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9" r:id="rId3"/>
    <p:sldId id="290" r:id="rId4"/>
    <p:sldId id="257" r:id="rId5"/>
    <p:sldId id="296" r:id="rId6"/>
    <p:sldId id="258" r:id="rId7"/>
    <p:sldId id="297" r:id="rId8"/>
    <p:sldId id="298" r:id="rId9"/>
    <p:sldId id="299" r:id="rId10"/>
    <p:sldId id="300" r:id="rId11"/>
    <p:sldId id="301" r:id="rId12"/>
    <p:sldId id="291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AE026-C85E-4625-9866-6BF1F5F393A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4D16E78-E831-49FE-AB98-BD1B129C6705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sv-SE" sz="3200" dirty="0"/>
        </a:p>
        <a:p>
          <a:pPr>
            <a:lnSpc>
              <a:spcPct val="90000"/>
            </a:lnSpc>
            <a:spcAft>
              <a:spcPts val="0"/>
            </a:spcAft>
          </a:pPr>
          <a:r>
            <a:rPr lang="sv-SE" sz="3200" dirty="0"/>
            <a:t>PV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v-SE" sz="1200" dirty="0"/>
            <a:t>(Alla utförare)</a:t>
          </a:r>
        </a:p>
      </dgm:t>
    </dgm:pt>
    <dgm:pt modelId="{59470EE5-46CA-40E8-A58B-85BB9A66C7D6}" type="parTrans" cxnId="{4EC28A28-CA2A-4C8B-9D48-3302F165AF2E}">
      <dgm:prSet/>
      <dgm:spPr/>
      <dgm:t>
        <a:bodyPr/>
        <a:lstStyle/>
        <a:p>
          <a:endParaRPr lang="sv-SE"/>
        </a:p>
      </dgm:t>
    </dgm:pt>
    <dgm:pt modelId="{FDDEA524-A308-4171-B86D-25521C1A8752}" type="sibTrans" cxnId="{4EC28A28-CA2A-4C8B-9D48-3302F165AF2E}">
      <dgm:prSet/>
      <dgm:spPr/>
      <dgm:t>
        <a:bodyPr/>
        <a:lstStyle/>
        <a:p>
          <a:endParaRPr lang="sv-SE"/>
        </a:p>
      </dgm:t>
    </dgm:pt>
    <dgm:pt modelId="{27CEA998-9F3A-402D-A940-C1114BC66DD4}">
      <dgm:prSet phldrT="[Text]" custT="1"/>
      <dgm:spPr/>
      <dgm:t>
        <a:bodyPr/>
        <a:lstStyle/>
        <a:p>
          <a:pPr algn="ctr"/>
          <a:r>
            <a:rPr lang="sv-SE" sz="3200" dirty="0" err="1"/>
            <a:t>Spec</a:t>
          </a:r>
          <a:r>
            <a:rPr lang="sv-SE" sz="3200" dirty="0"/>
            <a:t> SV</a:t>
          </a:r>
        </a:p>
      </dgm:t>
    </dgm:pt>
    <dgm:pt modelId="{B6B35AA2-39D0-47F5-BF7C-BD854CF0BDBB}" type="parTrans" cxnId="{5BA43A29-D21D-4589-A6E7-78E997904A4D}">
      <dgm:prSet/>
      <dgm:spPr/>
      <dgm:t>
        <a:bodyPr/>
        <a:lstStyle/>
        <a:p>
          <a:endParaRPr lang="sv-SE"/>
        </a:p>
      </dgm:t>
    </dgm:pt>
    <dgm:pt modelId="{E23634D0-4B76-49A8-8104-65DF012032FA}" type="sibTrans" cxnId="{5BA43A29-D21D-4589-A6E7-78E997904A4D}">
      <dgm:prSet/>
      <dgm:spPr/>
      <dgm:t>
        <a:bodyPr/>
        <a:lstStyle/>
        <a:p>
          <a:endParaRPr lang="sv-SE"/>
        </a:p>
      </dgm:t>
    </dgm:pt>
    <dgm:pt modelId="{956572BC-C9BF-4CE9-9335-0734FF5C219D}">
      <dgm:prSet phldrT="[Text]" custT="1"/>
      <dgm:spPr/>
      <dgm:t>
        <a:bodyPr/>
        <a:lstStyle/>
        <a:p>
          <a:r>
            <a:rPr lang="sv-SE" sz="3200" dirty="0" err="1"/>
            <a:t>Spec</a:t>
          </a:r>
          <a:r>
            <a:rPr lang="sv-SE" sz="3200" dirty="0"/>
            <a:t> ÖV</a:t>
          </a:r>
        </a:p>
      </dgm:t>
    </dgm:pt>
    <dgm:pt modelId="{22B39558-2A45-4A76-9B6E-7BBD36AF0DE9}" type="parTrans" cxnId="{CED458BE-EABA-41A2-8F7C-A3931E445D1F}">
      <dgm:prSet/>
      <dgm:spPr/>
      <dgm:t>
        <a:bodyPr/>
        <a:lstStyle/>
        <a:p>
          <a:endParaRPr lang="sv-SE"/>
        </a:p>
      </dgm:t>
    </dgm:pt>
    <dgm:pt modelId="{59C2174A-AF7F-405F-AB5A-E8D0454E965E}" type="sibTrans" cxnId="{CED458BE-EABA-41A2-8F7C-A3931E445D1F}">
      <dgm:prSet/>
      <dgm:spPr/>
      <dgm:t>
        <a:bodyPr/>
        <a:lstStyle/>
        <a:p>
          <a:endParaRPr lang="sv-SE"/>
        </a:p>
      </dgm:t>
    </dgm:pt>
    <dgm:pt modelId="{B9CC84EA-283C-4F69-9A4D-5307002BA6BA}" type="pres">
      <dgm:prSet presAssocID="{289AE026-C85E-4625-9866-6BF1F5F393AD}" presName="compositeShape" presStyleCnt="0">
        <dgm:presLayoutVars>
          <dgm:chMax val="7"/>
          <dgm:dir/>
          <dgm:resizeHandles val="exact"/>
        </dgm:presLayoutVars>
      </dgm:prSet>
      <dgm:spPr/>
    </dgm:pt>
    <dgm:pt modelId="{FD5613BB-B3FE-4917-A481-211FD2F9E3F3}" type="pres">
      <dgm:prSet presAssocID="{54D16E78-E831-49FE-AB98-BD1B129C6705}" presName="circ1" presStyleLbl="vennNode1" presStyleIdx="0" presStyleCnt="3" custLinFactNeighborX="-5902" custLinFactNeighborY="-10616"/>
      <dgm:spPr/>
    </dgm:pt>
    <dgm:pt modelId="{B3777430-808B-4C1E-B85C-BA5D2BFD5C85}" type="pres">
      <dgm:prSet presAssocID="{54D16E78-E831-49FE-AB98-BD1B129C670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4841DCB-2C30-4D14-9772-FBED061A3F4F}" type="pres">
      <dgm:prSet presAssocID="{27CEA998-9F3A-402D-A940-C1114BC66DD4}" presName="circ2" presStyleLbl="vennNode1" presStyleIdx="1" presStyleCnt="3" custLinFactNeighborX="28149" custLinFactNeighborY="-24553"/>
      <dgm:spPr/>
    </dgm:pt>
    <dgm:pt modelId="{BFC7ADF4-BBCA-42FA-94A1-5C7BE89EB34E}" type="pres">
      <dgm:prSet presAssocID="{27CEA998-9F3A-402D-A940-C1114BC66D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0B5F0C2-CD00-428E-A819-F027B3F6758B}" type="pres">
      <dgm:prSet presAssocID="{956572BC-C9BF-4CE9-9335-0734FF5C219D}" presName="circ3" presStyleLbl="vennNode1" presStyleIdx="2" presStyleCnt="3" custLinFactNeighborX="-38163" custLinFactNeighborY="-23012"/>
      <dgm:spPr/>
    </dgm:pt>
    <dgm:pt modelId="{F239F82D-57A7-4A47-AA06-031E465ED43D}" type="pres">
      <dgm:prSet presAssocID="{956572BC-C9BF-4CE9-9335-0734FF5C21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EC28A28-CA2A-4C8B-9D48-3302F165AF2E}" srcId="{289AE026-C85E-4625-9866-6BF1F5F393AD}" destId="{54D16E78-E831-49FE-AB98-BD1B129C6705}" srcOrd="0" destOrd="0" parTransId="{59470EE5-46CA-40E8-A58B-85BB9A66C7D6}" sibTransId="{FDDEA524-A308-4171-B86D-25521C1A8752}"/>
    <dgm:cxn modelId="{5BA43A29-D21D-4589-A6E7-78E997904A4D}" srcId="{289AE026-C85E-4625-9866-6BF1F5F393AD}" destId="{27CEA998-9F3A-402D-A940-C1114BC66DD4}" srcOrd="1" destOrd="0" parTransId="{B6B35AA2-39D0-47F5-BF7C-BD854CF0BDBB}" sibTransId="{E23634D0-4B76-49A8-8104-65DF012032FA}"/>
    <dgm:cxn modelId="{06F35E34-E5A7-4A08-855F-57ECA64B2FD6}" type="presOf" srcId="{54D16E78-E831-49FE-AB98-BD1B129C6705}" destId="{B3777430-808B-4C1E-B85C-BA5D2BFD5C85}" srcOrd="1" destOrd="0" presId="urn:microsoft.com/office/officeart/2005/8/layout/venn1"/>
    <dgm:cxn modelId="{294DE136-A561-4EB4-8E6D-222FF4001C16}" type="presOf" srcId="{956572BC-C9BF-4CE9-9335-0734FF5C219D}" destId="{F239F82D-57A7-4A47-AA06-031E465ED43D}" srcOrd="1" destOrd="0" presId="urn:microsoft.com/office/officeart/2005/8/layout/venn1"/>
    <dgm:cxn modelId="{E38D444E-1DD6-4D34-A8FE-D50FA15EE9C2}" type="presOf" srcId="{54D16E78-E831-49FE-AB98-BD1B129C6705}" destId="{FD5613BB-B3FE-4917-A481-211FD2F9E3F3}" srcOrd="0" destOrd="0" presId="urn:microsoft.com/office/officeart/2005/8/layout/venn1"/>
    <dgm:cxn modelId="{A37A3F8C-505C-4CB4-A0DD-17D6225360AA}" type="presOf" srcId="{27CEA998-9F3A-402D-A940-C1114BC66DD4}" destId="{BFC7ADF4-BBCA-42FA-94A1-5C7BE89EB34E}" srcOrd="1" destOrd="0" presId="urn:microsoft.com/office/officeart/2005/8/layout/venn1"/>
    <dgm:cxn modelId="{4F95DE9E-C7BD-46F1-A406-5B2E9BF9327B}" type="presOf" srcId="{27CEA998-9F3A-402D-A940-C1114BC66DD4}" destId="{34841DCB-2C30-4D14-9772-FBED061A3F4F}" srcOrd="0" destOrd="0" presId="urn:microsoft.com/office/officeart/2005/8/layout/venn1"/>
    <dgm:cxn modelId="{CED458BE-EABA-41A2-8F7C-A3931E445D1F}" srcId="{289AE026-C85E-4625-9866-6BF1F5F393AD}" destId="{956572BC-C9BF-4CE9-9335-0734FF5C219D}" srcOrd="2" destOrd="0" parTransId="{22B39558-2A45-4A76-9B6E-7BBD36AF0DE9}" sibTransId="{59C2174A-AF7F-405F-AB5A-E8D0454E965E}"/>
    <dgm:cxn modelId="{BEF755C8-38CE-4DFF-BCF6-195F91632B25}" type="presOf" srcId="{956572BC-C9BF-4CE9-9335-0734FF5C219D}" destId="{B0B5F0C2-CD00-428E-A819-F027B3F6758B}" srcOrd="0" destOrd="0" presId="urn:microsoft.com/office/officeart/2005/8/layout/venn1"/>
    <dgm:cxn modelId="{E9BCE4F2-81BC-404B-80E5-33B0F614D5FE}" type="presOf" srcId="{289AE026-C85E-4625-9866-6BF1F5F393AD}" destId="{B9CC84EA-283C-4F69-9A4D-5307002BA6BA}" srcOrd="0" destOrd="0" presId="urn:microsoft.com/office/officeart/2005/8/layout/venn1"/>
    <dgm:cxn modelId="{429C1620-D906-4583-B1B5-76413A7F80AA}" type="presParOf" srcId="{B9CC84EA-283C-4F69-9A4D-5307002BA6BA}" destId="{FD5613BB-B3FE-4917-A481-211FD2F9E3F3}" srcOrd="0" destOrd="0" presId="urn:microsoft.com/office/officeart/2005/8/layout/venn1"/>
    <dgm:cxn modelId="{ECB52622-DC9A-4EED-B307-22C541493783}" type="presParOf" srcId="{B9CC84EA-283C-4F69-9A4D-5307002BA6BA}" destId="{B3777430-808B-4C1E-B85C-BA5D2BFD5C85}" srcOrd="1" destOrd="0" presId="urn:microsoft.com/office/officeart/2005/8/layout/venn1"/>
    <dgm:cxn modelId="{D4CBEF88-25B0-4EAF-B5D5-C10725CAC32D}" type="presParOf" srcId="{B9CC84EA-283C-4F69-9A4D-5307002BA6BA}" destId="{34841DCB-2C30-4D14-9772-FBED061A3F4F}" srcOrd="2" destOrd="0" presId="urn:microsoft.com/office/officeart/2005/8/layout/venn1"/>
    <dgm:cxn modelId="{9DDB6323-BC14-4A02-B9DD-D3DD78F7AE2F}" type="presParOf" srcId="{B9CC84EA-283C-4F69-9A4D-5307002BA6BA}" destId="{BFC7ADF4-BBCA-42FA-94A1-5C7BE89EB34E}" srcOrd="3" destOrd="0" presId="urn:microsoft.com/office/officeart/2005/8/layout/venn1"/>
    <dgm:cxn modelId="{A0DEBF32-CED6-48CC-994D-8BDB8BD45C87}" type="presParOf" srcId="{B9CC84EA-283C-4F69-9A4D-5307002BA6BA}" destId="{B0B5F0C2-CD00-428E-A819-F027B3F6758B}" srcOrd="4" destOrd="0" presId="urn:microsoft.com/office/officeart/2005/8/layout/venn1"/>
    <dgm:cxn modelId="{D9A32465-8B67-487E-9ED9-15AF7A327A80}" type="presParOf" srcId="{B9CC84EA-283C-4F69-9A4D-5307002BA6BA}" destId="{F239F82D-57A7-4A47-AA06-031E465ED43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B1C35-6BE8-454D-AC67-0C29527F2DE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6192D4D-2A84-43B9-BBBF-E61A398C7862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Patient</a:t>
          </a:r>
        </a:p>
      </dgm:t>
    </dgm:pt>
    <dgm:pt modelId="{6610D262-8221-48BE-8AB6-DDBB02A8875C}" type="parTrans" cxnId="{3CB61C50-BF98-4CDB-B51F-626C4356AAA7}">
      <dgm:prSet/>
      <dgm:spPr/>
      <dgm:t>
        <a:bodyPr/>
        <a:lstStyle/>
        <a:p>
          <a:endParaRPr lang="sv-SE"/>
        </a:p>
      </dgm:t>
    </dgm:pt>
    <dgm:pt modelId="{7E35AA1A-420F-459B-88DB-C03419509047}" type="sibTrans" cxnId="{3CB61C50-BF98-4CDB-B51F-626C4356AAA7}">
      <dgm:prSet/>
      <dgm:spPr/>
      <dgm:t>
        <a:bodyPr/>
        <a:lstStyle/>
        <a:p>
          <a:endParaRPr lang="sv-SE"/>
        </a:p>
      </dgm:t>
    </dgm:pt>
    <dgm:pt modelId="{925E7614-8E2E-40CF-8B38-70B3B48E970B}">
      <dgm:prSet phldrT="[Text]" custT="1"/>
      <dgm:spPr/>
      <dgm:t>
        <a:bodyPr/>
        <a:lstStyle/>
        <a:p>
          <a:r>
            <a:rPr lang="sv-SE" sz="1400" dirty="0"/>
            <a:t>Trygghet</a:t>
          </a:r>
        </a:p>
      </dgm:t>
    </dgm:pt>
    <dgm:pt modelId="{85FA4901-5A23-4380-B532-02E57E6A5C00}" type="parTrans" cxnId="{B0459ED2-39CE-4E25-8080-6C91A71AC643}">
      <dgm:prSet/>
      <dgm:spPr/>
      <dgm:t>
        <a:bodyPr/>
        <a:lstStyle/>
        <a:p>
          <a:endParaRPr lang="sv-SE"/>
        </a:p>
      </dgm:t>
    </dgm:pt>
    <dgm:pt modelId="{F4750398-5F97-4036-AEC3-0B82F0C43532}" type="sibTrans" cxnId="{B0459ED2-39CE-4E25-8080-6C91A71AC643}">
      <dgm:prSet/>
      <dgm:spPr/>
      <dgm:t>
        <a:bodyPr/>
        <a:lstStyle/>
        <a:p>
          <a:endParaRPr lang="sv-SE"/>
        </a:p>
      </dgm:t>
    </dgm:pt>
    <dgm:pt modelId="{5B674ADB-E75C-49DF-9EE8-C2A7BA7771C1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Resurser</a:t>
          </a:r>
        </a:p>
      </dgm:t>
    </dgm:pt>
    <dgm:pt modelId="{0F05B3BB-8147-45B5-90DF-F043D1E9C385}" type="parTrans" cxnId="{6673314C-6C84-4C80-8BF7-BC0D864B565C}">
      <dgm:prSet/>
      <dgm:spPr/>
      <dgm:t>
        <a:bodyPr/>
        <a:lstStyle/>
        <a:p>
          <a:endParaRPr lang="sv-SE"/>
        </a:p>
      </dgm:t>
    </dgm:pt>
    <dgm:pt modelId="{0CA180F2-0D40-4911-80DC-991C30F802F7}" type="sibTrans" cxnId="{6673314C-6C84-4C80-8BF7-BC0D864B565C}">
      <dgm:prSet/>
      <dgm:spPr/>
      <dgm:t>
        <a:bodyPr/>
        <a:lstStyle/>
        <a:p>
          <a:endParaRPr lang="sv-SE"/>
        </a:p>
      </dgm:t>
    </dgm:pt>
    <dgm:pt modelId="{4D3C9E14-CDCD-4B2E-A173-E67DC5B871E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dirty="0"/>
            <a:t> Kompetens/</a:t>
          </a:r>
          <a:r>
            <a:rPr lang="sv-SE" sz="1400" dirty="0" err="1"/>
            <a:t>bemann</a:t>
          </a:r>
          <a:endParaRPr lang="sv-SE" sz="1400" dirty="0"/>
        </a:p>
      </dgm:t>
    </dgm:pt>
    <dgm:pt modelId="{D6083680-7CCA-4038-9131-0CE154824361}" type="parTrans" cxnId="{44D2C5EF-9D99-4ACA-8F6D-D47404470699}">
      <dgm:prSet/>
      <dgm:spPr/>
      <dgm:t>
        <a:bodyPr/>
        <a:lstStyle/>
        <a:p>
          <a:endParaRPr lang="sv-SE"/>
        </a:p>
      </dgm:t>
    </dgm:pt>
    <dgm:pt modelId="{2E763AE8-2877-48F9-B132-A8C1DDDF662E}" type="sibTrans" cxnId="{44D2C5EF-9D99-4ACA-8F6D-D47404470699}">
      <dgm:prSet/>
      <dgm:spPr/>
      <dgm:t>
        <a:bodyPr/>
        <a:lstStyle/>
        <a:p>
          <a:endParaRPr lang="sv-SE"/>
        </a:p>
      </dgm:t>
    </dgm:pt>
    <dgm:pt modelId="{C9522B8D-69A2-4271-A207-A159E4A261A0}">
      <dgm:prSet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sv-SE" sz="1200" dirty="0"/>
        </a:p>
      </dgm:t>
    </dgm:pt>
    <dgm:pt modelId="{06C87969-136C-402B-B9D9-2E2455814878}" type="parTrans" cxnId="{7538C491-BF43-47DF-A7A5-9ED4FC7C67A0}">
      <dgm:prSet/>
      <dgm:spPr/>
      <dgm:t>
        <a:bodyPr/>
        <a:lstStyle/>
        <a:p>
          <a:endParaRPr lang="sv-SE"/>
        </a:p>
      </dgm:t>
    </dgm:pt>
    <dgm:pt modelId="{85E4023E-6FDE-4DBE-8396-A1B81BDBC934}" type="sibTrans" cxnId="{7538C491-BF43-47DF-A7A5-9ED4FC7C67A0}">
      <dgm:prSet/>
      <dgm:spPr/>
      <dgm:t>
        <a:bodyPr/>
        <a:lstStyle/>
        <a:p>
          <a:endParaRPr lang="sv-SE"/>
        </a:p>
      </dgm:t>
    </dgm:pt>
    <dgm:pt modelId="{B7C395A6-29D8-40A1-A02E-674E519FE865}">
      <dgm:prSet custT="1"/>
      <dgm:spPr/>
      <dgm:t>
        <a:bodyPr/>
        <a:lstStyle/>
        <a:p>
          <a:pPr marL="114300" lvl="1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sv-SE" sz="1400" dirty="0"/>
        </a:p>
      </dgm:t>
    </dgm:pt>
    <dgm:pt modelId="{3EC959D3-8309-4885-A9F1-A4D40E54057A}" type="parTrans" cxnId="{777F1B28-3365-4314-AAAA-6F0A0FE503E5}">
      <dgm:prSet/>
      <dgm:spPr/>
      <dgm:t>
        <a:bodyPr/>
        <a:lstStyle/>
        <a:p>
          <a:endParaRPr lang="sv-SE"/>
        </a:p>
      </dgm:t>
    </dgm:pt>
    <dgm:pt modelId="{004B6D35-D874-43FB-AE97-1D40139764BE}" type="sibTrans" cxnId="{777F1B28-3365-4314-AAAA-6F0A0FE503E5}">
      <dgm:prSet/>
      <dgm:spPr/>
      <dgm:t>
        <a:bodyPr/>
        <a:lstStyle/>
        <a:p>
          <a:endParaRPr lang="sv-SE"/>
        </a:p>
      </dgm:t>
    </dgm:pt>
    <dgm:pt modelId="{8CDBD952-D8F9-4B9C-836D-6D07405F9FCD}">
      <dgm:prSet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Arbetssätt</a:t>
          </a:r>
        </a:p>
      </dgm:t>
    </dgm:pt>
    <dgm:pt modelId="{D05F4168-F1BD-4370-95B8-00F966CDCB3F}" type="parTrans" cxnId="{45974C67-6FFD-40F9-9215-0693A1524D80}">
      <dgm:prSet/>
      <dgm:spPr/>
      <dgm:t>
        <a:bodyPr/>
        <a:lstStyle/>
        <a:p>
          <a:endParaRPr lang="sv-SE"/>
        </a:p>
      </dgm:t>
    </dgm:pt>
    <dgm:pt modelId="{61BDC3EF-E152-4670-BCD5-EAF5195D5B81}" type="sibTrans" cxnId="{45974C67-6FFD-40F9-9215-0693A1524D80}">
      <dgm:prSet/>
      <dgm:spPr/>
      <dgm:t>
        <a:bodyPr/>
        <a:lstStyle/>
        <a:p>
          <a:endParaRPr lang="sv-SE"/>
        </a:p>
      </dgm:t>
    </dgm:pt>
    <dgm:pt modelId="{10C5639C-0505-4382-956D-43C4C4EA7D44}">
      <dgm:prSet custT="1"/>
      <dgm:spPr/>
      <dgm:t>
        <a:bodyPr/>
        <a:lstStyle/>
        <a:p>
          <a:r>
            <a:rPr lang="sv-SE" sz="1400" dirty="0"/>
            <a:t>Processer</a:t>
          </a:r>
        </a:p>
      </dgm:t>
    </dgm:pt>
    <dgm:pt modelId="{8ECF90D3-1A78-4A1A-B1F5-9160F4CA83DD}" type="parTrans" cxnId="{1078482E-B470-4C3E-988F-E604BD54544A}">
      <dgm:prSet/>
      <dgm:spPr/>
      <dgm:t>
        <a:bodyPr/>
        <a:lstStyle/>
        <a:p>
          <a:endParaRPr lang="sv-SE"/>
        </a:p>
      </dgm:t>
    </dgm:pt>
    <dgm:pt modelId="{A2907ED6-95B5-489F-BC8C-33CDF78E4F4D}" type="sibTrans" cxnId="{1078482E-B470-4C3E-988F-E604BD54544A}">
      <dgm:prSet/>
      <dgm:spPr/>
      <dgm:t>
        <a:bodyPr/>
        <a:lstStyle/>
        <a:p>
          <a:endParaRPr lang="sv-SE"/>
        </a:p>
      </dgm:t>
    </dgm:pt>
    <dgm:pt modelId="{EDF3E6C8-CA42-40B5-A439-801559040390}">
      <dgm:prSet custT="1"/>
      <dgm:spPr/>
      <dgm:t>
        <a:bodyPr/>
        <a:lstStyle/>
        <a:p>
          <a:r>
            <a:rPr lang="sv-SE" sz="1400" dirty="0"/>
            <a:t>RAK</a:t>
          </a:r>
        </a:p>
      </dgm:t>
    </dgm:pt>
    <dgm:pt modelId="{39F947E0-360B-4751-A964-19A06DE15451}" type="parTrans" cxnId="{D24D6334-7740-4103-A96D-9869FD624013}">
      <dgm:prSet/>
      <dgm:spPr/>
      <dgm:t>
        <a:bodyPr/>
        <a:lstStyle/>
        <a:p>
          <a:endParaRPr lang="sv-SE"/>
        </a:p>
      </dgm:t>
    </dgm:pt>
    <dgm:pt modelId="{CC542E87-0530-4B2F-8D3E-D6F6770141E6}" type="sibTrans" cxnId="{D24D6334-7740-4103-A96D-9869FD624013}">
      <dgm:prSet/>
      <dgm:spPr/>
      <dgm:t>
        <a:bodyPr/>
        <a:lstStyle/>
        <a:p>
          <a:endParaRPr lang="sv-SE"/>
        </a:p>
      </dgm:t>
    </dgm:pt>
    <dgm:pt modelId="{F22BF10F-D365-4B42-B36F-A3E84D5AE38C}">
      <dgm:prSet custT="1"/>
      <dgm:spPr/>
      <dgm:t>
        <a:bodyPr/>
        <a:lstStyle/>
        <a:p>
          <a:r>
            <a:rPr lang="sv-SE" sz="1400" dirty="0"/>
            <a:t>Förhållningssätt</a:t>
          </a:r>
        </a:p>
      </dgm:t>
    </dgm:pt>
    <dgm:pt modelId="{4041DDFA-2775-4D11-BD8D-7F182EC3112D}" type="parTrans" cxnId="{B907A546-62F5-4FB0-8125-317C515A3319}">
      <dgm:prSet/>
      <dgm:spPr/>
      <dgm:t>
        <a:bodyPr/>
        <a:lstStyle/>
        <a:p>
          <a:endParaRPr lang="sv-SE"/>
        </a:p>
      </dgm:t>
    </dgm:pt>
    <dgm:pt modelId="{032C6610-38F0-4EF4-A7C1-F3922260D083}" type="sibTrans" cxnId="{B907A546-62F5-4FB0-8125-317C515A3319}">
      <dgm:prSet/>
      <dgm:spPr/>
      <dgm:t>
        <a:bodyPr/>
        <a:lstStyle/>
        <a:p>
          <a:endParaRPr lang="sv-SE"/>
        </a:p>
      </dgm:t>
    </dgm:pt>
    <dgm:pt modelId="{FEDC8615-9BC5-4581-B8DA-473478FBC24F}">
      <dgm:prSet custT="1"/>
      <dgm:spPr/>
      <dgm:t>
        <a:bodyPr/>
        <a:lstStyle/>
        <a:p>
          <a:r>
            <a:rPr lang="sv-SE" sz="1400" dirty="0"/>
            <a:t>Relationer</a:t>
          </a:r>
        </a:p>
      </dgm:t>
    </dgm:pt>
    <dgm:pt modelId="{B7AD9EC0-1DA1-4715-A3AB-0ADFD8F56964}" type="parTrans" cxnId="{566CAFF3-3326-44FA-96C6-016187FFB1C1}">
      <dgm:prSet/>
      <dgm:spPr/>
      <dgm:t>
        <a:bodyPr/>
        <a:lstStyle/>
        <a:p>
          <a:endParaRPr lang="sv-SE"/>
        </a:p>
      </dgm:t>
    </dgm:pt>
    <dgm:pt modelId="{BC174534-A303-43F2-AB95-1FE8BDEA5E64}" type="sibTrans" cxnId="{566CAFF3-3326-44FA-96C6-016187FFB1C1}">
      <dgm:prSet/>
      <dgm:spPr/>
      <dgm:t>
        <a:bodyPr/>
        <a:lstStyle/>
        <a:p>
          <a:endParaRPr lang="sv-SE"/>
        </a:p>
      </dgm:t>
    </dgm:pt>
    <dgm:pt modelId="{1D308F2B-45A3-49A2-A39A-F378263C0A4E}">
      <dgm:prSet phldrT="[Text]" custT="1"/>
      <dgm:spPr/>
      <dgm:t>
        <a:bodyPr/>
        <a:lstStyle/>
        <a:p>
          <a:r>
            <a:rPr lang="sv-SE" sz="1400" dirty="0"/>
            <a:t>Närhet</a:t>
          </a:r>
        </a:p>
      </dgm:t>
    </dgm:pt>
    <dgm:pt modelId="{33616D4F-1D3C-43D2-9D40-E7793D1A8AED}" type="parTrans" cxnId="{03872EC1-26D4-4CD7-8B78-22BBE48FC408}">
      <dgm:prSet/>
      <dgm:spPr/>
      <dgm:t>
        <a:bodyPr/>
        <a:lstStyle/>
        <a:p>
          <a:endParaRPr lang="sv-SE"/>
        </a:p>
      </dgm:t>
    </dgm:pt>
    <dgm:pt modelId="{C12FF48D-A1E9-4951-A9B8-AB003F9300AC}" type="sibTrans" cxnId="{03872EC1-26D4-4CD7-8B78-22BBE48FC408}">
      <dgm:prSet/>
      <dgm:spPr/>
      <dgm:t>
        <a:bodyPr/>
        <a:lstStyle/>
        <a:p>
          <a:endParaRPr lang="sv-SE"/>
        </a:p>
      </dgm:t>
    </dgm:pt>
    <dgm:pt modelId="{653FFAA6-3DBC-4C50-8266-CACA4FA0E084}">
      <dgm:prSet phldrT="[Text]" custT="1"/>
      <dgm:spPr/>
      <dgm:t>
        <a:bodyPr/>
        <a:lstStyle/>
        <a:p>
          <a:r>
            <a:rPr lang="sv-SE" sz="1400" dirty="0"/>
            <a:t>Kontinuitet</a:t>
          </a:r>
        </a:p>
      </dgm:t>
    </dgm:pt>
    <dgm:pt modelId="{756D3C3D-F31E-40B5-BBEB-7BABADD77E6B}" type="parTrans" cxnId="{4A7E47A7-86EA-455C-8CA9-BD5C04DE4643}">
      <dgm:prSet/>
      <dgm:spPr/>
      <dgm:t>
        <a:bodyPr/>
        <a:lstStyle/>
        <a:p>
          <a:endParaRPr lang="sv-SE"/>
        </a:p>
      </dgm:t>
    </dgm:pt>
    <dgm:pt modelId="{04BB4B46-B9C7-461E-A2D1-04299727A95C}" type="sibTrans" cxnId="{4A7E47A7-86EA-455C-8CA9-BD5C04DE4643}">
      <dgm:prSet/>
      <dgm:spPr/>
      <dgm:t>
        <a:bodyPr/>
        <a:lstStyle/>
        <a:p>
          <a:endParaRPr lang="sv-SE"/>
        </a:p>
      </dgm:t>
    </dgm:pt>
    <dgm:pt modelId="{8E320DAE-A14B-45F0-9D1B-689641B4F5AE}">
      <dgm:prSet phldrT="[Text]" custT="1"/>
      <dgm:spPr/>
      <dgm:t>
        <a:bodyPr/>
        <a:lstStyle/>
        <a:p>
          <a:r>
            <a:rPr lang="sv-SE" sz="1400" dirty="0"/>
            <a:t>Delaktighet</a:t>
          </a:r>
        </a:p>
      </dgm:t>
    </dgm:pt>
    <dgm:pt modelId="{D004146F-99DC-47E7-8314-E0CED58F0A52}" type="parTrans" cxnId="{725F9346-FD0D-4F82-9E1A-28EFBB8F0A96}">
      <dgm:prSet/>
      <dgm:spPr/>
      <dgm:t>
        <a:bodyPr/>
        <a:lstStyle/>
        <a:p>
          <a:endParaRPr lang="sv-SE"/>
        </a:p>
      </dgm:t>
    </dgm:pt>
    <dgm:pt modelId="{2E3AEB7B-8D54-49E0-A09F-505446C649C4}" type="sibTrans" cxnId="{725F9346-FD0D-4F82-9E1A-28EFBB8F0A96}">
      <dgm:prSet/>
      <dgm:spPr/>
      <dgm:t>
        <a:bodyPr/>
        <a:lstStyle/>
        <a:p>
          <a:endParaRPr lang="sv-SE"/>
        </a:p>
      </dgm:t>
    </dgm:pt>
    <dgm:pt modelId="{A7E485AD-9D36-4277-9864-9643D59EB5E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dirty="0"/>
            <a:t> Lokaler</a:t>
          </a:r>
        </a:p>
      </dgm:t>
    </dgm:pt>
    <dgm:pt modelId="{F6F850A5-0BF6-47AA-BE9C-FF900030D673}" type="parTrans" cxnId="{052DC079-C017-45FB-B7BD-6C70849D8C33}">
      <dgm:prSet/>
      <dgm:spPr/>
      <dgm:t>
        <a:bodyPr/>
        <a:lstStyle/>
        <a:p>
          <a:endParaRPr lang="sv-SE"/>
        </a:p>
      </dgm:t>
    </dgm:pt>
    <dgm:pt modelId="{00956F86-ED1B-49BA-B46E-B02E11FA1ACD}" type="sibTrans" cxnId="{052DC079-C017-45FB-B7BD-6C70849D8C33}">
      <dgm:prSet/>
      <dgm:spPr/>
      <dgm:t>
        <a:bodyPr/>
        <a:lstStyle/>
        <a:p>
          <a:endParaRPr lang="sv-SE"/>
        </a:p>
      </dgm:t>
    </dgm:pt>
    <dgm:pt modelId="{6C100169-64DB-418F-A1C8-8988C814DA9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dirty="0"/>
            <a:t> Intäkter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endParaRPr lang="sv-SE" sz="1400" dirty="0"/>
        </a:p>
      </dgm:t>
    </dgm:pt>
    <dgm:pt modelId="{ECB8D884-2A93-4C7D-95F1-A37F1749DF87}" type="parTrans" cxnId="{AE6B5F65-DC05-4A0D-A681-7A30B00110CC}">
      <dgm:prSet/>
      <dgm:spPr/>
      <dgm:t>
        <a:bodyPr/>
        <a:lstStyle/>
        <a:p>
          <a:endParaRPr lang="sv-SE"/>
        </a:p>
      </dgm:t>
    </dgm:pt>
    <dgm:pt modelId="{F8BBDBE5-2DC6-42B0-A360-58BB29766D0E}" type="sibTrans" cxnId="{AE6B5F65-DC05-4A0D-A681-7A30B00110CC}">
      <dgm:prSet/>
      <dgm:spPr/>
      <dgm:t>
        <a:bodyPr/>
        <a:lstStyle/>
        <a:p>
          <a:endParaRPr lang="sv-SE"/>
        </a:p>
      </dgm:t>
    </dgm:pt>
    <dgm:pt modelId="{E1E01CF9-6EBF-40EB-B1B5-AEB6A95FAF03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u="none" dirty="0"/>
            <a:t> Utrustning</a:t>
          </a:r>
          <a:r>
            <a:rPr lang="sv-SE" sz="1400" dirty="0"/>
            <a:t>/verktyg</a:t>
          </a:r>
        </a:p>
      </dgm:t>
    </dgm:pt>
    <dgm:pt modelId="{D5C4F14B-5364-4BAE-92D5-20937A012ACA}" type="sibTrans" cxnId="{5D81E386-8B22-4E0A-937C-DED3A2E24BAA}">
      <dgm:prSet/>
      <dgm:spPr/>
      <dgm:t>
        <a:bodyPr/>
        <a:lstStyle/>
        <a:p>
          <a:endParaRPr lang="sv-SE"/>
        </a:p>
      </dgm:t>
    </dgm:pt>
    <dgm:pt modelId="{B3919BB7-A371-46B2-9396-98EE6EC63D24}" type="parTrans" cxnId="{5D81E386-8B22-4E0A-937C-DED3A2E24BAA}">
      <dgm:prSet/>
      <dgm:spPr/>
      <dgm:t>
        <a:bodyPr/>
        <a:lstStyle/>
        <a:p>
          <a:endParaRPr lang="sv-SE"/>
        </a:p>
      </dgm:t>
    </dgm:pt>
    <dgm:pt modelId="{B56D73E6-87A5-4F26-BC71-DF8009C1017A}" type="pres">
      <dgm:prSet presAssocID="{CC4B1C35-6BE8-454D-AC67-0C29527F2DED}" presName="Name0" presStyleCnt="0">
        <dgm:presLayoutVars>
          <dgm:dir/>
          <dgm:animLvl val="lvl"/>
          <dgm:resizeHandles/>
        </dgm:presLayoutVars>
      </dgm:prSet>
      <dgm:spPr/>
    </dgm:pt>
    <dgm:pt modelId="{11060051-0930-446C-BC9E-01479D12FC67}" type="pres">
      <dgm:prSet presAssocID="{46192D4D-2A84-43B9-BBBF-E61A398C7862}" presName="linNode" presStyleCnt="0"/>
      <dgm:spPr/>
    </dgm:pt>
    <dgm:pt modelId="{08A4BA7E-C6C2-4725-BB7D-E712FAA1988B}" type="pres">
      <dgm:prSet presAssocID="{46192D4D-2A84-43B9-BBBF-E61A398C7862}" presName="parentShp" presStyleLbl="node1" presStyleIdx="0" presStyleCnt="3" custScaleY="79122">
        <dgm:presLayoutVars>
          <dgm:bulletEnabled val="1"/>
        </dgm:presLayoutVars>
      </dgm:prSet>
      <dgm:spPr/>
    </dgm:pt>
    <dgm:pt modelId="{D2892025-5871-4F0A-94BE-233C0E846E3C}" type="pres">
      <dgm:prSet presAssocID="{46192D4D-2A84-43B9-BBBF-E61A398C7862}" presName="childShp" presStyleLbl="bgAccFollowNode1" presStyleIdx="0" presStyleCnt="3" custScaleY="96095">
        <dgm:presLayoutVars>
          <dgm:bulletEnabled val="1"/>
        </dgm:presLayoutVars>
      </dgm:prSet>
      <dgm:spPr/>
    </dgm:pt>
    <dgm:pt modelId="{8829B56A-1B66-4809-A825-73073212F30C}" type="pres">
      <dgm:prSet presAssocID="{7E35AA1A-420F-459B-88DB-C03419509047}" presName="spacing" presStyleCnt="0"/>
      <dgm:spPr/>
    </dgm:pt>
    <dgm:pt modelId="{84007E1A-60E3-4D8C-8B5C-DC766A5489CE}" type="pres">
      <dgm:prSet presAssocID="{8CDBD952-D8F9-4B9C-836D-6D07405F9FCD}" presName="linNode" presStyleCnt="0"/>
      <dgm:spPr/>
    </dgm:pt>
    <dgm:pt modelId="{BA650275-D442-44CF-BB39-3F087BB30291}" type="pres">
      <dgm:prSet presAssocID="{8CDBD952-D8F9-4B9C-836D-6D07405F9FCD}" presName="parentShp" presStyleLbl="node1" presStyleIdx="1" presStyleCnt="3" custScaleY="80000" custLinFactNeighborY="-2010">
        <dgm:presLayoutVars>
          <dgm:bulletEnabled val="1"/>
        </dgm:presLayoutVars>
      </dgm:prSet>
      <dgm:spPr/>
    </dgm:pt>
    <dgm:pt modelId="{8CFC789A-6F2A-41CA-83F2-A4B952D64CD0}" type="pres">
      <dgm:prSet presAssocID="{8CDBD952-D8F9-4B9C-836D-6D07405F9FCD}" presName="childShp" presStyleLbl="bgAccFollowNode1" presStyleIdx="1" presStyleCnt="3" custLinFactNeighborY="-2010">
        <dgm:presLayoutVars>
          <dgm:bulletEnabled val="1"/>
        </dgm:presLayoutVars>
      </dgm:prSet>
      <dgm:spPr/>
    </dgm:pt>
    <dgm:pt modelId="{0E1F9813-B110-4FEE-B12D-44A245B162F5}" type="pres">
      <dgm:prSet presAssocID="{61BDC3EF-E152-4670-BCD5-EAF5195D5B81}" presName="spacing" presStyleCnt="0"/>
      <dgm:spPr/>
    </dgm:pt>
    <dgm:pt modelId="{8A1DFFC6-99D1-4A60-928A-4D610AA94442}" type="pres">
      <dgm:prSet presAssocID="{5B674ADB-E75C-49DF-9EE8-C2A7BA7771C1}" presName="linNode" presStyleCnt="0"/>
      <dgm:spPr/>
    </dgm:pt>
    <dgm:pt modelId="{2C0F7E92-8A5F-4E2E-AFB7-8E76FFBC791F}" type="pres">
      <dgm:prSet presAssocID="{5B674ADB-E75C-49DF-9EE8-C2A7BA7771C1}" presName="parentShp" presStyleLbl="node1" presStyleIdx="2" presStyleCnt="3" custScaleY="82520" custLinFactNeighborY="-7770">
        <dgm:presLayoutVars>
          <dgm:bulletEnabled val="1"/>
        </dgm:presLayoutVars>
      </dgm:prSet>
      <dgm:spPr/>
    </dgm:pt>
    <dgm:pt modelId="{341BD8D5-47F5-46D5-BE4D-3FD385A03DF4}" type="pres">
      <dgm:prSet presAssocID="{5B674ADB-E75C-49DF-9EE8-C2A7BA7771C1}" presName="childShp" presStyleLbl="bgAccFollowNode1" presStyleIdx="2" presStyleCnt="3" custLinFactNeighborY="-7770">
        <dgm:presLayoutVars>
          <dgm:bulletEnabled val="1"/>
        </dgm:presLayoutVars>
      </dgm:prSet>
      <dgm:spPr/>
    </dgm:pt>
  </dgm:ptLst>
  <dgm:cxnLst>
    <dgm:cxn modelId="{4AEE8113-0EE6-4D59-87F6-183911E718D2}" type="presOf" srcId="{8CDBD952-D8F9-4B9C-836D-6D07405F9FCD}" destId="{BA650275-D442-44CF-BB39-3F087BB30291}" srcOrd="0" destOrd="0" presId="urn:microsoft.com/office/officeart/2005/8/layout/vList6"/>
    <dgm:cxn modelId="{750AF51C-D31F-49D7-BEC9-138ADB640442}" type="presOf" srcId="{6C100169-64DB-418F-A1C8-8988C814DA91}" destId="{341BD8D5-47F5-46D5-BE4D-3FD385A03DF4}" srcOrd="0" destOrd="3" presId="urn:microsoft.com/office/officeart/2005/8/layout/vList6"/>
    <dgm:cxn modelId="{777F1B28-3365-4314-AAAA-6F0A0FE503E5}" srcId="{5B674ADB-E75C-49DF-9EE8-C2A7BA7771C1}" destId="{B7C395A6-29D8-40A1-A02E-674E519FE865}" srcOrd="4" destOrd="0" parTransId="{3EC959D3-8309-4885-A9F1-A4D40E54057A}" sibTransId="{004B6D35-D874-43FB-AE97-1D40139764BE}"/>
    <dgm:cxn modelId="{EB9EEA2A-4FFE-493E-99A5-D97E90532EA4}" type="presOf" srcId="{F22BF10F-D365-4B42-B36F-A3E84D5AE38C}" destId="{8CFC789A-6F2A-41CA-83F2-A4B952D64CD0}" srcOrd="0" destOrd="2" presId="urn:microsoft.com/office/officeart/2005/8/layout/vList6"/>
    <dgm:cxn modelId="{0C01CD2B-76B9-4F43-B65D-955D843BEE14}" type="presOf" srcId="{653FFAA6-3DBC-4C50-8266-CACA4FA0E084}" destId="{D2892025-5871-4F0A-94BE-233C0E846E3C}" srcOrd="0" destOrd="2" presId="urn:microsoft.com/office/officeart/2005/8/layout/vList6"/>
    <dgm:cxn modelId="{1078482E-B470-4C3E-988F-E604BD54544A}" srcId="{8CDBD952-D8F9-4B9C-836D-6D07405F9FCD}" destId="{10C5639C-0505-4382-956D-43C4C4EA7D44}" srcOrd="0" destOrd="0" parTransId="{8ECF90D3-1A78-4A1A-B1F5-9160F4CA83DD}" sibTransId="{A2907ED6-95B5-489F-BC8C-33CDF78E4F4D}"/>
    <dgm:cxn modelId="{1EAEAC31-7D5D-48B4-9515-64AA6FA0AE5A}" type="presOf" srcId="{EDF3E6C8-CA42-40B5-A439-801559040390}" destId="{8CFC789A-6F2A-41CA-83F2-A4B952D64CD0}" srcOrd="0" destOrd="1" presId="urn:microsoft.com/office/officeart/2005/8/layout/vList6"/>
    <dgm:cxn modelId="{D24D6334-7740-4103-A96D-9869FD624013}" srcId="{8CDBD952-D8F9-4B9C-836D-6D07405F9FCD}" destId="{EDF3E6C8-CA42-40B5-A439-801559040390}" srcOrd="1" destOrd="0" parTransId="{39F947E0-360B-4751-A964-19A06DE15451}" sibTransId="{CC542E87-0530-4B2F-8D3E-D6F6770141E6}"/>
    <dgm:cxn modelId="{B24F445E-7EE7-4FBC-86CA-9FA1C60EC36C}" type="presOf" srcId="{4D3C9E14-CDCD-4B2E-A173-E67DC5B871E1}" destId="{341BD8D5-47F5-46D5-BE4D-3FD385A03DF4}" srcOrd="0" destOrd="0" presId="urn:microsoft.com/office/officeart/2005/8/layout/vList6"/>
    <dgm:cxn modelId="{AE6B5F65-DC05-4A0D-A681-7A30B00110CC}" srcId="{5B674ADB-E75C-49DF-9EE8-C2A7BA7771C1}" destId="{6C100169-64DB-418F-A1C8-8988C814DA91}" srcOrd="3" destOrd="0" parTransId="{ECB8D884-2A93-4C7D-95F1-A37F1749DF87}" sibTransId="{F8BBDBE5-2DC6-42B0-A360-58BB29766D0E}"/>
    <dgm:cxn modelId="{725F9346-FD0D-4F82-9E1A-28EFBB8F0A96}" srcId="{46192D4D-2A84-43B9-BBBF-E61A398C7862}" destId="{8E320DAE-A14B-45F0-9D1B-689641B4F5AE}" srcOrd="3" destOrd="0" parTransId="{D004146F-99DC-47E7-8314-E0CED58F0A52}" sibTransId="{2E3AEB7B-8D54-49E0-A09F-505446C649C4}"/>
    <dgm:cxn modelId="{B907A546-62F5-4FB0-8125-317C515A3319}" srcId="{8CDBD952-D8F9-4B9C-836D-6D07405F9FCD}" destId="{F22BF10F-D365-4B42-B36F-A3E84D5AE38C}" srcOrd="2" destOrd="0" parTransId="{4041DDFA-2775-4D11-BD8D-7F182EC3112D}" sibTransId="{032C6610-38F0-4EF4-A7C1-F3922260D083}"/>
    <dgm:cxn modelId="{45974C67-6FFD-40F9-9215-0693A1524D80}" srcId="{CC4B1C35-6BE8-454D-AC67-0C29527F2DED}" destId="{8CDBD952-D8F9-4B9C-836D-6D07405F9FCD}" srcOrd="1" destOrd="0" parTransId="{D05F4168-F1BD-4370-95B8-00F966CDCB3F}" sibTransId="{61BDC3EF-E152-4670-BCD5-EAF5195D5B81}"/>
    <dgm:cxn modelId="{6673314C-6C84-4C80-8BF7-BC0D864B565C}" srcId="{CC4B1C35-6BE8-454D-AC67-0C29527F2DED}" destId="{5B674ADB-E75C-49DF-9EE8-C2A7BA7771C1}" srcOrd="2" destOrd="0" parTransId="{0F05B3BB-8147-45B5-90DF-F043D1E9C385}" sibTransId="{0CA180F2-0D40-4911-80DC-991C30F802F7}"/>
    <dgm:cxn modelId="{FBCB3C4F-7ED9-4233-95FC-8DEAC6CC10F6}" type="presOf" srcId="{10C5639C-0505-4382-956D-43C4C4EA7D44}" destId="{8CFC789A-6F2A-41CA-83F2-A4B952D64CD0}" srcOrd="0" destOrd="0" presId="urn:microsoft.com/office/officeart/2005/8/layout/vList6"/>
    <dgm:cxn modelId="{3CB61C50-BF98-4CDB-B51F-626C4356AAA7}" srcId="{CC4B1C35-6BE8-454D-AC67-0C29527F2DED}" destId="{46192D4D-2A84-43B9-BBBF-E61A398C7862}" srcOrd="0" destOrd="0" parTransId="{6610D262-8221-48BE-8AB6-DDBB02A8875C}" sibTransId="{7E35AA1A-420F-459B-88DB-C03419509047}"/>
    <dgm:cxn modelId="{B00D3075-F3F4-4B43-A2F9-25621F99ECDE}" type="presOf" srcId="{C9522B8D-69A2-4271-A207-A159E4A261A0}" destId="{341BD8D5-47F5-46D5-BE4D-3FD385A03DF4}" srcOrd="0" destOrd="5" presId="urn:microsoft.com/office/officeart/2005/8/layout/vList6"/>
    <dgm:cxn modelId="{9F82CC58-CF5E-4C12-B854-A0728A11B769}" type="presOf" srcId="{1D308F2B-45A3-49A2-A39A-F378263C0A4E}" destId="{D2892025-5871-4F0A-94BE-233C0E846E3C}" srcOrd="0" destOrd="1" presId="urn:microsoft.com/office/officeart/2005/8/layout/vList6"/>
    <dgm:cxn modelId="{19E6D178-E8F6-47DE-A893-C831E63914F2}" type="presOf" srcId="{A7E485AD-9D36-4277-9864-9643D59EB5E4}" destId="{341BD8D5-47F5-46D5-BE4D-3FD385A03DF4}" srcOrd="0" destOrd="2" presId="urn:microsoft.com/office/officeart/2005/8/layout/vList6"/>
    <dgm:cxn modelId="{052DC079-C017-45FB-B7BD-6C70849D8C33}" srcId="{5B674ADB-E75C-49DF-9EE8-C2A7BA7771C1}" destId="{A7E485AD-9D36-4277-9864-9643D59EB5E4}" srcOrd="2" destOrd="0" parTransId="{F6F850A5-0BF6-47AA-BE9C-FF900030D673}" sibTransId="{00956F86-ED1B-49BA-B46E-B02E11FA1ACD}"/>
    <dgm:cxn modelId="{4057287D-2EDB-4BFA-A0B7-DEDD43406616}" type="presOf" srcId="{CC4B1C35-6BE8-454D-AC67-0C29527F2DED}" destId="{B56D73E6-87A5-4F26-BC71-DF8009C1017A}" srcOrd="0" destOrd="0" presId="urn:microsoft.com/office/officeart/2005/8/layout/vList6"/>
    <dgm:cxn modelId="{5D81E386-8B22-4E0A-937C-DED3A2E24BAA}" srcId="{5B674ADB-E75C-49DF-9EE8-C2A7BA7771C1}" destId="{E1E01CF9-6EBF-40EB-B1B5-AEB6A95FAF03}" srcOrd="1" destOrd="0" parTransId="{B3919BB7-A371-46B2-9396-98EE6EC63D24}" sibTransId="{D5C4F14B-5364-4BAE-92D5-20937A012ACA}"/>
    <dgm:cxn modelId="{D16E4089-5747-489A-AD4B-915DA6A63FFE}" type="presOf" srcId="{B7C395A6-29D8-40A1-A02E-674E519FE865}" destId="{341BD8D5-47F5-46D5-BE4D-3FD385A03DF4}" srcOrd="0" destOrd="4" presId="urn:microsoft.com/office/officeart/2005/8/layout/vList6"/>
    <dgm:cxn modelId="{630AA28A-6848-47AB-B6C7-747A8B2B3B34}" type="presOf" srcId="{FEDC8615-9BC5-4581-B8DA-473478FBC24F}" destId="{8CFC789A-6F2A-41CA-83F2-A4B952D64CD0}" srcOrd="0" destOrd="3" presId="urn:microsoft.com/office/officeart/2005/8/layout/vList6"/>
    <dgm:cxn modelId="{7538C491-BF43-47DF-A7A5-9ED4FC7C67A0}" srcId="{5B674ADB-E75C-49DF-9EE8-C2A7BA7771C1}" destId="{C9522B8D-69A2-4271-A207-A159E4A261A0}" srcOrd="5" destOrd="0" parTransId="{06C87969-136C-402B-B9D9-2E2455814878}" sibTransId="{85E4023E-6FDE-4DBE-8396-A1B81BDBC934}"/>
    <dgm:cxn modelId="{74490A96-984A-4A00-AE24-AB4377E8F952}" type="presOf" srcId="{925E7614-8E2E-40CF-8B38-70B3B48E970B}" destId="{D2892025-5871-4F0A-94BE-233C0E846E3C}" srcOrd="0" destOrd="0" presId="urn:microsoft.com/office/officeart/2005/8/layout/vList6"/>
    <dgm:cxn modelId="{CD9353A5-2652-422F-B11D-48B54268FA68}" type="presOf" srcId="{E1E01CF9-6EBF-40EB-B1B5-AEB6A95FAF03}" destId="{341BD8D5-47F5-46D5-BE4D-3FD385A03DF4}" srcOrd="0" destOrd="1" presId="urn:microsoft.com/office/officeart/2005/8/layout/vList6"/>
    <dgm:cxn modelId="{4A7E47A7-86EA-455C-8CA9-BD5C04DE4643}" srcId="{46192D4D-2A84-43B9-BBBF-E61A398C7862}" destId="{653FFAA6-3DBC-4C50-8266-CACA4FA0E084}" srcOrd="2" destOrd="0" parTransId="{756D3C3D-F31E-40B5-BBEB-7BABADD77E6B}" sibTransId="{04BB4B46-B9C7-461E-A2D1-04299727A95C}"/>
    <dgm:cxn modelId="{D973CBA7-7816-46ED-A6E6-740AB9C1AFC5}" type="presOf" srcId="{46192D4D-2A84-43B9-BBBF-E61A398C7862}" destId="{08A4BA7E-C6C2-4725-BB7D-E712FAA1988B}" srcOrd="0" destOrd="0" presId="urn:microsoft.com/office/officeart/2005/8/layout/vList6"/>
    <dgm:cxn modelId="{9AFE44BE-0176-4C50-9B5A-EC44B626FC1E}" type="presOf" srcId="{5B674ADB-E75C-49DF-9EE8-C2A7BA7771C1}" destId="{2C0F7E92-8A5F-4E2E-AFB7-8E76FFBC791F}" srcOrd="0" destOrd="0" presId="urn:microsoft.com/office/officeart/2005/8/layout/vList6"/>
    <dgm:cxn modelId="{03872EC1-26D4-4CD7-8B78-22BBE48FC408}" srcId="{46192D4D-2A84-43B9-BBBF-E61A398C7862}" destId="{1D308F2B-45A3-49A2-A39A-F378263C0A4E}" srcOrd="1" destOrd="0" parTransId="{33616D4F-1D3C-43D2-9D40-E7793D1A8AED}" sibTransId="{C12FF48D-A1E9-4951-A9B8-AB003F9300AC}"/>
    <dgm:cxn modelId="{B0459ED2-39CE-4E25-8080-6C91A71AC643}" srcId="{46192D4D-2A84-43B9-BBBF-E61A398C7862}" destId="{925E7614-8E2E-40CF-8B38-70B3B48E970B}" srcOrd="0" destOrd="0" parTransId="{85FA4901-5A23-4380-B532-02E57E6A5C00}" sibTransId="{F4750398-5F97-4036-AEC3-0B82F0C43532}"/>
    <dgm:cxn modelId="{9F9A17E5-4C0A-4C58-AA98-A563EF99B682}" type="presOf" srcId="{8E320DAE-A14B-45F0-9D1B-689641B4F5AE}" destId="{D2892025-5871-4F0A-94BE-233C0E846E3C}" srcOrd="0" destOrd="3" presId="urn:microsoft.com/office/officeart/2005/8/layout/vList6"/>
    <dgm:cxn modelId="{44D2C5EF-9D99-4ACA-8F6D-D47404470699}" srcId="{5B674ADB-E75C-49DF-9EE8-C2A7BA7771C1}" destId="{4D3C9E14-CDCD-4B2E-A173-E67DC5B871E1}" srcOrd="0" destOrd="0" parTransId="{D6083680-7CCA-4038-9131-0CE154824361}" sibTransId="{2E763AE8-2877-48F9-B132-A8C1DDDF662E}"/>
    <dgm:cxn modelId="{566CAFF3-3326-44FA-96C6-016187FFB1C1}" srcId="{8CDBD952-D8F9-4B9C-836D-6D07405F9FCD}" destId="{FEDC8615-9BC5-4581-B8DA-473478FBC24F}" srcOrd="3" destOrd="0" parTransId="{B7AD9EC0-1DA1-4715-A3AB-0ADFD8F56964}" sibTransId="{BC174534-A303-43F2-AB95-1FE8BDEA5E64}"/>
    <dgm:cxn modelId="{09C97061-E069-44F1-A44F-5BE26DDB10ED}" type="presParOf" srcId="{B56D73E6-87A5-4F26-BC71-DF8009C1017A}" destId="{11060051-0930-446C-BC9E-01479D12FC67}" srcOrd="0" destOrd="0" presId="urn:microsoft.com/office/officeart/2005/8/layout/vList6"/>
    <dgm:cxn modelId="{2638BAB9-65FD-4D01-A66E-C0EEEBC7D935}" type="presParOf" srcId="{11060051-0930-446C-BC9E-01479D12FC67}" destId="{08A4BA7E-C6C2-4725-BB7D-E712FAA1988B}" srcOrd="0" destOrd="0" presId="urn:microsoft.com/office/officeart/2005/8/layout/vList6"/>
    <dgm:cxn modelId="{5244E32E-2C40-45D7-8C94-6BCD7A331C69}" type="presParOf" srcId="{11060051-0930-446C-BC9E-01479D12FC67}" destId="{D2892025-5871-4F0A-94BE-233C0E846E3C}" srcOrd="1" destOrd="0" presId="urn:microsoft.com/office/officeart/2005/8/layout/vList6"/>
    <dgm:cxn modelId="{C0122078-6B1B-45E0-9600-66C86BFE5323}" type="presParOf" srcId="{B56D73E6-87A5-4F26-BC71-DF8009C1017A}" destId="{8829B56A-1B66-4809-A825-73073212F30C}" srcOrd="1" destOrd="0" presId="urn:microsoft.com/office/officeart/2005/8/layout/vList6"/>
    <dgm:cxn modelId="{F917A9A9-E842-4C44-B88D-F661C27C6FB3}" type="presParOf" srcId="{B56D73E6-87A5-4F26-BC71-DF8009C1017A}" destId="{84007E1A-60E3-4D8C-8B5C-DC766A5489CE}" srcOrd="2" destOrd="0" presId="urn:microsoft.com/office/officeart/2005/8/layout/vList6"/>
    <dgm:cxn modelId="{21751013-49A3-44A3-AC6B-017D241CEECB}" type="presParOf" srcId="{84007E1A-60E3-4D8C-8B5C-DC766A5489CE}" destId="{BA650275-D442-44CF-BB39-3F087BB30291}" srcOrd="0" destOrd="0" presId="urn:microsoft.com/office/officeart/2005/8/layout/vList6"/>
    <dgm:cxn modelId="{D30728E7-BAF8-4570-94C3-E02A1F8F9801}" type="presParOf" srcId="{84007E1A-60E3-4D8C-8B5C-DC766A5489CE}" destId="{8CFC789A-6F2A-41CA-83F2-A4B952D64CD0}" srcOrd="1" destOrd="0" presId="urn:microsoft.com/office/officeart/2005/8/layout/vList6"/>
    <dgm:cxn modelId="{2EE378FA-6C09-4D1B-B199-87A9163E6BE8}" type="presParOf" srcId="{B56D73E6-87A5-4F26-BC71-DF8009C1017A}" destId="{0E1F9813-B110-4FEE-B12D-44A245B162F5}" srcOrd="3" destOrd="0" presId="urn:microsoft.com/office/officeart/2005/8/layout/vList6"/>
    <dgm:cxn modelId="{32DAFEF9-CA29-4A30-9EB7-73859CE3E4D0}" type="presParOf" srcId="{B56D73E6-87A5-4F26-BC71-DF8009C1017A}" destId="{8A1DFFC6-99D1-4A60-928A-4D610AA94442}" srcOrd="4" destOrd="0" presId="urn:microsoft.com/office/officeart/2005/8/layout/vList6"/>
    <dgm:cxn modelId="{B360F463-543A-4C76-8EA4-6A0172C1465C}" type="presParOf" srcId="{8A1DFFC6-99D1-4A60-928A-4D610AA94442}" destId="{2C0F7E92-8A5F-4E2E-AFB7-8E76FFBC791F}" srcOrd="0" destOrd="0" presId="urn:microsoft.com/office/officeart/2005/8/layout/vList6"/>
    <dgm:cxn modelId="{93CF6907-80CB-4C68-BA3F-C8474D61035E}" type="presParOf" srcId="{8A1DFFC6-99D1-4A60-928A-4D610AA94442}" destId="{341BD8D5-47F5-46D5-BE4D-3FD385A03DF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E30EEC-5136-4776-A3F9-6967B2DCEEF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244605E-6911-439D-BA30-FF21EAD66191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v-SE" sz="1400" dirty="0"/>
            <a:t>Komplexa </a:t>
          </a:r>
          <a:r>
            <a:rPr lang="sv-SE" sz="1400" dirty="0" err="1"/>
            <a:t>sjd</a:t>
          </a:r>
          <a:r>
            <a:rPr lang="sv-SE" sz="1400" dirty="0"/>
            <a:t> tillstånd</a:t>
          </a:r>
        </a:p>
        <a:p>
          <a:r>
            <a:rPr lang="sv-SE" sz="1400" dirty="0"/>
            <a:t>mångbesökare </a:t>
          </a:r>
        </a:p>
      </dgm:t>
    </dgm:pt>
    <dgm:pt modelId="{1AFAFE7A-5C51-4BAF-A714-B4850660DB9E}" type="parTrans" cxnId="{CDA74A3F-F21A-4F3A-BC94-61C8F00C6485}">
      <dgm:prSet/>
      <dgm:spPr/>
      <dgm:t>
        <a:bodyPr/>
        <a:lstStyle/>
        <a:p>
          <a:endParaRPr lang="sv-SE"/>
        </a:p>
      </dgm:t>
    </dgm:pt>
    <dgm:pt modelId="{8079434E-D9A6-4BEF-9B7D-B9B62BCBAD3C}" type="sibTrans" cxnId="{CDA74A3F-F21A-4F3A-BC94-61C8F00C6485}">
      <dgm:prSet/>
      <dgm:spPr/>
      <dgm:t>
        <a:bodyPr/>
        <a:lstStyle/>
        <a:p>
          <a:endParaRPr lang="sv-SE"/>
        </a:p>
      </dgm:t>
    </dgm:pt>
    <dgm:pt modelId="{D4F260AF-C860-47A9-8222-40522DF4B9A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v-SE" sz="1800" dirty="0"/>
            <a:t>Kroniskt sjuka</a:t>
          </a:r>
        </a:p>
        <a:p>
          <a:r>
            <a:rPr lang="sv-SE" sz="1800" dirty="0"/>
            <a:t>sköra patienter</a:t>
          </a:r>
        </a:p>
      </dgm:t>
    </dgm:pt>
    <dgm:pt modelId="{2D1E2F67-4DD7-40A0-8662-B28AE5134802}" type="parTrans" cxnId="{ACCBDED7-4290-4E62-AB42-D1FA04767DD6}">
      <dgm:prSet/>
      <dgm:spPr/>
      <dgm:t>
        <a:bodyPr/>
        <a:lstStyle/>
        <a:p>
          <a:endParaRPr lang="sv-SE"/>
        </a:p>
      </dgm:t>
    </dgm:pt>
    <dgm:pt modelId="{745F3C2A-2F17-4D42-83DA-154A9426BFA3}" type="sibTrans" cxnId="{ACCBDED7-4290-4E62-AB42-D1FA04767DD6}">
      <dgm:prSet/>
      <dgm:spPr/>
      <dgm:t>
        <a:bodyPr/>
        <a:lstStyle/>
        <a:p>
          <a:endParaRPr lang="sv-SE"/>
        </a:p>
      </dgm:t>
    </dgm:pt>
    <dgm:pt modelId="{82AE00FF-949F-4848-8C1E-7F7344F0491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800" dirty="0"/>
            <a:t>Tillfälligt sjuka/skadade ”oberoende” patienter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dirty="0"/>
        </a:p>
      </dgm:t>
    </dgm:pt>
    <dgm:pt modelId="{AC81CD7B-1AE6-4A67-A839-EDE08999E7A7}" type="parTrans" cxnId="{33C3E9A2-278D-4925-BD2C-78B671C8F656}">
      <dgm:prSet/>
      <dgm:spPr/>
      <dgm:t>
        <a:bodyPr/>
        <a:lstStyle/>
        <a:p>
          <a:endParaRPr lang="sv-SE"/>
        </a:p>
      </dgm:t>
    </dgm:pt>
    <dgm:pt modelId="{68B909A9-DF63-4EDD-9CAE-2CE5F5D18F2D}" type="sibTrans" cxnId="{33C3E9A2-278D-4925-BD2C-78B671C8F656}">
      <dgm:prSet/>
      <dgm:spPr/>
      <dgm:t>
        <a:bodyPr/>
        <a:lstStyle/>
        <a:p>
          <a:endParaRPr lang="sv-SE"/>
        </a:p>
      </dgm:t>
    </dgm:pt>
    <dgm:pt modelId="{5900D914-1A08-48AE-AB2C-C95C75CA2B50}">
      <dgm:prSet custT="1"/>
      <dgm:spPr/>
      <dgm:t>
        <a:bodyPr/>
        <a:lstStyle/>
        <a:p>
          <a:r>
            <a:rPr lang="sv-SE" sz="1800" dirty="0"/>
            <a:t>Kroniskt sjuka, oberoende patienter</a:t>
          </a:r>
        </a:p>
      </dgm:t>
    </dgm:pt>
    <dgm:pt modelId="{27B85F0C-6BF4-464A-96AA-8113FCC35C5C}" type="parTrans" cxnId="{1285CA04-D7A7-44E9-86AD-662E331E7649}">
      <dgm:prSet/>
      <dgm:spPr/>
      <dgm:t>
        <a:bodyPr/>
        <a:lstStyle/>
        <a:p>
          <a:endParaRPr lang="sv-SE"/>
        </a:p>
      </dgm:t>
    </dgm:pt>
    <dgm:pt modelId="{462A1AEA-B840-49C9-8335-96C693FDF60C}" type="sibTrans" cxnId="{1285CA04-D7A7-44E9-86AD-662E331E7649}">
      <dgm:prSet/>
      <dgm:spPr/>
      <dgm:t>
        <a:bodyPr/>
        <a:lstStyle/>
        <a:p>
          <a:endParaRPr lang="sv-SE"/>
        </a:p>
      </dgm:t>
    </dgm:pt>
    <dgm:pt modelId="{F7A5189A-7BF0-4A9C-8AA5-19D02336AEEF}" type="pres">
      <dgm:prSet presAssocID="{30E30EEC-5136-4776-A3F9-6967B2DCEEFD}" presName="Name0" presStyleCnt="0">
        <dgm:presLayoutVars>
          <dgm:dir/>
          <dgm:animLvl val="lvl"/>
          <dgm:resizeHandles val="exact"/>
        </dgm:presLayoutVars>
      </dgm:prSet>
      <dgm:spPr/>
    </dgm:pt>
    <dgm:pt modelId="{737203DC-F019-4FEA-8312-BF270AA56BC7}" type="pres">
      <dgm:prSet presAssocID="{0244605E-6911-439D-BA30-FF21EAD66191}" presName="Name8" presStyleCnt="0"/>
      <dgm:spPr/>
    </dgm:pt>
    <dgm:pt modelId="{8E5A127C-26FF-4033-9A17-C0A0B98F068B}" type="pres">
      <dgm:prSet presAssocID="{0244605E-6911-439D-BA30-FF21EAD66191}" presName="level" presStyleLbl="node1" presStyleIdx="0" presStyleCnt="4" custLinFactNeighborX="990">
        <dgm:presLayoutVars>
          <dgm:chMax val="1"/>
          <dgm:bulletEnabled val="1"/>
        </dgm:presLayoutVars>
      </dgm:prSet>
      <dgm:spPr/>
    </dgm:pt>
    <dgm:pt modelId="{E388D305-BECF-42BF-9358-C59412209D4A}" type="pres">
      <dgm:prSet presAssocID="{0244605E-6911-439D-BA30-FF21EAD6619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7F0227-C83D-45A5-AB5B-5B79B991187D}" type="pres">
      <dgm:prSet presAssocID="{D4F260AF-C860-47A9-8222-40522DF4B9AC}" presName="Name8" presStyleCnt="0"/>
      <dgm:spPr/>
    </dgm:pt>
    <dgm:pt modelId="{B76AC3FD-B2E0-4B0D-B922-4361BDDE93D7}" type="pres">
      <dgm:prSet presAssocID="{D4F260AF-C860-47A9-8222-40522DF4B9AC}" presName="level" presStyleLbl="node1" presStyleIdx="1" presStyleCnt="4">
        <dgm:presLayoutVars>
          <dgm:chMax val="1"/>
          <dgm:bulletEnabled val="1"/>
        </dgm:presLayoutVars>
      </dgm:prSet>
      <dgm:spPr/>
    </dgm:pt>
    <dgm:pt modelId="{74321077-0498-431E-A2CC-01E31BB0DEB5}" type="pres">
      <dgm:prSet presAssocID="{D4F260AF-C860-47A9-8222-40522DF4B9A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FD1C62B-5C33-47E9-B963-BEB78E5D621A}" type="pres">
      <dgm:prSet presAssocID="{5900D914-1A08-48AE-AB2C-C95C75CA2B50}" presName="Name8" presStyleCnt="0"/>
      <dgm:spPr/>
    </dgm:pt>
    <dgm:pt modelId="{82312465-1652-423A-817B-E452CCD8699B}" type="pres">
      <dgm:prSet presAssocID="{5900D914-1A08-48AE-AB2C-C95C75CA2B50}" presName="level" presStyleLbl="node1" presStyleIdx="2" presStyleCnt="4">
        <dgm:presLayoutVars>
          <dgm:chMax val="1"/>
          <dgm:bulletEnabled val="1"/>
        </dgm:presLayoutVars>
      </dgm:prSet>
      <dgm:spPr/>
    </dgm:pt>
    <dgm:pt modelId="{46AD60AF-0C26-4E3B-9247-5AEA6E74B94E}" type="pres">
      <dgm:prSet presAssocID="{5900D914-1A08-48AE-AB2C-C95C75CA2B5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AD13DE0-2BD0-41F3-B481-DDA1C10156B0}" type="pres">
      <dgm:prSet presAssocID="{82AE00FF-949F-4848-8C1E-7F7344F0491A}" presName="Name8" presStyleCnt="0"/>
      <dgm:spPr/>
    </dgm:pt>
    <dgm:pt modelId="{08DF0A0F-D04A-46B5-A54B-DE2F487EF2DF}" type="pres">
      <dgm:prSet presAssocID="{82AE00FF-949F-4848-8C1E-7F7344F0491A}" presName="level" presStyleLbl="node1" presStyleIdx="3" presStyleCnt="4" custLinFactNeighborY="-5720">
        <dgm:presLayoutVars>
          <dgm:chMax val="1"/>
          <dgm:bulletEnabled val="1"/>
        </dgm:presLayoutVars>
      </dgm:prSet>
      <dgm:spPr/>
    </dgm:pt>
    <dgm:pt modelId="{F4DAA985-ECA2-42EF-9533-4FB47FD9EFA2}" type="pres">
      <dgm:prSet presAssocID="{82AE00FF-949F-4848-8C1E-7F7344F0491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285CA04-D7A7-44E9-86AD-662E331E7649}" srcId="{30E30EEC-5136-4776-A3F9-6967B2DCEEFD}" destId="{5900D914-1A08-48AE-AB2C-C95C75CA2B50}" srcOrd="2" destOrd="0" parTransId="{27B85F0C-6BF4-464A-96AA-8113FCC35C5C}" sibTransId="{462A1AEA-B840-49C9-8335-96C693FDF60C}"/>
    <dgm:cxn modelId="{F326200E-9BB1-473A-8075-213C62BAF27D}" type="presOf" srcId="{82AE00FF-949F-4848-8C1E-7F7344F0491A}" destId="{F4DAA985-ECA2-42EF-9533-4FB47FD9EFA2}" srcOrd="1" destOrd="0" presId="urn:microsoft.com/office/officeart/2005/8/layout/pyramid1"/>
    <dgm:cxn modelId="{A98DDA1F-161B-4759-AA55-9CF4489D1423}" type="presOf" srcId="{D4F260AF-C860-47A9-8222-40522DF4B9AC}" destId="{74321077-0498-431E-A2CC-01E31BB0DEB5}" srcOrd="1" destOrd="0" presId="urn:microsoft.com/office/officeart/2005/8/layout/pyramid1"/>
    <dgm:cxn modelId="{C33DE52E-1089-46CB-8393-A05C5A8AA081}" type="presOf" srcId="{0244605E-6911-439D-BA30-FF21EAD66191}" destId="{8E5A127C-26FF-4033-9A17-C0A0B98F068B}" srcOrd="0" destOrd="0" presId="urn:microsoft.com/office/officeart/2005/8/layout/pyramid1"/>
    <dgm:cxn modelId="{8B899C38-EAFC-47D8-98B2-CD7210733A0E}" type="presOf" srcId="{D4F260AF-C860-47A9-8222-40522DF4B9AC}" destId="{B76AC3FD-B2E0-4B0D-B922-4361BDDE93D7}" srcOrd="0" destOrd="0" presId="urn:microsoft.com/office/officeart/2005/8/layout/pyramid1"/>
    <dgm:cxn modelId="{CDA74A3F-F21A-4F3A-BC94-61C8F00C6485}" srcId="{30E30EEC-5136-4776-A3F9-6967B2DCEEFD}" destId="{0244605E-6911-439D-BA30-FF21EAD66191}" srcOrd="0" destOrd="0" parTransId="{1AFAFE7A-5C51-4BAF-A714-B4850660DB9E}" sibTransId="{8079434E-D9A6-4BEF-9B7D-B9B62BCBAD3C}"/>
    <dgm:cxn modelId="{CA092A4F-98DA-4B35-A9FD-EE7E4D5D60BB}" type="presOf" srcId="{5900D914-1A08-48AE-AB2C-C95C75CA2B50}" destId="{82312465-1652-423A-817B-E452CCD8699B}" srcOrd="0" destOrd="0" presId="urn:microsoft.com/office/officeart/2005/8/layout/pyramid1"/>
    <dgm:cxn modelId="{59E57774-962C-4DB3-B43A-6736F720E6DC}" type="presOf" srcId="{30E30EEC-5136-4776-A3F9-6967B2DCEEFD}" destId="{F7A5189A-7BF0-4A9C-8AA5-19D02336AEEF}" srcOrd="0" destOrd="0" presId="urn:microsoft.com/office/officeart/2005/8/layout/pyramid1"/>
    <dgm:cxn modelId="{6E159B56-C9AB-430E-8256-408FA1EEC81A}" type="presOf" srcId="{5900D914-1A08-48AE-AB2C-C95C75CA2B50}" destId="{46AD60AF-0C26-4E3B-9247-5AEA6E74B94E}" srcOrd="1" destOrd="0" presId="urn:microsoft.com/office/officeart/2005/8/layout/pyramid1"/>
    <dgm:cxn modelId="{33C3E9A2-278D-4925-BD2C-78B671C8F656}" srcId="{30E30EEC-5136-4776-A3F9-6967B2DCEEFD}" destId="{82AE00FF-949F-4848-8C1E-7F7344F0491A}" srcOrd="3" destOrd="0" parTransId="{AC81CD7B-1AE6-4A67-A839-EDE08999E7A7}" sibTransId="{68B909A9-DF63-4EDD-9CAE-2CE5F5D18F2D}"/>
    <dgm:cxn modelId="{ACCBDED7-4290-4E62-AB42-D1FA04767DD6}" srcId="{30E30EEC-5136-4776-A3F9-6967B2DCEEFD}" destId="{D4F260AF-C860-47A9-8222-40522DF4B9AC}" srcOrd="1" destOrd="0" parTransId="{2D1E2F67-4DD7-40A0-8662-B28AE5134802}" sibTransId="{745F3C2A-2F17-4D42-83DA-154A9426BFA3}"/>
    <dgm:cxn modelId="{DF53A6E5-8857-4518-89C1-D164F1DBBE4C}" type="presOf" srcId="{0244605E-6911-439D-BA30-FF21EAD66191}" destId="{E388D305-BECF-42BF-9358-C59412209D4A}" srcOrd="1" destOrd="0" presId="urn:microsoft.com/office/officeart/2005/8/layout/pyramid1"/>
    <dgm:cxn modelId="{C15F3EFB-5431-45FA-B6F9-3C0E5CC4748E}" type="presOf" srcId="{82AE00FF-949F-4848-8C1E-7F7344F0491A}" destId="{08DF0A0F-D04A-46B5-A54B-DE2F487EF2DF}" srcOrd="0" destOrd="0" presId="urn:microsoft.com/office/officeart/2005/8/layout/pyramid1"/>
    <dgm:cxn modelId="{5762786F-2A34-4642-AB69-1366EBFE5CD2}" type="presParOf" srcId="{F7A5189A-7BF0-4A9C-8AA5-19D02336AEEF}" destId="{737203DC-F019-4FEA-8312-BF270AA56BC7}" srcOrd="0" destOrd="0" presId="urn:microsoft.com/office/officeart/2005/8/layout/pyramid1"/>
    <dgm:cxn modelId="{AD8B6282-2AEA-44CA-9135-F0D4276B3993}" type="presParOf" srcId="{737203DC-F019-4FEA-8312-BF270AA56BC7}" destId="{8E5A127C-26FF-4033-9A17-C0A0B98F068B}" srcOrd="0" destOrd="0" presId="urn:microsoft.com/office/officeart/2005/8/layout/pyramid1"/>
    <dgm:cxn modelId="{BA1E8C73-C2F4-4935-8799-ED1977F25822}" type="presParOf" srcId="{737203DC-F019-4FEA-8312-BF270AA56BC7}" destId="{E388D305-BECF-42BF-9358-C59412209D4A}" srcOrd="1" destOrd="0" presId="urn:microsoft.com/office/officeart/2005/8/layout/pyramid1"/>
    <dgm:cxn modelId="{3B08FC3B-2276-4DB4-B973-6C2213BA8760}" type="presParOf" srcId="{F7A5189A-7BF0-4A9C-8AA5-19D02336AEEF}" destId="{CF7F0227-C83D-45A5-AB5B-5B79B991187D}" srcOrd="1" destOrd="0" presId="urn:microsoft.com/office/officeart/2005/8/layout/pyramid1"/>
    <dgm:cxn modelId="{A6A7D1AE-26BC-44F0-BCDB-8C7AB6A41E56}" type="presParOf" srcId="{CF7F0227-C83D-45A5-AB5B-5B79B991187D}" destId="{B76AC3FD-B2E0-4B0D-B922-4361BDDE93D7}" srcOrd="0" destOrd="0" presId="urn:microsoft.com/office/officeart/2005/8/layout/pyramid1"/>
    <dgm:cxn modelId="{4A42646C-DF01-4E82-8C09-E3C68E5C2BD1}" type="presParOf" srcId="{CF7F0227-C83D-45A5-AB5B-5B79B991187D}" destId="{74321077-0498-431E-A2CC-01E31BB0DEB5}" srcOrd="1" destOrd="0" presId="urn:microsoft.com/office/officeart/2005/8/layout/pyramid1"/>
    <dgm:cxn modelId="{3B62BF86-794A-47DC-98F0-7892ABCB9EF7}" type="presParOf" srcId="{F7A5189A-7BF0-4A9C-8AA5-19D02336AEEF}" destId="{7FD1C62B-5C33-47E9-B963-BEB78E5D621A}" srcOrd="2" destOrd="0" presId="urn:microsoft.com/office/officeart/2005/8/layout/pyramid1"/>
    <dgm:cxn modelId="{2162E0F0-9DC9-4943-AA24-461A47E59313}" type="presParOf" srcId="{7FD1C62B-5C33-47E9-B963-BEB78E5D621A}" destId="{82312465-1652-423A-817B-E452CCD8699B}" srcOrd="0" destOrd="0" presId="urn:microsoft.com/office/officeart/2005/8/layout/pyramid1"/>
    <dgm:cxn modelId="{CECF2B76-4565-40AE-B5A3-42A205008D2F}" type="presParOf" srcId="{7FD1C62B-5C33-47E9-B963-BEB78E5D621A}" destId="{46AD60AF-0C26-4E3B-9247-5AEA6E74B94E}" srcOrd="1" destOrd="0" presId="urn:microsoft.com/office/officeart/2005/8/layout/pyramid1"/>
    <dgm:cxn modelId="{81E231C4-7341-4E96-B075-D02B70B02DC7}" type="presParOf" srcId="{F7A5189A-7BF0-4A9C-8AA5-19D02336AEEF}" destId="{5AD13DE0-2BD0-41F3-B481-DDA1C10156B0}" srcOrd="3" destOrd="0" presId="urn:microsoft.com/office/officeart/2005/8/layout/pyramid1"/>
    <dgm:cxn modelId="{A1EB423C-1519-4702-BDE0-98AC0A5AD875}" type="presParOf" srcId="{5AD13DE0-2BD0-41F3-B481-DDA1C10156B0}" destId="{08DF0A0F-D04A-46B5-A54B-DE2F487EF2DF}" srcOrd="0" destOrd="0" presId="urn:microsoft.com/office/officeart/2005/8/layout/pyramid1"/>
    <dgm:cxn modelId="{A8540A7F-6058-4853-A95F-9F56F2A4A0AB}" type="presParOf" srcId="{5AD13DE0-2BD0-41F3-B481-DDA1C10156B0}" destId="{F4DAA985-ECA2-42EF-9533-4FB47FD9EFA2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613BB-B3FE-4917-A481-211FD2F9E3F3}">
      <dsp:nvSpPr>
        <dsp:cNvPr id="0" name=""/>
        <dsp:cNvSpPr/>
      </dsp:nvSpPr>
      <dsp:spPr>
        <a:xfrm>
          <a:off x="4203777" y="0"/>
          <a:ext cx="1891818" cy="18918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3200" kern="1200" dirty="0"/>
            <a:t>PV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200" kern="1200" dirty="0"/>
            <a:t>(Alla utförare)</a:t>
          </a:r>
        </a:p>
      </dsp:txBody>
      <dsp:txXfrm>
        <a:off x="4456019" y="331068"/>
        <a:ext cx="1387333" cy="851318"/>
      </dsp:txXfrm>
    </dsp:sp>
    <dsp:sp modelId="{34841DCB-2C30-4D14-9772-FBED061A3F4F}">
      <dsp:nvSpPr>
        <dsp:cNvPr id="0" name=""/>
        <dsp:cNvSpPr/>
      </dsp:nvSpPr>
      <dsp:spPr>
        <a:xfrm>
          <a:off x="5530591" y="809326"/>
          <a:ext cx="1891818" cy="18918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 err="1"/>
            <a:t>Spec</a:t>
          </a:r>
          <a:r>
            <a:rPr lang="sv-SE" sz="3200" kern="1200" dirty="0"/>
            <a:t> SV</a:t>
          </a:r>
        </a:p>
      </dsp:txBody>
      <dsp:txXfrm>
        <a:off x="6109172" y="1298045"/>
        <a:ext cx="1135090" cy="1040499"/>
      </dsp:txXfrm>
    </dsp:sp>
    <dsp:sp modelId="{B0B5F0C2-CD00-428E-A819-F027B3F6758B}">
      <dsp:nvSpPr>
        <dsp:cNvPr id="0" name=""/>
        <dsp:cNvSpPr/>
      </dsp:nvSpPr>
      <dsp:spPr>
        <a:xfrm>
          <a:off x="2910826" y="838478"/>
          <a:ext cx="1891818" cy="18918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 dirty="0" err="1"/>
            <a:t>Spec</a:t>
          </a:r>
          <a:r>
            <a:rPr lang="sv-SE" sz="3200" kern="1200" dirty="0"/>
            <a:t> ÖV</a:t>
          </a:r>
        </a:p>
      </dsp:txBody>
      <dsp:txXfrm>
        <a:off x="3088973" y="1327198"/>
        <a:ext cx="1135090" cy="1040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92025-5871-4F0A-94BE-233C0E846E3C}">
      <dsp:nvSpPr>
        <dsp:cNvPr id="0" name=""/>
        <dsp:cNvSpPr/>
      </dsp:nvSpPr>
      <dsp:spPr>
        <a:xfrm>
          <a:off x="1542854" y="2737"/>
          <a:ext cx="2314282" cy="11880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Trygghet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Närhet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Kontinuitet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Delaktighet</a:t>
          </a:r>
        </a:p>
      </dsp:txBody>
      <dsp:txXfrm>
        <a:off x="1542854" y="151244"/>
        <a:ext cx="1868761" cy="891043"/>
      </dsp:txXfrm>
    </dsp:sp>
    <dsp:sp modelId="{08A4BA7E-C6C2-4725-BB7D-E712FAA1988B}">
      <dsp:nvSpPr>
        <dsp:cNvPr id="0" name=""/>
        <dsp:cNvSpPr/>
      </dsp:nvSpPr>
      <dsp:spPr>
        <a:xfrm>
          <a:off x="0" y="107659"/>
          <a:ext cx="1542854" cy="978214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>
              <a:solidFill>
                <a:schemeClr val="tx1"/>
              </a:solidFill>
            </a:rPr>
            <a:t>Patient</a:t>
          </a:r>
        </a:p>
      </dsp:txBody>
      <dsp:txXfrm>
        <a:off x="47752" y="155411"/>
        <a:ext cx="1447350" cy="882710"/>
      </dsp:txXfrm>
    </dsp:sp>
    <dsp:sp modelId="{8CFC789A-6F2A-41CA-83F2-A4B952D64CD0}">
      <dsp:nvSpPr>
        <dsp:cNvPr id="0" name=""/>
        <dsp:cNvSpPr/>
      </dsp:nvSpPr>
      <dsp:spPr>
        <a:xfrm>
          <a:off x="1542854" y="1289578"/>
          <a:ext cx="2314282" cy="12363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Processer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RAK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Förhållningssätt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Relationer</a:t>
          </a:r>
        </a:p>
      </dsp:txBody>
      <dsp:txXfrm>
        <a:off x="1542854" y="1444120"/>
        <a:ext cx="1850656" cy="927252"/>
      </dsp:txXfrm>
    </dsp:sp>
    <dsp:sp modelId="{BA650275-D442-44CF-BB39-3F087BB30291}">
      <dsp:nvSpPr>
        <dsp:cNvPr id="0" name=""/>
        <dsp:cNvSpPr/>
      </dsp:nvSpPr>
      <dsp:spPr>
        <a:xfrm>
          <a:off x="0" y="1413212"/>
          <a:ext cx="1542854" cy="989069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>
              <a:solidFill>
                <a:schemeClr val="tx1"/>
              </a:solidFill>
            </a:rPr>
            <a:t>Arbetssätt</a:t>
          </a:r>
        </a:p>
      </dsp:txBody>
      <dsp:txXfrm>
        <a:off x="48282" y="1461494"/>
        <a:ext cx="1446290" cy="892505"/>
      </dsp:txXfrm>
    </dsp:sp>
    <dsp:sp modelId="{341BD8D5-47F5-46D5-BE4D-3FD385A03DF4}">
      <dsp:nvSpPr>
        <dsp:cNvPr id="0" name=""/>
        <dsp:cNvSpPr/>
      </dsp:nvSpPr>
      <dsp:spPr>
        <a:xfrm>
          <a:off x="1542854" y="2578335"/>
          <a:ext cx="2314282" cy="12363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kern="1200" dirty="0"/>
            <a:t> Kompetens/</a:t>
          </a:r>
          <a:r>
            <a:rPr lang="sv-SE" sz="1400" kern="1200" dirty="0" err="1"/>
            <a:t>bemann</a:t>
          </a:r>
          <a:endParaRPr lang="sv-SE" sz="14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u="none" kern="1200" dirty="0"/>
            <a:t> Utrustning</a:t>
          </a:r>
          <a:r>
            <a:rPr lang="sv-SE" sz="1400" kern="1200" dirty="0"/>
            <a:t>/verktyg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kern="1200" dirty="0"/>
            <a:t> Lokaler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sv-SE" sz="1400" kern="1200" dirty="0"/>
            <a:t> Intäkter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endParaRPr lang="sv-SE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40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1200" kern="1200" dirty="0"/>
        </a:p>
      </dsp:txBody>
      <dsp:txXfrm>
        <a:off x="1542854" y="2732877"/>
        <a:ext cx="1850656" cy="927252"/>
      </dsp:txXfrm>
    </dsp:sp>
    <dsp:sp modelId="{2C0F7E92-8A5F-4E2E-AFB7-8E76FFBC791F}">
      <dsp:nvSpPr>
        <dsp:cNvPr id="0" name=""/>
        <dsp:cNvSpPr/>
      </dsp:nvSpPr>
      <dsp:spPr>
        <a:xfrm>
          <a:off x="0" y="2686391"/>
          <a:ext cx="1542854" cy="1020224"/>
        </a:xfrm>
        <a:prstGeom prst="round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100" kern="1200" dirty="0">
              <a:solidFill>
                <a:schemeClr val="tx1"/>
              </a:solidFill>
            </a:rPr>
            <a:t>Resurser</a:t>
          </a:r>
        </a:p>
      </dsp:txBody>
      <dsp:txXfrm>
        <a:off x="49803" y="2736194"/>
        <a:ext cx="1443248" cy="920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A127C-26FF-4033-9A17-C0A0B98F068B}">
      <dsp:nvSpPr>
        <dsp:cNvPr id="0" name=""/>
        <dsp:cNvSpPr/>
      </dsp:nvSpPr>
      <dsp:spPr>
        <a:xfrm>
          <a:off x="2363489" y="0"/>
          <a:ext cx="1565328" cy="1350540"/>
        </a:xfrm>
        <a:prstGeom prst="trapezoid">
          <a:avLst>
            <a:gd name="adj" fmla="val 57952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Komplexa </a:t>
          </a:r>
          <a:r>
            <a:rPr lang="sv-SE" sz="1400" kern="1200" dirty="0" err="1"/>
            <a:t>sjd</a:t>
          </a:r>
          <a:r>
            <a:rPr lang="sv-SE" sz="1400" kern="1200" dirty="0"/>
            <a:t> tillstånd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mångbesökare </a:t>
          </a:r>
        </a:p>
      </dsp:txBody>
      <dsp:txXfrm>
        <a:off x="2363489" y="0"/>
        <a:ext cx="1565328" cy="1350540"/>
      </dsp:txXfrm>
    </dsp:sp>
    <dsp:sp modelId="{B76AC3FD-B2E0-4B0D-B922-4361BDDE93D7}">
      <dsp:nvSpPr>
        <dsp:cNvPr id="0" name=""/>
        <dsp:cNvSpPr/>
      </dsp:nvSpPr>
      <dsp:spPr>
        <a:xfrm>
          <a:off x="1565328" y="1350540"/>
          <a:ext cx="3130657" cy="1350540"/>
        </a:xfrm>
        <a:prstGeom prst="trapezoid">
          <a:avLst>
            <a:gd name="adj" fmla="val 57952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Kroniskt sjuka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sköra patienter</a:t>
          </a:r>
        </a:p>
      </dsp:txBody>
      <dsp:txXfrm>
        <a:off x="2113193" y="1350540"/>
        <a:ext cx="2034927" cy="1350540"/>
      </dsp:txXfrm>
    </dsp:sp>
    <dsp:sp modelId="{82312465-1652-423A-817B-E452CCD8699B}">
      <dsp:nvSpPr>
        <dsp:cNvPr id="0" name=""/>
        <dsp:cNvSpPr/>
      </dsp:nvSpPr>
      <dsp:spPr>
        <a:xfrm>
          <a:off x="782664" y="2701081"/>
          <a:ext cx="4695986" cy="1350540"/>
        </a:xfrm>
        <a:prstGeom prst="trapezoid">
          <a:avLst>
            <a:gd name="adj" fmla="val 579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Kroniskt sjuka, oberoende patienter</a:t>
          </a:r>
        </a:p>
      </dsp:txBody>
      <dsp:txXfrm>
        <a:off x="1604461" y="2701081"/>
        <a:ext cx="3052391" cy="1350540"/>
      </dsp:txXfrm>
    </dsp:sp>
    <dsp:sp modelId="{08DF0A0F-D04A-46B5-A54B-DE2F487EF2DF}">
      <dsp:nvSpPr>
        <dsp:cNvPr id="0" name=""/>
        <dsp:cNvSpPr/>
      </dsp:nvSpPr>
      <dsp:spPr>
        <a:xfrm>
          <a:off x="0" y="3974372"/>
          <a:ext cx="6261315" cy="1350540"/>
        </a:xfrm>
        <a:prstGeom prst="trapezoid">
          <a:avLst>
            <a:gd name="adj" fmla="val 57952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800" kern="1200" dirty="0"/>
            <a:t>Tillfälligt sjuka/skadade ”oberoende” patienter</a:t>
          </a: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800" kern="1200" dirty="0"/>
        </a:p>
      </dsp:txBody>
      <dsp:txXfrm>
        <a:off x="1095730" y="3974372"/>
        <a:ext cx="4069854" cy="1350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6D883-41BF-497D-B19D-F227666EF362}" type="datetimeFigureOut">
              <a:rPr lang="sv-SE" smtClean="0"/>
              <a:t>2020-05-29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9879F-4050-46A4-A4F4-3B664F32C6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77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2020-05-29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400" y="890211"/>
            <a:ext cx="10465200" cy="4251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/>
              <a:t>Samordnad och nära vård nuläge i regionen </a:t>
            </a:r>
            <a:br>
              <a:rPr lang="sv-SE" sz="3200" b="1" dirty="0"/>
            </a:br>
            <a:r>
              <a:rPr lang="sv-SE" sz="3200" b="1" dirty="0"/>
              <a:t>och hur ser samverkan ut idag </a:t>
            </a:r>
            <a:r>
              <a:rPr lang="sv-SE" sz="3200" b="1" dirty="0" err="1"/>
              <a:t>inkl</a:t>
            </a:r>
            <a:r>
              <a:rPr lang="sv-SE" sz="3200" b="1" dirty="0"/>
              <a:t> dess problem</a:t>
            </a:r>
          </a:p>
          <a:p>
            <a:pPr marL="0" indent="0">
              <a:buNone/>
            </a:pPr>
            <a:br>
              <a:rPr lang="sv-SE" sz="3200" b="1" dirty="0"/>
            </a:br>
            <a:r>
              <a:rPr lang="sv-SE" sz="3200" b="1" dirty="0"/>
              <a:t> - Primärvård</a:t>
            </a:r>
            <a:br>
              <a:rPr lang="sv-SE" sz="3200" b="1" dirty="0"/>
            </a:br>
            <a:r>
              <a:rPr lang="sv-SE" sz="3200" b="1" dirty="0"/>
              <a:t> - Specialiserad somatisk vård</a:t>
            </a:r>
            <a:br>
              <a:rPr lang="sv-SE" sz="3200" b="1" dirty="0"/>
            </a:br>
            <a:r>
              <a:rPr lang="sv-SE" sz="3200" b="1" dirty="0"/>
              <a:t> - Specialiserad psykiatrisk vård</a:t>
            </a:r>
            <a:br>
              <a:rPr lang="sv-SE" sz="3200" b="1" dirty="0"/>
            </a:br>
            <a:r>
              <a:rPr lang="sv-SE" sz="3200" b="1" dirty="0"/>
              <a:t> - Akutvård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3950FE-EF56-4F3D-8859-6CE3FAAA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Georgia" panose="02040502050405020303" pitchFamily="18" charset="0"/>
              </a:rPr>
              <a:t>SPOT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C0A0BD-FD83-4B5B-BB37-3C052EE43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585349"/>
            <a:ext cx="10465200" cy="4251643"/>
          </a:xfrm>
        </p:spPr>
        <p:txBody>
          <a:bodyPr/>
          <a:lstStyle/>
          <a:p>
            <a:r>
              <a:rPr lang="sv-SE" dirty="0">
                <a:latin typeface="Georgia" panose="02040502050405020303" pitchFamily="18" charset="0"/>
              </a:rPr>
              <a:t>Startade som en idé av behovet att erbjuda en mer </a:t>
            </a:r>
            <a:r>
              <a:rPr lang="sv-SE" b="1" dirty="0">
                <a:latin typeface="Georgia" panose="02040502050405020303" pitchFamily="18" charset="0"/>
              </a:rPr>
              <a:t>flexibel</a:t>
            </a:r>
            <a:r>
              <a:rPr lang="sv-SE" dirty="0">
                <a:latin typeface="Georgia" panose="02040502050405020303" pitchFamily="18" charset="0"/>
              </a:rPr>
              <a:t> </a:t>
            </a:r>
            <a:r>
              <a:rPr lang="sv-SE" b="1" dirty="0">
                <a:latin typeface="Georgia" panose="02040502050405020303" pitchFamily="18" charset="0"/>
              </a:rPr>
              <a:t>nära vård</a:t>
            </a:r>
          </a:p>
          <a:p>
            <a:r>
              <a:rPr lang="sv-SE" dirty="0">
                <a:latin typeface="Georgia" panose="02040502050405020303" pitchFamily="18" charset="0"/>
              </a:rPr>
              <a:t>Har varit i gång sedan 2018-06-01</a:t>
            </a:r>
          </a:p>
          <a:p>
            <a:r>
              <a:rPr lang="sv-SE" dirty="0">
                <a:latin typeface="Georgia" panose="02040502050405020303" pitchFamily="18" charset="0"/>
              </a:rPr>
              <a:t>Ett team och ett gemensamt tänk</a:t>
            </a:r>
          </a:p>
          <a:p>
            <a:endParaRPr lang="sv-SE" dirty="0">
              <a:latin typeface="Georgia" panose="02040502050405020303" pitchFamily="18" charset="0"/>
            </a:endParaRPr>
          </a:p>
          <a:p>
            <a:endParaRPr lang="sv-SE" dirty="0">
              <a:latin typeface="Georgia" panose="02040502050405020303" pitchFamily="18" charset="0"/>
            </a:endParaRPr>
          </a:p>
          <a:p>
            <a:r>
              <a:rPr lang="sv-SE" dirty="0">
                <a:latin typeface="Georgia" panose="02040502050405020303" pitchFamily="18" charset="0"/>
              </a:rPr>
              <a:t>Viktigt för SPOT är samverkan med anhöriga, </a:t>
            </a:r>
            <a:r>
              <a:rPr lang="sv-SE" b="1" dirty="0">
                <a:latin typeface="Georgia" panose="02040502050405020303" pitchFamily="18" charset="0"/>
              </a:rPr>
              <a:t>kommunerna</a:t>
            </a:r>
            <a:r>
              <a:rPr lang="sv-SE" dirty="0">
                <a:latin typeface="Georgia" panose="02040502050405020303" pitchFamily="18" charset="0"/>
              </a:rPr>
              <a:t>, Försäkringskassan, Arbetsförmedlingen och med alla yrkesprofessioner inom psykiatrin</a:t>
            </a:r>
          </a:p>
          <a:p>
            <a:endParaRPr lang="sv-SE" dirty="0"/>
          </a:p>
        </p:txBody>
      </p:sp>
      <p:pic>
        <p:nvPicPr>
          <p:cNvPr id="4" name="Bildobjekt 3" descr="En bild som visar sitter, bord, man, vit&#10;&#10;Automatiskt genererad beskrivning">
            <a:extLst>
              <a:ext uri="{FF2B5EF4-FFF2-40B4-BE49-F238E27FC236}">
                <a16:creationId xmlns:a16="http://schemas.microsoft.com/office/drawing/2014/main" id="{5D883A6B-34AD-45D3-BB57-708A1EBEF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127" y="2095532"/>
            <a:ext cx="2530904" cy="161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3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300857-74ED-4536-9EBB-34A94297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Specialiserad psykiatrisk vård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1BEA99-F664-4369-852D-0ABBA8841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Två huvudmän (och lagrum) för beroendevården - utmaning</a:t>
            </a:r>
          </a:p>
          <a:p>
            <a:r>
              <a:rPr lang="sv-SE" dirty="0"/>
              <a:t>Samarbetet kring tvångsvårdade patienter - utmaning</a:t>
            </a:r>
          </a:p>
          <a:p>
            <a:r>
              <a:rPr lang="sv-SE" dirty="0"/>
              <a:t>Psykiatrin som handledare – möjlighet och vinster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2215B17-DCDF-4ADE-BA6C-A9E96FB87B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UTMANINGAR, möjligheter &amp; vinster i samarbete med kommunerna </a:t>
            </a:r>
          </a:p>
        </p:txBody>
      </p:sp>
    </p:spTree>
    <p:extLst>
      <p:ext uri="{BB962C8B-B14F-4D97-AF65-F5344CB8AC3E}">
        <p14:creationId xmlns:p14="http://schemas.microsoft.com/office/powerpoint/2010/main" val="407866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8275BB-C10E-4DC3-9CC4-2B35881A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Akutvården   -  Helena Ivansson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18AF16-9479-4CB3-857B-DA59ED8B4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690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-Skapa en sömlös övergång för vår medborgare gällande kommunikation och  information,</a:t>
            </a:r>
          </a:p>
          <a:p>
            <a:pPr marL="0" indent="0">
              <a:buNone/>
            </a:pPr>
            <a:r>
              <a:rPr lang="sv-SE" sz="1200" dirty="0"/>
              <a:t>korta exempel från vardagen på akutmottagning och i ambulanssjukvården</a:t>
            </a:r>
          </a:p>
          <a:p>
            <a:pPr marL="0" indent="0">
              <a:buNone/>
            </a:pPr>
            <a:r>
              <a:rPr lang="sv-SE" dirty="0"/>
              <a:t>-Vår patient er brukare,</a:t>
            </a:r>
          </a:p>
          <a:p>
            <a:pPr marL="0" indent="0">
              <a:buNone/>
            </a:pPr>
            <a:r>
              <a:rPr lang="sv-SE" sz="1200" dirty="0"/>
              <a:t>behov ändra synsätt och arbetssätt framåt</a:t>
            </a:r>
          </a:p>
          <a:p>
            <a:pPr marL="0" indent="0">
              <a:buNone/>
            </a:pPr>
            <a:r>
              <a:rPr lang="sv-SE" dirty="0"/>
              <a:t>-Naturlig daglig kontakt, </a:t>
            </a:r>
          </a:p>
          <a:p>
            <a:pPr marL="0" indent="0">
              <a:buNone/>
            </a:pPr>
            <a:r>
              <a:rPr lang="sv-SE" sz="1200" dirty="0"/>
              <a:t>exempelvis genom att ha gemensamma lokaler och utbildningar</a:t>
            </a:r>
          </a:p>
          <a:p>
            <a:pPr marL="0" indent="0">
              <a:buNone/>
            </a:pPr>
            <a:r>
              <a:rPr lang="sv-SE" dirty="0"/>
              <a:t>-Gemensamma uppdrag,</a:t>
            </a:r>
          </a:p>
          <a:p>
            <a:pPr marL="0" indent="0">
              <a:buNone/>
            </a:pPr>
            <a:r>
              <a:rPr lang="sv-SE" sz="1200" dirty="0"/>
              <a:t>samverka kring medborgaren genom att ta nästa steg i att utveckla nära vård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645D938-ECA6-47BC-AFD2-D0E1A8211F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Akutmottagning Och Ambulanssjukvård</a:t>
            </a:r>
          </a:p>
        </p:txBody>
      </p:sp>
    </p:spTree>
    <p:extLst>
      <p:ext uri="{BB962C8B-B14F-4D97-AF65-F5344CB8AC3E}">
        <p14:creationId xmlns:p14="http://schemas.microsoft.com/office/powerpoint/2010/main" val="303840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>
            <a:extLst>
              <a:ext uri="{FF2B5EF4-FFF2-40B4-BE49-F238E27FC236}">
                <a16:creationId xmlns:a16="http://schemas.microsoft.com/office/drawing/2014/main" id="{CBAEAD4B-D498-4B51-9FEE-C3C77EF2B361}"/>
              </a:ext>
            </a:extLst>
          </p:cNvPr>
          <p:cNvGrpSpPr/>
          <p:nvPr/>
        </p:nvGrpSpPr>
        <p:grpSpPr>
          <a:xfrm>
            <a:off x="4366791" y="2837681"/>
            <a:ext cx="3354004" cy="1954248"/>
            <a:chOff x="4172207" y="-115540"/>
            <a:chExt cx="1954248" cy="1954248"/>
          </a:xfrm>
        </p:grpSpPr>
        <p:sp>
          <p:nvSpPr>
            <p:cNvPr id="18" name="Ellips 17">
              <a:extLst>
                <a:ext uri="{FF2B5EF4-FFF2-40B4-BE49-F238E27FC236}">
                  <a16:creationId xmlns:a16="http://schemas.microsoft.com/office/drawing/2014/main" id="{8E55806D-4F84-485B-AD72-B34D0A4DAA8F}"/>
                </a:ext>
              </a:extLst>
            </p:cNvPr>
            <p:cNvSpPr/>
            <p:nvPr/>
          </p:nvSpPr>
          <p:spPr>
            <a:xfrm>
              <a:off x="4172207" y="-115540"/>
              <a:ext cx="1954248" cy="195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Ellips 4">
              <a:extLst>
                <a:ext uri="{FF2B5EF4-FFF2-40B4-BE49-F238E27FC236}">
                  <a16:creationId xmlns:a16="http://schemas.microsoft.com/office/drawing/2014/main" id="{83F47AC9-A2F9-43F9-AB07-E7BC7F9ACB24}"/>
                </a:ext>
              </a:extLst>
            </p:cNvPr>
            <p:cNvSpPr txBox="1"/>
            <p:nvPr/>
          </p:nvSpPr>
          <p:spPr>
            <a:xfrm>
              <a:off x="4435697" y="390895"/>
              <a:ext cx="1433115" cy="879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3200" dirty="0"/>
                <a:t>Kommunerna</a:t>
              </a:r>
            </a:p>
          </p:txBody>
        </p:sp>
      </p:grpSp>
      <p:graphicFrame>
        <p:nvGraphicFramePr>
          <p:cNvPr id="15" name="Platshållare för innehåll 14">
            <a:extLst>
              <a:ext uri="{FF2B5EF4-FFF2-40B4-BE49-F238E27FC236}">
                <a16:creationId xmlns:a16="http://schemas.microsoft.com/office/drawing/2014/main" id="{928C983D-1540-4AEA-B8D1-92A5A33F90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46307" y="3429000"/>
          <a:ext cx="10522683" cy="325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p 20">
            <a:extLst>
              <a:ext uri="{FF2B5EF4-FFF2-40B4-BE49-F238E27FC236}">
                <a16:creationId xmlns:a16="http://schemas.microsoft.com/office/drawing/2014/main" id="{DF93992C-3948-40B2-89B9-731FA4470077}"/>
              </a:ext>
            </a:extLst>
          </p:cNvPr>
          <p:cNvGrpSpPr/>
          <p:nvPr/>
        </p:nvGrpSpPr>
        <p:grpSpPr>
          <a:xfrm>
            <a:off x="3475560" y="922658"/>
            <a:ext cx="5237346" cy="1628448"/>
            <a:chOff x="1960147" y="330589"/>
            <a:chExt cx="2904407" cy="2904407"/>
          </a:xfrm>
        </p:grpSpPr>
        <p:sp>
          <p:nvSpPr>
            <p:cNvPr id="23" name="Ellips 22">
              <a:extLst>
                <a:ext uri="{FF2B5EF4-FFF2-40B4-BE49-F238E27FC236}">
                  <a16:creationId xmlns:a16="http://schemas.microsoft.com/office/drawing/2014/main" id="{C948CF4C-E333-408E-B15A-1DD861A4BE9F}"/>
                </a:ext>
              </a:extLst>
            </p:cNvPr>
            <p:cNvSpPr/>
            <p:nvPr/>
          </p:nvSpPr>
          <p:spPr>
            <a:xfrm>
              <a:off x="1960147" y="330589"/>
              <a:ext cx="2904407" cy="290440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Ellips 4">
              <a:extLst>
                <a:ext uri="{FF2B5EF4-FFF2-40B4-BE49-F238E27FC236}">
                  <a16:creationId xmlns:a16="http://schemas.microsoft.com/office/drawing/2014/main" id="{C1A86606-C6AC-497C-8DD6-08B009C952C8}"/>
                </a:ext>
              </a:extLst>
            </p:cNvPr>
            <p:cNvSpPr txBox="1"/>
            <p:nvPr/>
          </p:nvSpPr>
          <p:spPr>
            <a:xfrm>
              <a:off x="2503310" y="1029284"/>
              <a:ext cx="1742644" cy="15974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2667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Nära Vård</a:t>
              </a:r>
            </a:p>
          </p:txBody>
        </p:sp>
      </p:grpSp>
      <p:sp>
        <p:nvSpPr>
          <p:cNvPr id="19" name="Pil: uppåt 18">
            <a:extLst>
              <a:ext uri="{FF2B5EF4-FFF2-40B4-BE49-F238E27FC236}">
                <a16:creationId xmlns:a16="http://schemas.microsoft.com/office/drawing/2014/main" id="{4124ED4D-2008-4ADA-A472-79B5EADD9AAE}"/>
              </a:ext>
            </a:extLst>
          </p:cNvPr>
          <p:cNvSpPr/>
          <p:nvPr/>
        </p:nvSpPr>
        <p:spPr>
          <a:xfrm>
            <a:off x="5130401" y="2551471"/>
            <a:ext cx="383458" cy="8775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Pil: uppåt 25">
            <a:extLst>
              <a:ext uri="{FF2B5EF4-FFF2-40B4-BE49-F238E27FC236}">
                <a16:creationId xmlns:a16="http://schemas.microsoft.com/office/drawing/2014/main" id="{50F2ED94-4201-4B94-9D31-B926B471114E}"/>
              </a:ext>
            </a:extLst>
          </p:cNvPr>
          <p:cNvSpPr/>
          <p:nvPr/>
        </p:nvSpPr>
        <p:spPr>
          <a:xfrm>
            <a:off x="6595953" y="2551471"/>
            <a:ext cx="383458" cy="8775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Pil: uppåt 26">
            <a:extLst>
              <a:ext uri="{FF2B5EF4-FFF2-40B4-BE49-F238E27FC236}">
                <a16:creationId xmlns:a16="http://schemas.microsoft.com/office/drawing/2014/main" id="{3CE66B9F-E544-4BBA-8275-C1551E5214D2}"/>
              </a:ext>
            </a:extLst>
          </p:cNvPr>
          <p:cNvSpPr/>
          <p:nvPr/>
        </p:nvSpPr>
        <p:spPr>
          <a:xfrm>
            <a:off x="5863177" y="2545081"/>
            <a:ext cx="383458" cy="877529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Rulle: vågrät 3">
            <a:extLst>
              <a:ext uri="{FF2B5EF4-FFF2-40B4-BE49-F238E27FC236}">
                <a16:creationId xmlns:a16="http://schemas.microsoft.com/office/drawing/2014/main" id="{328A6B26-671E-4F50-A25C-921C6C5DF92B}"/>
              </a:ext>
            </a:extLst>
          </p:cNvPr>
          <p:cNvSpPr/>
          <p:nvPr/>
        </p:nvSpPr>
        <p:spPr>
          <a:xfrm>
            <a:off x="337487" y="689762"/>
            <a:ext cx="2639291" cy="877529"/>
          </a:xfrm>
          <a:prstGeom prst="horizontalScroll">
            <a:avLst/>
          </a:prstGeom>
          <a:solidFill>
            <a:schemeClr val="accent3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God vård</a:t>
            </a:r>
          </a:p>
        </p:txBody>
      </p:sp>
      <p:sp>
        <p:nvSpPr>
          <p:cNvPr id="11" name="Pil: vänster 10">
            <a:extLst>
              <a:ext uri="{FF2B5EF4-FFF2-40B4-BE49-F238E27FC236}">
                <a16:creationId xmlns:a16="http://schemas.microsoft.com/office/drawing/2014/main" id="{7E78C106-AA80-4129-AB48-87A833285AD2}"/>
              </a:ext>
            </a:extLst>
          </p:cNvPr>
          <p:cNvSpPr/>
          <p:nvPr/>
        </p:nvSpPr>
        <p:spPr>
          <a:xfrm>
            <a:off x="5610545" y="5634831"/>
            <a:ext cx="267146" cy="247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Pil: vänster 13">
            <a:extLst>
              <a:ext uri="{FF2B5EF4-FFF2-40B4-BE49-F238E27FC236}">
                <a16:creationId xmlns:a16="http://schemas.microsoft.com/office/drawing/2014/main" id="{4A3D7304-9201-41C6-BFF4-27188C17D8BA}"/>
              </a:ext>
            </a:extLst>
          </p:cNvPr>
          <p:cNvSpPr/>
          <p:nvPr/>
        </p:nvSpPr>
        <p:spPr>
          <a:xfrm>
            <a:off x="5960660" y="5667032"/>
            <a:ext cx="267146" cy="247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Pil: vänster 15">
            <a:extLst>
              <a:ext uri="{FF2B5EF4-FFF2-40B4-BE49-F238E27FC236}">
                <a16:creationId xmlns:a16="http://schemas.microsoft.com/office/drawing/2014/main" id="{438DF5E2-786E-4381-A97A-657E3A309595}"/>
              </a:ext>
            </a:extLst>
          </p:cNvPr>
          <p:cNvSpPr/>
          <p:nvPr/>
        </p:nvSpPr>
        <p:spPr>
          <a:xfrm>
            <a:off x="6343321" y="5667032"/>
            <a:ext cx="267146" cy="2474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6341333-2183-477C-BCA6-2303CE137B25}"/>
              </a:ext>
            </a:extLst>
          </p:cNvPr>
          <p:cNvGraphicFramePr/>
          <p:nvPr/>
        </p:nvGraphicFramePr>
        <p:xfrm>
          <a:off x="0" y="1567291"/>
          <a:ext cx="3857137" cy="3913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B027CAE9-1FF1-4470-80B2-0C7F49EE1939}"/>
              </a:ext>
            </a:extLst>
          </p:cNvPr>
          <p:cNvSpPr txBox="1"/>
          <p:nvPr/>
        </p:nvSpPr>
        <p:spPr>
          <a:xfrm>
            <a:off x="8551876" y="2545081"/>
            <a:ext cx="3228506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Lätt tillgänglig / ”nära vård”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Pålitlig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Tydlig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Effektiv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Betydelsefull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C66959E-AB8D-4CE3-A24F-DAB0024BF20D}"/>
              </a:ext>
            </a:extLst>
          </p:cNvPr>
          <p:cNvSpPr txBox="1"/>
          <p:nvPr/>
        </p:nvSpPr>
        <p:spPr>
          <a:xfrm>
            <a:off x="8334865" y="2222184"/>
            <a:ext cx="363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Medborgarna ska uppleva vården</a:t>
            </a:r>
          </a:p>
        </p:txBody>
      </p:sp>
    </p:spTree>
    <p:extLst>
      <p:ext uri="{BB962C8B-B14F-4D97-AF65-F5344CB8AC3E}">
        <p14:creationId xmlns:p14="http://schemas.microsoft.com/office/powerpoint/2010/main" val="329107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356" y="97787"/>
            <a:ext cx="10465200" cy="648000"/>
          </a:xfrm>
        </p:spPr>
        <p:txBody>
          <a:bodyPr/>
          <a:lstStyle/>
          <a:p>
            <a:r>
              <a:rPr lang="sv-SE" sz="2400" dirty="0"/>
              <a:t>Patientgrupper, insatser i riktning Nära vård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79D8396-C304-42FA-B962-FD12413988DE}"/>
              </a:ext>
            </a:extLst>
          </p:cNvPr>
          <p:cNvGraphicFramePr/>
          <p:nvPr/>
        </p:nvGraphicFramePr>
        <p:xfrm>
          <a:off x="4510005" y="727917"/>
          <a:ext cx="6261315" cy="540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il: höger 6">
            <a:extLst>
              <a:ext uri="{FF2B5EF4-FFF2-40B4-BE49-F238E27FC236}">
                <a16:creationId xmlns:a16="http://schemas.microsoft.com/office/drawing/2014/main" id="{1302D66B-17F9-491A-86B3-965B2BEA3189}"/>
              </a:ext>
            </a:extLst>
          </p:cNvPr>
          <p:cNvSpPr/>
          <p:nvPr/>
        </p:nvSpPr>
        <p:spPr>
          <a:xfrm>
            <a:off x="1565329" y="2102217"/>
            <a:ext cx="2944676" cy="120477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v-SE" sz="1600" dirty="0">
                <a:solidFill>
                  <a:schemeClr val="tx1"/>
                </a:solidFill>
              </a:rPr>
              <a:t>Hembesök</a:t>
            </a:r>
          </a:p>
          <a:p>
            <a:r>
              <a:rPr lang="sv-SE" sz="1600" dirty="0">
                <a:solidFill>
                  <a:schemeClr val="tx1"/>
                </a:solidFill>
              </a:rPr>
              <a:t>Mobil dr PV, mm</a:t>
            </a:r>
          </a:p>
        </p:txBody>
      </p:sp>
      <p:sp>
        <p:nvSpPr>
          <p:cNvPr id="8" name="Pil: höger 7">
            <a:extLst>
              <a:ext uri="{FF2B5EF4-FFF2-40B4-BE49-F238E27FC236}">
                <a16:creationId xmlns:a16="http://schemas.microsoft.com/office/drawing/2014/main" id="{FF4B21FD-C515-42F5-B9B2-5052DBE9D939}"/>
              </a:ext>
            </a:extLst>
          </p:cNvPr>
          <p:cNvSpPr/>
          <p:nvPr/>
        </p:nvSpPr>
        <p:spPr>
          <a:xfrm>
            <a:off x="1565329" y="923212"/>
            <a:ext cx="2944676" cy="120477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v-SE" sz="1600" dirty="0">
                <a:solidFill>
                  <a:schemeClr val="tx1"/>
                </a:solidFill>
              </a:rPr>
              <a:t>Storsjögläntan, </a:t>
            </a:r>
            <a:r>
              <a:rPr lang="sv-SE" sz="1600" dirty="0" err="1">
                <a:solidFill>
                  <a:schemeClr val="tx1"/>
                </a:solidFill>
              </a:rPr>
              <a:t>MiNT</a:t>
            </a:r>
            <a:endParaRPr lang="sv-SE" sz="1600" dirty="0">
              <a:solidFill>
                <a:schemeClr val="tx1"/>
              </a:solidFill>
            </a:endParaRPr>
          </a:p>
          <a:p>
            <a:r>
              <a:rPr lang="sv-SE" sz="1600" dirty="0">
                <a:solidFill>
                  <a:schemeClr val="tx1"/>
                </a:solidFill>
              </a:rPr>
              <a:t>SPOT, IKB </a:t>
            </a:r>
            <a:r>
              <a:rPr lang="sv-SE" sz="1600" dirty="0" err="1">
                <a:solidFill>
                  <a:schemeClr val="tx1"/>
                </a:solidFill>
              </a:rPr>
              <a:t>mfl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" name="Pil: höger 8">
            <a:extLst>
              <a:ext uri="{FF2B5EF4-FFF2-40B4-BE49-F238E27FC236}">
                <a16:creationId xmlns:a16="http://schemas.microsoft.com/office/drawing/2014/main" id="{DB06DE87-DEEA-4984-92C5-7AFE8329A437}"/>
              </a:ext>
            </a:extLst>
          </p:cNvPr>
          <p:cNvSpPr/>
          <p:nvPr/>
        </p:nvSpPr>
        <p:spPr>
          <a:xfrm>
            <a:off x="1565329" y="3308086"/>
            <a:ext cx="2944676" cy="1204770"/>
          </a:xfrm>
          <a:prstGeom prst="rightArrow">
            <a:avLst/>
          </a:prstGeom>
          <a:solidFill>
            <a:srgbClr val="98C2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sv-SE" sz="1600" dirty="0">
                <a:solidFill>
                  <a:schemeClr val="tx1"/>
                </a:solidFill>
              </a:rPr>
              <a:t>Hemmonitorering</a:t>
            </a:r>
          </a:p>
          <a:p>
            <a:r>
              <a:rPr lang="sv-SE" sz="1600" dirty="0">
                <a:solidFill>
                  <a:schemeClr val="tx1"/>
                </a:solidFill>
              </a:rPr>
              <a:t>P &amp; K plan, mm</a:t>
            </a:r>
          </a:p>
          <a:p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91FB13FE-9D30-4980-A482-51E192722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329" y="4621809"/>
            <a:ext cx="2944676" cy="131297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dirty="0">
                <a:solidFill>
                  <a:schemeClr val="tx1"/>
                </a:solidFill>
              </a:rPr>
              <a:t>Tillgänglighet, P &amp; K planering, digitala besök</a:t>
            </a:r>
          </a:p>
          <a:p>
            <a:pPr marL="0" indent="0">
              <a:buNone/>
            </a:pPr>
            <a:endParaRPr lang="sv-SE" sz="1600" dirty="0">
              <a:solidFill>
                <a:schemeClr val="tx1"/>
              </a:solidFill>
            </a:endParaRPr>
          </a:p>
          <a:p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3" name="Pil: vänster-höger 2">
            <a:extLst>
              <a:ext uri="{FF2B5EF4-FFF2-40B4-BE49-F238E27FC236}">
                <a16:creationId xmlns:a16="http://schemas.microsoft.com/office/drawing/2014/main" id="{A7475E62-02E9-4E80-BE7A-D53E5AF6CE85}"/>
              </a:ext>
            </a:extLst>
          </p:cNvPr>
          <p:cNvSpPr/>
          <p:nvPr/>
        </p:nvSpPr>
        <p:spPr>
          <a:xfrm rot="5400000">
            <a:off x="9552120" y="2872354"/>
            <a:ext cx="2417737" cy="268637"/>
          </a:xfrm>
          <a:prstGeom prst="leftRightArrow">
            <a:avLst/>
          </a:prstGeom>
          <a:solidFill>
            <a:schemeClr val="accent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51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BCF704-2649-419E-86EA-3731616CA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PRIMÄRVÅRDEN      - </a:t>
            </a:r>
            <a:r>
              <a:rPr lang="sv-SE"/>
              <a:t>Anna Granevärn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A23707-5155-4D99-9034-79DAFCA4E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Utmaningar</a:t>
            </a:r>
          </a:p>
          <a:p>
            <a:pPr lvl="1"/>
            <a:r>
              <a:rPr lang="sv-SE" dirty="0"/>
              <a:t>Olika huvudmän och olika samarbeten</a:t>
            </a:r>
          </a:p>
          <a:p>
            <a:pPr lvl="1"/>
            <a:r>
              <a:rPr lang="sv-SE" dirty="0"/>
              <a:t>Olika arbetssätt</a:t>
            </a:r>
          </a:p>
          <a:p>
            <a:pPr lvl="1"/>
            <a:r>
              <a:rPr lang="sv-SE" dirty="0"/>
              <a:t>Olika journalsystem</a:t>
            </a:r>
          </a:p>
          <a:p>
            <a:pPr lvl="1"/>
            <a:r>
              <a:rPr lang="sv-SE" dirty="0"/>
              <a:t>Personcentrerade arbetssätt i olika skeden</a:t>
            </a:r>
          </a:p>
          <a:p>
            <a:pPr lvl="1"/>
            <a:r>
              <a:rPr lang="sv-SE" dirty="0"/>
              <a:t>Hemsjukvårdsavtal</a:t>
            </a:r>
          </a:p>
          <a:p>
            <a:endParaRPr lang="sv-SE" dirty="0"/>
          </a:p>
          <a:p>
            <a:r>
              <a:rPr lang="sv-SE" dirty="0"/>
              <a:t>Möjligheter</a:t>
            </a:r>
          </a:p>
          <a:p>
            <a:pPr lvl="1"/>
            <a:r>
              <a:rPr lang="sv-SE" dirty="0"/>
              <a:t>Digitalisering överskrider gränser</a:t>
            </a:r>
          </a:p>
          <a:p>
            <a:pPr lvl="1"/>
            <a:r>
              <a:rPr lang="sv-SE" dirty="0"/>
              <a:t>Gemensamma arbetssätt</a:t>
            </a:r>
          </a:p>
          <a:p>
            <a:pPr lvl="1"/>
            <a:r>
              <a:rPr lang="sv-SE" dirty="0"/>
              <a:t>Befolkningen</a:t>
            </a:r>
          </a:p>
          <a:p>
            <a:pPr lvl="1"/>
            <a:r>
              <a:rPr lang="sv-SE" dirty="0"/>
              <a:t>Ökad läkarkontinuitet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74B469-42F4-4F84-BF16-E43E163CF4F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Nära vård och samverkan</a:t>
            </a:r>
          </a:p>
        </p:txBody>
      </p:sp>
    </p:spTree>
    <p:extLst>
      <p:ext uri="{BB962C8B-B14F-4D97-AF65-F5344CB8AC3E}">
        <p14:creationId xmlns:p14="http://schemas.microsoft.com/office/powerpoint/2010/main" val="319150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Specialiserad somatisk vård    - Mia Ajax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Östersunds sjukhus</a:t>
            </a:r>
          </a:p>
          <a:p>
            <a:pPr>
              <a:buFontTx/>
              <a:buChar char="-"/>
            </a:pPr>
            <a:r>
              <a:rPr lang="sv-SE" dirty="0"/>
              <a:t>Medicin ca 100 vårdplatser varav ca 97% är akut inflöde. Medelvårdtid 4 dagar</a:t>
            </a:r>
          </a:p>
          <a:p>
            <a:pPr>
              <a:buFontTx/>
              <a:buChar char="-"/>
            </a:pPr>
            <a:r>
              <a:rPr lang="sv-SE" dirty="0"/>
              <a:t>Kirurgen ca 50 vårdplatser varav ca 67 % är akut inflöde och resten planerad verksamhet. Medelvårdtid ca 3.85 dagar</a:t>
            </a:r>
          </a:p>
          <a:p>
            <a:pPr>
              <a:buFontTx/>
              <a:buChar char="-"/>
            </a:pPr>
            <a:r>
              <a:rPr lang="sv-SE" dirty="0"/>
              <a:t>Ortopeden ca 40 vårdplatser varav ca 60 % är akut inflöde och resten är planerad verksamhet. Medelvårdtiden ca 4,4 dagar</a:t>
            </a:r>
          </a:p>
          <a:p>
            <a:pPr>
              <a:buFontTx/>
              <a:buChar char="-"/>
            </a:pPr>
            <a:r>
              <a:rPr lang="sv-SE" dirty="0"/>
              <a:t>Kvinna/gyn ca 5 vårdplatser </a:t>
            </a:r>
          </a:p>
          <a:p>
            <a:pPr marL="0" indent="0">
              <a:buNone/>
            </a:pPr>
            <a:r>
              <a:rPr lang="sv-SE" dirty="0"/>
              <a:t>= knappt 200 vårdplatser</a:t>
            </a:r>
          </a:p>
          <a:p>
            <a:pPr marL="0" indent="0">
              <a:buNone/>
            </a:pPr>
            <a:r>
              <a:rPr lang="sv-SE" dirty="0"/>
              <a:t>Beläggning på ca 93-94% med variation mellan 82 %- ca 100% </a:t>
            </a:r>
          </a:p>
        </p:txBody>
      </p:sp>
    </p:spTree>
    <p:extLst>
      <p:ext uri="{BB962C8B-B14F-4D97-AF65-F5344CB8AC3E}">
        <p14:creationId xmlns:p14="http://schemas.microsoft.com/office/powerpoint/2010/main" val="245868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8D6CBF-BAAB-48A9-B55D-EF6CF34C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3D447A-86F0-4D75-B44D-C2364BA1B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400" dirty="0"/>
              <a:t>VAD BLIR BÄST FÖR PATIENTEN?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A3FE48-3721-43BD-9586-53F0C1C210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04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0CE6D7-8EA2-4BD6-AAB8-82886352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Problemområden/utmaningar i samverkan med kommunerna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F6D1A9-0CB4-4531-85E7-E3A298A24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”Ohållbar hemsituation” inte orsak för inneliggande specialiserad vård</a:t>
            </a:r>
          </a:p>
          <a:p>
            <a:r>
              <a:rPr lang="sv-SE" dirty="0"/>
              <a:t>Hemsjukvårdsavtalet och tolkningar av det</a:t>
            </a:r>
          </a:p>
          <a:p>
            <a:r>
              <a:rPr lang="sv-SE" dirty="0"/>
              <a:t>Vårdplanering </a:t>
            </a:r>
          </a:p>
          <a:p>
            <a:r>
              <a:rPr lang="sv-SE" dirty="0"/>
              <a:t>Digitalisering och avsaknad av gemensam journal</a:t>
            </a:r>
          </a:p>
          <a:p>
            <a:r>
              <a:rPr lang="sv-SE" dirty="0"/>
              <a:t>Olika huvudmän och 8 olika kommuner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8FB259C-1195-4F51-B3FF-69ED8C543B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117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D44EE-2B10-49A7-B743-416D5CBE6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Möjligheter, nytta och vinster i samverkan med kommunerna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F2B62-92B2-4568-A6A3-4E10C9057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Patient får möjlighet att i större utsträckning vara hemma med hjälp at tex mobila team (MINT, MOST), hembesök av tex primärvårdsläkare eller specialist från sjukhuset, hemmonitorering (PD vården, ibland behov av stöd oftast på </a:t>
            </a:r>
            <a:r>
              <a:rPr lang="sv-SE" dirty="0" err="1"/>
              <a:t>usk</a:t>
            </a:r>
            <a:r>
              <a:rPr lang="sv-SE" dirty="0"/>
              <a:t> nivå), digitala besök med PV eller sjukhuset</a:t>
            </a:r>
          </a:p>
          <a:p>
            <a:r>
              <a:rPr lang="sv-SE" dirty="0"/>
              <a:t>Möjliggöra korta inläggningar när det behövs men att sen kunna skrivas hem snabbt utan vårdplanering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E6C718-2B52-41F6-8DA8-26B8D8BD9D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97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096389-B986-4E11-811E-13FE2643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Specialiserad psykiatrisk nära </a:t>
            </a:r>
            <a:r>
              <a:rPr lang="sv-SE"/>
              <a:t>vård - Ylva Drevstad 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81E001-59E2-48FD-AD70-38C1708D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CBC5E6-BD4D-47A0-9FE0-B05AC3C456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Möjligheter &amp; Utvecklingsarbeten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7C473B9-8B02-4F0D-9AC1-0F74BC04CB86}"/>
              </a:ext>
            </a:extLst>
          </p:cNvPr>
          <p:cNvSpPr/>
          <p:nvPr/>
        </p:nvSpPr>
        <p:spPr>
          <a:xfrm>
            <a:off x="988541" y="1980000"/>
            <a:ext cx="81554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SPOT (Specialist Psykiatriskt Omvårdnads Team)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BI (Brukarstyrd Inläggning)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E-visit &amp; distansoberoende nära vård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latin typeface="Georgia" panose="02040502050405020303" pitchFamily="18" charset="0"/>
              </a:rPr>
              <a:t>Konsultation mot Primärvården</a:t>
            </a:r>
          </a:p>
        </p:txBody>
      </p:sp>
    </p:spTree>
    <p:extLst>
      <p:ext uri="{BB962C8B-B14F-4D97-AF65-F5344CB8AC3E}">
        <p14:creationId xmlns:p14="http://schemas.microsoft.com/office/powerpoint/2010/main" val="852624536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115</TotalTime>
  <Words>561</Words>
  <Application>Microsoft Office PowerPoint</Application>
  <PresentationFormat>Bredbild</PresentationFormat>
  <Paragraphs>105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Georgia</vt:lpstr>
      <vt:lpstr>Trebuchet MS</vt:lpstr>
      <vt:lpstr>Verdana</vt:lpstr>
      <vt:lpstr>Wingdings</vt:lpstr>
      <vt:lpstr>RJH</vt:lpstr>
      <vt:lpstr>PowerPoint-presentation</vt:lpstr>
      <vt:lpstr>PowerPoint-presentation</vt:lpstr>
      <vt:lpstr>Patientgrupper, insatser i riktning Nära vård</vt:lpstr>
      <vt:lpstr>PRIMÄRVÅRDEN      - Anna Granevärn</vt:lpstr>
      <vt:lpstr>Specialiserad somatisk vård    - Mia Ajax</vt:lpstr>
      <vt:lpstr>PowerPoint-presentation</vt:lpstr>
      <vt:lpstr>Problemområden/utmaningar i samverkan med kommunerna</vt:lpstr>
      <vt:lpstr>Möjligheter, nytta och vinster i samverkan med kommunerna</vt:lpstr>
      <vt:lpstr>Specialiserad psykiatrisk nära vård - Ylva Drevstad  </vt:lpstr>
      <vt:lpstr>SPOT</vt:lpstr>
      <vt:lpstr>Specialiserad psykiatrisk vård </vt:lpstr>
      <vt:lpstr>Akutvården   -  Helena Ivansson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Ingela Jönsson</dc:creator>
  <cp:lastModifiedBy>Anna Kerstin Lejonklou</cp:lastModifiedBy>
  <cp:revision>12</cp:revision>
  <dcterms:created xsi:type="dcterms:W3CDTF">2020-05-19T16:09:59Z</dcterms:created>
  <dcterms:modified xsi:type="dcterms:W3CDTF">2020-05-29T10:48:47Z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ingela.jonsson@regionjh.se</vt:lpwstr>
  </property>
  <property fmtid="{D5CDD505-2E9C-101B-9397-08002B2CF9AE}" pid="5" name="MSIP_Label_3b0b0de0-301b-43bc-be01-b232acb4eea4_SetDate">
    <vt:lpwstr>2020-05-19T16:36:02.5974870Z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02ca4ed8-4002-4343-a803-7762db50d773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</Properties>
</file>