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sldIdLst>
    <p:sldId id="256" r:id="rId3"/>
    <p:sldId id="257" r:id="rId4"/>
    <p:sldId id="258" r:id="rId5"/>
    <p:sldId id="259" r:id="rId6"/>
    <p:sldId id="260" r:id="rId7"/>
    <p:sldId id="261" r:id="rId8"/>
  </p:sldIdLst>
  <p:sldSz cx="12192000" cy="6858000"/>
  <p:notesSz cx="7559675" cy="10691813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sv-SE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v-S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v-S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sv-SE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v-S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v-S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v-S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v-S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sv-SE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v-S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v-S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v-S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v-S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v-S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v-S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sv-SE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sv-S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sv-SE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v-S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sv-SE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v-S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6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v-S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sv-SE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sv-S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sv-SE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v-S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1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v-S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2" name="PlaceHolder 4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v-S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sv-SE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sv-S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sv-SE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v-S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v-S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v-S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sv-SE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v-S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v-S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v-S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sv-SE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v-S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v-S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sv-SE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v-S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v-S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v-S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8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v-S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sv-SE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v-S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v-S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2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v-S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3" name="PlaceHolder 5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v-S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4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v-S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5" name="PlaceHolder 7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v-S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sv-SE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v-S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sv-SE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v-S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v-S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sv-SE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sv-S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sv-SE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v-S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v-S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v-S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sv-SE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v-S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v-S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v-S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sv-SE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v-S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v-S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v-S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sv-SE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Klicka för att redigera rubriktextens format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sv-SE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Klicka för att redigera dispositionstextens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sv-SE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Andra dispositionsnivån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sv-SE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Tredje dispositionsnivån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sv-SE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Fjärde dispositionsnivån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sv-SE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Femte dispositionsnivån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sv-SE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Sjätte dispositionsnivån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sv-SE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Sjunde dispositionsnivån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4880" cy="132480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sv-SE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Klicka för att redigera rubriktextens format</a:t>
            </a: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sv-SE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Klicka för att redigera dispositionstextens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sv-SE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Andra dispositionsnivån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sv-SE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Tredje dispositionsnivån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sv-SE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Fjärde dispositionsnivån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sv-SE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Femte dispositionsnivån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sv-SE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Sjätte dispositionsnivån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sv-SE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Sjunde dispositionsnivån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CustomShape 1"/>
          <p:cNvSpPr/>
          <p:nvPr/>
        </p:nvSpPr>
        <p:spPr>
          <a:xfrm>
            <a:off x="838080" y="365040"/>
            <a:ext cx="10514880" cy="1324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sv-SE" sz="2800" b="1" strike="noStrike" spc="-1">
                <a:solidFill>
                  <a:srgbClr val="2F5597"/>
                </a:solidFill>
                <a:uFill>
                  <a:solidFill>
                    <a:srgbClr val="FFFFFF"/>
                  </a:solidFill>
                </a:uFill>
                <a:latin typeface="Tahoma"/>
                <a:ea typeface="Tahoma"/>
              </a:rPr>
              <a:t>1.) VARFÖR </a:t>
            </a:r>
            <a:r>
              <a:rPr lang="sv-SE" sz="2800" b="0" strike="noStrike" spc="-1">
                <a:solidFill>
                  <a:srgbClr val="2F5597"/>
                </a:solidFill>
                <a:uFill>
                  <a:solidFill>
                    <a:srgbClr val="FFFFFF"/>
                  </a:solidFill>
                </a:uFill>
                <a:latin typeface="Tahoma"/>
                <a:ea typeface="Tahoma"/>
              </a:rPr>
              <a:t>Fontänhus i Jämtlands län?</a:t>
            </a:r>
            <a:endParaRPr lang="sv-SE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7" name="CustomShape 2"/>
          <p:cNvSpPr/>
          <p:nvPr/>
        </p:nvSpPr>
        <p:spPr>
          <a:xfrm>
            <a:off x="838080" y="1825560"/>
            <a:ext cx="10514880" cy="4350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>
              <a:lnSpc>
                <a:spcPct val="100000"/>
              </a:lnSpc>
              <a:spcBef>
                <a:spcPts val="1001"/>
              </a:spcBef>
            </a:pPr>
            <a:r>
              <a:rPr lang="sv-SE" sz="2800" b="1" strike="noStrike" spc="-1">
                <a:solidFill>
                  <a:srgbClr val="2F5597"/>
                </a:solidFill>
                <a:uFill>
                  <a:solidFill>
                    <a:srgbClr val="FFFFFF"/>
                  </a:solidFill>
                </a:uFill>
                <a:latin typeface="Tahoma"/>
                <a:ea typeface="Tahoma"/>
              </a:rPr>
              <a:t>2.) VAD </a:t>
            </a:r>
            <a:r>
              <a:rPr lang="sv-SE" sz="2800" b="0" strike="noStrike" spc="-1">
                <a:solidFill>
                  <a:srgbClr val="2F5597"/>
                </a:solidFill>
                <a:uFill>
                  <a:solidFill>
                    <a:srgbClr val="FFFFFF"/>
                  </a:solidFill>
                </a:uFill>
                <a:latin typeface="Tahoma"/>
                <a:ea typeface="Tahoma"/>
              </a:rPr>
              <a:t>innehåller klubbhusmetoden?</a:t>
            </a:r>
            <a:endParaRPr lang="sv-SE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lang="sv-SE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r>
              <a:rPr lang="sv-SE" sz="2800" b="1" strike="noStrike" spc="-1">
                <a:solidFill>
                  <a:srgbClr val="2F5597"/>
                </a:solidFill>
                <a:uFill>
                  <a:solidFill>
                    <a:srgbClr val="FFFFFF"/>
                  </a:solidFill>
                </a:uFill>
                <a:latin typeface="Tahoma"/>
                <a:ea typeface="Tahoma"/>
              </a:rPr>
              <a:t>3.) HUR </a:t>
            </a:r>
            <a:r>
              <a:rPr lang="sv-SE" sz="2800" b="0" strike="noStrike" spc="-1">
                <a:solidFill>
                  <a:srgbClr val="2F5597"/>
                </a:solidFill>
                <a:uFill>
                  <a:solidFill>
                    <a:srgbClr val="FFFFFF"/>
                  </a:solidFill>
                </a:uFill>
                <a:latin typeface="Tahoma"/>
                <a:ea typeface="Tahoma"/>
              </a:rPr>
              <a:t>ska det förverkligas/finansieras?</a:t>
            </a:r>
            <a:endParaRPr lang="sv-SE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lang="sv-SE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r>
              <a:rPr lang="sv-SE" sz="2800" b="1" strike="noStrike" spc="-1">
                <a:solidFill>
                  <a:srgbClr val="2F5597"/>
                </a:solidFill>
                <a:uFill>
                  <a:solidFill>
                    <a:srgbClr val="FFFFFF"/>
                  </a:solidFill>
                </a:uFill>
                <a:latin typeface="Tahoma"/>
                <a:ea typeface="Tahoma"/>
              </a:rPr>
              <a:t>4.) NÄR </a:t>
            </a:r>
            <a:r>
              <a:rPr lang="sv-SE" sz="2800" b="0" strike="noStrike" spc="-1">
                <a:solidFill>
                  <a:srgbClr val="2F5597"/>
                </a:solidFill>
                <a:uFill>
                  <a:solidFill>
                    <a:srgbClr val="FFFFFF"/>
                  </a:solidFill>
                </a:uFill>
                <a:latin typeface="Tahoma"/>
                <a:ea typeface="Tahoma"/>
              </a:rPr>
              <a:t>planeras verksamhetsstart?</a:t>
            </a:r>
            <a:endParaRPr lang="sv-SE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lang="sv-SE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r>
              <a:rPr lang="sv-SE" sz="2800" b="1" strike="noStrike" spc="-1">
                <a:solidFill>
                  <a:srgbClr val="2F5597"/>
                </a:solidFill>
                <a:uFill>
                  <a:solidFill>
                    <a:srgbClr val="FFFFFF"/>
                  </a:solidFill>
                </a:uFill>
                <a:latin typeface="Tahoma"/>
                <a:ea typeface="Tahoma"/>
              </a:rPr>
              <a:t>5.) Dialog/frågor </a:t>
            </a:r>
            <a:r>
              <a:rPr lang="sv-SE" sz="2800" b="0" strike="noStrike" spc="-1">
                <a:solidFill>
                  <a:srgbClr val="2F5597"/>
                </a:solidFill>
                <a:uFill>
                  <a:solidFill>
                    <a:srgbClr val="FFFFFF"/>
                  </a:solidFill>
                </a:uFill>
                <a:latin typeface="Tahoma"/>
                <a:ea typeface="Tahoma"/>
              </a:rPr>
              <a:t>10 min</a:t>
            </a:r>
            <a:endParaRPr lang="sv-SE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78" name="Platshållare för innehåll 3"/>
          <p:cNvPicPr/>
          <p:nvPr/>
        </p:nvPicPr>
        <p:blipFill>
          <a:blip r:embed="rId2"/>
          <a:stretch/>
        </p:blipFill>
        <p:spPr>
          <a:xfrm>
            <a:off x="8436240" y="3429000"/>
            <a:ext cx="2585520" cy="30045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CustomShape 1"/>
          <p:cNvSpPr/>
          <p:nvPr/>
        </p:nvSpPr>
        <p:spPr>
          <a:xfrm>
            <a:off x="278280" y="365040"/>
            <a:ext cx="10123920" cy="1343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rmAutofit/>
          </a:bodyPr>
          <a:lstStyle/>
          <a:p>
            <a:pPr>
              <a:lnSpc>
                <a:spcPct val="100000"/>
              </a:lnSpc>
            </a:pPr>
            <a:r>
              <a:rPr lang="sv-SE" sz="4400" b="0" strike="noStrike" spc="-1">
                <a:solidFill>
                  <a:srgbClr val="2F5597"/>
                </a:solidFill>
                <a:uFill>
                  <a:solidFill>
                    <a:srgbClr val="FFFFFF"/>
                  </a:solidFill>
                </a:uFill>
                <a:latin typeface="Tahoma"/>
                <a:ea typeface="Tahoma"/>
              </a:rPr>
              <a:t>VARFÖR Fontänhus i Jämtlands län?</a:t>
            </a:r>
            <a:br/>
            <a:endParaRPr lang="sv-SE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0" name="CustomShape 2"/>
          <p:cNvSpPr/>
          <p:nvPr/>
        </p:nvSpPr>
        <p:spPr>
          <a:xfrm>
            <a:off x="185400" y="1311840"/>
            <a:ext cx="10481760" cy="5273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>
              <a:lnSpc>
                <a:spcPct val="100000"/>
              </a:lnSpc>
              <a:spcBef>
                <a:spcPts val="1001"/>
              </a:spcBef>
            </a:pPr>
            <a:r>
              <a:rPr lang="sv-SE" sz="2400" b="1" strike="noStrike" spc="-1">
                <a:solidFill>
                  <a:srgbClr val="2F5597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Att leva med psykisk ohälsa </a:t>
            </a:r>
            <a:r>
              <a:rPr lang="sv-SE" sz="2400" b="0" strike="noStrike" spc="-1">
                <a:solidFill>
                  <a:srgbClr val="2F5597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innebär ofta dåligt självförtroende,</a:t>
            </a:r>
            <a:endParaRPr lang="sv-SE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r>
              <a:rPr lang="sv-SE" sz="2400" b="0" strike="noStrike" spc="-1">
                <a:solidFill>
                  <a:srgbClr val="2F5597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låg självkänsla av egenvärde, rädsla för krav och för att misslyckas. </a:t>
            </a:r>
            <a:endParaRPr lang="sv-SE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001"/>
              </a:spcBef>
            </a:pPr>
            <a:endParaRPr lang="sv-SE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r>
              <a:rPr lang="sv-SE" sz="2400" b="1" strike="noStrike" spc="-1">
                <a:solidFill>
                  <a:srgbClr val="2F5597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Personliga berättelser från medlemmar </a:t>
            </a:r>
            <a:r>
              <a:rPr lang="sv-SE" sz="2400" b="0" strike="noStrike" spc="-1">
                <a:solidFill>
                  <a:srgbClr val="2F5597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om vilken livsavgörande </a:t>
            </a:r>
            <a:endParaRPr lang="sv-SE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r>
              <a:rPr lang="sv-SE" sz="2400" b="0" strike="noStrike" spc="-1">
                <a:solidFill>
                  <a:srgbClr val="2F5597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betydelse Fontänhus har varit och är för dem.</a:t>
            </a:r>
            <a:endParaRPr lang="sv-SE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lang="sv-SE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r>
              <a:rPr lang="sv-SE" sz="2800" b="1" strike="noStrike" spc="-1">
                <a:solidFill>
                  <a:srgbClr val="2F5597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-Hög kvalitet med goda resultat</a:t>
            </a:r>
            <a:endParaRPr lang="sv-SE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lang="sv-SE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r>
              <a:rPr lang="sv-SE" sz="2800" b="1" strike="noStrike" spc="-1">
                <a:solidFill>
                  <a:srgbClr val="2F5597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-Klubbhusmetoden har utvecklats under 70 år</a:t>
            </a:r>
            <a:endParaRPr lang="sv-SE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lang="sv-SE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r>
              <a:rPr lang="sv-SE" sz="2800" b="1" strike="noStrike" spc="-1">
                <a:solidFill>
                  <a:srgbClr val="2F5597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-Certifiering enl. 38 internationella riktlinjer</a:t>
            </a:r>
            <a:endParaRPr lang="sv-SE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lang="sv-SE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r>
              <a:rPr lang="sv-SE" sz="2800" b="1" strike="noStrike" spc="-1">
                <a:solidFill>
                  <a:srgbClr val="2F5597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-Socialstyrelsens Prio 3-nivå </a:t>
            </a:r>
            <a:endParaRPr lang="sv-SE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r>
              <a:rPr lang="sv-SE" sz="1800" b="0" strike="noStrike" spc="-1">
                <a:solidFill>
                  <a:srgbClr val="2F5597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(omfattar schizofreni och schizofreniliknande tillstånd)</a:t>
            </a:r>
            <a:endParaRPr lang="sv-S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lang="sv-S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81" name="Platshållare för innehåll 3"/>
          <p:cNvPicPr/>
          <p:nvPr/>
        </p:nvPicPr>
        <p:blipFill>
          <a:blip r:embed="rId2"/>
          <a:stretch/>
        </p:blipFill>
        <p:spPr>
          <a:xfrm>
            <a:off x="8672400" y="3487680"/>
            <a:ext cx="2585520" cy="30045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CustomShape 1"/>
          <p:cNvSpPr/>
          <p:nvPr/>
        </p:nvSpPr>
        <p:spPr>
          <a:xfrm>
            <a:off x="371160" y="365040"/>
            <a:ext cx="10982160" cy="938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90000"/>
              </a:lnSpc>
            </a:pPr>
            <a:r>
              <a:rPr lang="sv-SE" sz="4400" b="0" strike="noStrike" spc="-1">
                <a:solidFill>
                  <a:srgbClr val="2F5597"/>
                </a:solidFill>
                <a:uFill>
                  <a:solidFill>
                    <a:srgbClr val="FFFFFF"/>
                  </a:solidFill>
                </a:uFill>
                <a:latin typeface="Tahoma"/>
                <a:ea typeface="Tahoma"/>
              </a:rPr>
              <a:t>VAD innehåller klubbhusmetoden?</a:t>
            </a:r>
            <a:endParaRPr lang="sv-SE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3" name="CustomShape 2"/>
          <p:cNvSpPr/>
          <p:nvPr/>
        </p:nvSpPr>
        <p:spPr>
          <a:xfrm>
            <a:off x="371160" y="1696320"/>
            <a:ext cx="10982160" cy="4907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>
              <a:lnSpc>
                <a:spcPct val="100000"/>
              </a:lnSpc>
              <a:spcBef>
                <a:spcPts val="1001"/>
              </a:spcBef>
            </a:pPr>
            <a:r>
              <a:rPr lang="sv-SE" sz="2800" b="1" strike="noStrike" spc="-1">
                <a:solidFill>
                  <a:srgbClr val="2F5597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Arbetsrehabiliterande verksamheten </a:t>
            </a:r>
            <a:r>
              <a:rPr lang="sv-SE" sz="2800" b="0" strike="noStrike" spc="-1">
                <a:solidFill>
                  <a:srgbClr val="2F5597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och olika stödprogram </a:t>
            </a:r>
            <a:endParaRPr lang="sv-SE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r>
              <a:rPr lang="sv-SE" sz="2800" b="0" strike="noStrike" spc="-1">
                <a:solidFill>
                  <a:srgbClr val="2F5597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tillsammans med </a:t>
            </a:r>
            <a:r>
              <a:rPr lang="sv-SE" sz="2800" b="1" strike="noStrike" spc="-1">
                <a:solidFill>
                  <a:srgbClr val="2F5597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sociala fritidsaktiviteter. </a:t>
            </a:r>
            <a:endParaRPr lang="sv-SE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lang="sv-SE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r>
              <a:rPr lang="sv-SE" sz="2800" b="0" strike="noStrike" spc="-1">
                <a:solidFill>
                  <a:srgbClr val="2F5597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Fontänhus bygger på en så kallad </a:t>
            </a:r>
            <a:r>
              <a:rPr lang="sv-SE" sz="2800" b="1" strike="noStrike" spc="-1">
                <a:solidFill>
                  <a:srgbClr val="2F5597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empower-modell. </a:t>
            </a:r>
            <a:endParaRPr lang="sv-SE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r>
              <a:rPr lang="sv-SE" sz="2800" b="0" strike="noStrike" spc="-1">
                <a:solidFill>
                  <a:srgbClr val="2F5597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Alla har en arbetsuppgift - </a:t>
            </a:r>
            <a:r>
              <a:rPr lang="sv-SE" sz="2800" b="1" strike="noStrike" spc="-1">
                <a:solidFill>
                  <a:srgbClr val="2F5597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oavsett energi och hälsa.</a:t>
            </a:r>
            <a:endParaRPr lang="sv-SE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lang="sv-SE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r>
              <a:rPr lang="sv-SE" sz="2800" b="1" strike="noStrike" spc="-1">
                <a:solidFill>
                  <a:srgbClr val="2F5597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Relationer är det centrala,</a:t>
            </a:r>
            <a:r>
              <a:rPr lang="sv-SE" sz="2800" b="0" strike="noStrike" spc="-1">
                <a:solidFill>
                  <a:srgbClr val="2F5597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pratas inte diagnoser, man lär känna varandra. </a:t>
            </a:r>
            <a:endParaRPr lang="sv-SE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lang="sv-SE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r>
              <a:rPr lang="sv-SE" sz="2800" b="0" strike="noStrike" spc="-1">
                <a:solidFill>
                  <a:srgbClr val="2F5597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Medlemmar och handledare </a:t>
            </a:r>
            <a:r>
              <a:rPr lang="sv-SE" sz="2800" b="1" strike="noStrike" spc="-1">
                <a:solidFill>
                  <a:srgbClr val="2F5597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arbetar sida vid sida</a:t>
            </a:r>
            <a:r>
              <a:rPr lang="sv-SE" sz="2800" b="0" strike="noStrike" spc="-1">
                <a:solidFill>
                  <a:srgbClr val="2F5597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, utför samma jobb.</a:t>
            </a:r>
            <a:endParaRPr lang="sv-SE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r>
              <a:rPr lang="sv-SE" sz="2800" b="0" strike="noStrike" spc="-1">
                <a:solidFill>
                  <a:srgbClr val="2F5597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Handledarnas roll är att </a:t>
            </a:r>
            <a:r>
              <a:rPr lang="sv-SE" sz="2800" b="1" strike="noStrike" spc="-1">
                <a:solidFill>
                  <a:srgbClr val="2F5597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engagera, motivera och stå för kontinuitet i verksamheten.</a:t>
            </a:r>
            <a:endParaRPr lang="sv-SE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lang="sv-SE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r>
              <a:rPr lang="sv-SE" sz="2800" b="0" strike="noStrike" spc="-1">
                <a:solidFill>
                  <a:srgbClr val="2F5597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En ”vägen ut-grupp” är strukturen i klubbhusmetoden för</a:t>
            </a:r>
            <a:endParaRPr lang="sv-SE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r>
              <a:rPr lang="sv-SE" sz="2800" b="1" strike="noStrike" spc="-1">
                <a:solidFill>
                  <a:srgbClr val="2F5597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att stötta medlemmar att återgå till studier eller arbete. </a:t>
            </a:r>
            <a:endParaRPr lang="sv-SE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lang="sv-SE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lang="sv-SE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lang="sv-SE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lang="sv-SE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lang="sv-SE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84" name="Platshållare för innehåll 3"/>
          <p:cNvPicPr/>
          <p:nvPr/>
        </p:nvPicPr>
        <p:blipFill>
          <a:blip r:embed="rId2"/>
          <a:stretch/>
        </p:blipFill>
        <p:spPr>
          <a:xfrm>
            <a:off x="9234720" y="254160"/>
            <a:ext cx="2585520" cy="30045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CustomShape 1"/>
          <p:cNvSpPr/>
          <p:nvPr/>
        </p:nvSpPr>
        <p:spPr>
          <a:xfrm>
            <a:off x="424080" y="365040"/>
            <a:ext cx="10928880" cy="959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90000"/>
              </a:lnSpc>
            </a:pPr>
            <a:r>
              <a:rPr lang="sv-SE" sz="4400" b="0" strike="noStrike" spc="-1">
                <a:solidFill>
                  <a:srgbClr val="2F5597"/>
                </a:solidFill>
                <a:uFill>
                  <a:solidFill>
                    <a:srgbClr val="FFFFFF"/>
                  </a:solidFill>
                </a:uFill>
                <a:latin typeface="Tahoma"/>
                <a:ea typeface="Tahoma"/>
              </a:rPr>
              <a:t>HUR ska det förverkligas/finansieras?</a:t>
            </a:r>
            <a:endParaRPr lang="sv-SE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6" name="CustomShape 2"/>
          <p:cNvSpPr/>
          <p:nvPr/>
        </p:nvSpPr>
        <p:spPr>
          <a:xfrm>
            <a:off x="424080" y="1418040"/>
            <a:ext cx="10756800" cy="5326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>
              <a:lnSpc>
                <a:spcPct val="100000"/>
              </a:lnSpc>
              <a:spcBef>
                <a:spcPts val="1001"/>
              </a:spcBef>
            </a:pPr>
            <a:r>
              <a:rPr lang="sv-SE" sz="2600" b="1" strike="noStrike" spc="-1">
                <a:solidFill>
                  <a:srgbClr val="2F5597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Vårt första Fontänhus </a:t>
            </a:r>
            <a:r>
              <a:rPr lang="sv-SE" sz="2600" b="0" strike="noStrike" spc="-1">
                <a:solidFill>
                  <a:srgbClr val="2F5597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kommer kunna vara öppet för upptill </a:t>
            </a:r>
            <a:r>
              <a:rPr lang="sv-SE" sz="2600" b="1" strike="noStrike" spc="-1">
                <a:solidFill>
                  <a:srgbClr val="2F5597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50 medlemmar</a:t>
            </a:r>
            <a:endParaRPr lang="sv-SE" sz="2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r>
              <a:rPr lang="sv-SE" sz="2600" b="0" strike="noStrike" spc="-1">
                <a:solidFill>
                  <a:srgbClr val="2F5597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som deltar i det dagliga arbetet. </a:t>
            </a:r>
            <a:endParaRPr lang="sv-SE" sz="2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r>
              <a:rPr lang="sv-SE" sz="2600" b="0" strike="noStrike" spc="-1">
                <a:solidFill>
                  <a:srgbClr val="2F5597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Målsättning att rekrytera </a:t>
            </a:r>
            <a:r>
              <a:rPr lang="sv-SE" sz="2600" b="1" strike="noStrike" spc="-1">
                <a:solidFill>
                  <a:srgbClr val="2F5597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2st handledare och</a:t>
            </a:r>
            <a:r>
              <a:rPr lang="sv-SE" sz="2600" b="0" strike="noStrike" spc="-1">
                <a:solidFill>
                  <a:srgbClr val="2F5597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sv-SE" sz="2600" b="1" strike="noStrike" spc="-1">
                <a:solidFill>
                  <a:srgbClr val="2F5597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1st klubbhuschef.</a:t>
            </a:r>
            <a:endParaRPr lang="sv-SE" sz="2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lang="sv-SE" sz="2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2F5597"/>
              </a:buClr>
              <a:buFont typeface="Arial"/>
              <a:buChar char="•"/>
            </a:pPr>
            <a:r>
              <a:rPr lang="sv-SE" sz="2400" b="1" strike="noStrike" spc="-1">
                <a:solidFill>
                  <a:srgbClr val="2F5597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Socialstyrelsen</a:t>
            </a:r>
            <a:r>
              <a:rPr lang="sv-SE" sz="2400" b="0" strike="noStrike" spc="-1">
                <a:solidFill>
                  <a:srgbClr val="2F5597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( uppstartsbidrag samt årligt verksamhetsbidrag)</a:t>
            </a:r>
            <a:endParaRPr lang="sv-SE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2F5597"/>
              </a:buClr>
              <a:buFont typeface="Arial"/>
              <a:buChar char="•"/>
            </a:pPr>
            <a:r>
              <a:rPr lang="sv-SE" sz="2400" b="1" strike="noStrike" spc="-1">
                <a:solidFill>
                  <a:srgbClr val="2F5597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Region</a:t>
            </a:r>
            <a:r>
              <a:rPr lang="sv-SE" sz="2400" b="0" strike="noStrike" spc="-1">
                <a:solidFill>
                  <a:srgbClr val="2F5597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(t ex 3-årigt IOP)</a:t>
            </a:r>
            <a:endParaRPr lang="sv-SE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2F5597"/>
              </a:buClr>
              <a:buFont typeface="Arial"/>
              <a:buChar char="•"/>
            </a:pPr>
            <a:r>
              <a:rPr lang="sv-SE" sz="2400" b="1" strike="noStrike" spc="-1">
                <a:solidFill>
                  <a:srgbClr val="2F5597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Kommuner</a:t>
            </a:r>
            <a:r>
              <a:rPr lang="sv-SE" sz="2400" b="0" strike="noStrike" spc="-1">
                <a:solidFill>
                  <a:srgbClr val="2F5597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(bl a fastighet, IOP)</a:t>
            </a:r>
            <a:endParaRPr lang="sv-SE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2F5597"/>
              </a:buClr>
              <a:buFont typeface="Arial"/>
              <a:buChar char="•"/>
            </a:pPr>
            <a:r>
              <a:rPr lang="sv-SE" sz="2400" b="1" strike="noStrike" spc="-1">
                <a:solidFill>
                  <a:srgbClr val="2F5597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Fonder</a:t>
            </a:r>
            <a:endParaRPr lang="sv-SE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2F5597"/>
              </a:buClr>
              <a:buFont typeface="Arial"/>
              <a:buChar char="•"/>
            </a:pPr>
            <a:r>
              <a:rPr lang="sv-SE" sz="2400" b="1" strike="noStrike" spc="-1">
                <a:solidFill>
                  <a:srgbClr val="2F5597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Sponsring</a:t>
            </a:r>
            <a:r>
              <a:rPr lang="sv-SE" sz="2400" b="0" strike="noStrike" spc="-1">
                <a:solidFill>
                  <a:srgbClr val="2F5597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(privatpersoner, lokala företag)</a:t>
            </a:r>
            <a:endParaRPr lang="sv-SE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lang="sv-SE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lang="sv-SE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r>
              <a:rPr lang="sv-SE" sz="2000" b="1" strike="noStrike" spc="-1">
                <a:solidFill>
                  <a:srgbClr val="2F5597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Alternativkostnad; </a:t>
            </a:r>
            <a:r>
              <a:rPr lang="sv-SE" sz="2000" b="0" strike="noStrike" spc="-1">
                <a:solidFill>
                  <a:srgbClr val="2F5597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Dygnskostnad vård, Långtidsarbetslöshet, </a:t>
            </a:r>
            <a:endParaRPr lang="sv-SE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r>
              <a:rPr lang="sv-SE" sz="2000" b="0" strike="noStrike" spc="-1">
                <a:solidFill>
                  <a:srgbClr val="2F5597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Årlig kostnad nyinsjuknad med schizofreni (och under en livstid)</a:t>
            </a:r>
            <a:endParaRPr lang="sv-SE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r>
              <a:rPr lang="sv-SE" sz="2000" b="0" strike="noStrike" spc="-1">
                <a:solidFill>
                  <a:srgbClr val="2F5597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Missbruk, Suicid, Långtidssjukskrivning.</a:t>
            </a:r>
            <a:endParaRPr lang="sv-SE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lang="sv-SE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lang="sv-SE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lang="sv-SE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87" name="Platshållare för innehåll 3"/>
          <p:cNvPicPr/>
          <p:nvPr/>
        </p:nvPicPr>
        <p:blipFill>
          <a:blip r:embed="rId2"/>
          <a:stretch/>
        </p:blipFill>
        <p:spPr>
          <a:xfrm>
            <a:off x="8595360" y="3322440"/>
            <a:ext cx="2585520" cy="30045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CustomShape 1"/>
          <p:cNvSpPr/>
          <p:nvPr/>
        </p:nvSpPr>
        <p:spPr>
          <a:xfrm>
            <a:off x="838080" y="529920"/>
            <a:ext cx="10514880" cy="1159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sv-SE" sz="4000" b="0" strike="noStrike" spc="-1">
                <a:solidFill>
                  <a:srgbClr val="2F5597"/>
                </a:solidFill>
                <a:uFill>
                  <a:solidFill>
                    <a:srgbClr val="FFFFFF"/>
                  </a:solidFill>
                </a:uFill>
                <a:latin typeface="Tahoma"/>
                <a:ea typeface="Tahoma"/>
              </a:rPr>
              <a:t>NÄR planeras verksamhetsstart?</a:t>
            </a:r>
            <a:br/>
            <a:endParaRPr lang="sv-SE" sz="4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9" name="CustomShape 2"/>
          <p:cNvSpPr/>
          <p:nvPr/>
        </p:nvSpPr>
        <p:spPr>
          <a:xfrm>
            <a:off x="838080" y="1470960"/>
            <a:ext cx="10266480" cy="3179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>
              <a:lnSpc>
                <a:spcPct val="100000"/>
              </a:lnSpc>
              <a:spcBef>
                <a:spcPts val="1001"/>
              </a:spcBef>
            </a:pPr>
            <a:endParaRPr lang="sv-S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28600" indent="-227880">
              <a:lnSpc>
                <a:spcPct val="100000"/>
              </a:lnSpc>
              <a:spcBef>
                <a:spcPts val="1001"/>
              </a:spcBef>
              <a:buClr>
                <a:srgbClr val="2F5597"/>
              </a:buClr>
              <a:buFont typeface="Wingdings" charset="2"/>
              <a:buChar char=""/>
            </a:pPr>
            <a:r>
              <a:rPr lang="sv-SE" sz="2800" b="0" strike="noStrike" spc="-1">
                <a:solidFill>
                  <a:srgbClr val="2F5597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Finansieringsbeslut/IOP </a:t>
            </a:r>
            <a:r>
              <a:rPr lang="sv-SE" sz="2000" b="0" strike="noStrike" spc="-1">
                <a:solidFill>
                  <a:srgbClr val="2F5597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(Region Jämtland Härjedalen, kommuner)</a:t>
            </a:r>
            <a:endParaRPr lang="sv-SE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lang="sv-SE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28600" indent="-227880">
              <a:lnSpc>
                <a:spcPct val="100000"/>
              </a:lnSpc>
              <a:spcBef>
                <a:spcPts val="1001"/>
              </a:spcBef>
              <a:buClr>
                <a:srgbClr val="2F5597"/>
              </a:buClr>
              <a:buFont typeface="Wingdings" charset="2"/>
              <a:buChar char=""/>
            </a:pPr>
            <a:r>
              <a:rPr lang="sv-SE" sz="2800" b="0" strike="noStrike" spc="-1">
                <a:solidFill>
                  <a:srgbClr val="2F5597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Fastighet </a:t>
            </a:r>
            <a:r>
              <a:rPr lang="sv-SE" sz="2000" b="0" strike="noStrike" spc="-1">
                <a:solidFill>
                  <a:srgbClr val="2F5597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(trädgård, tillgänglighet tåg och buss)</a:t>
            </a:r>
            <a:endParaRPr lang="sv-SE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lang="sv-SE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28600" indent="-227880">
              <a:lnSpc>
                <a:spcPct val="100000"/>
              </a:lnSpc>
              <a:spcBef>
                <a:spcPts val="1001"/>
              </a:spcBef>
              <a:buClr>
                <a:srgbClr val="2F5597"/>
              </a:buClr>
              <a:buFont typeface="Wingdings" charset="2"/>
              <a:buChar char=""/>
            </a:pPr>
            <a:r>
              <a:rPr lang="sv-SE" sz="2800" b="0" strike="noStrike" spc="-1">
                <a:solidFill>
                  <a:srgbClr val="2F5597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Rekrytering </a:t>
            </a:r>
            <a:r>
              <a:rPr lang="sv-SE" sz="2000" b="0" strike="noStrike" spc="-1">
                <a:solidFill>
                  <a:srgbClr val="2F5597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(tjänster utannonseras)</a:t>
            </a:r>
            <a:endParaRPr lang="sv-SE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lang="sv-SE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28600" indent="-227880">
              <a:lnSpc>
                <a:spcPct val="100000"/>
              </a:lnSpc>
              <a:spcBef>
                <a:spcPts val="1001"/>
              </a:spcBef>
              <a:buClr>
                <a:srgbClr val="2F5597"/>
              </a:buClr>
              <a:buFont typeface="Wingdings" charset="2"/>
              <a:buChar char=""/>
            </a:pPr>
            <a:r>
              <a:rPr lang="sv-SE" sz="2800" b="0" strike="noStrike" spc="-1">
                <a:solidFill>
                  <a:srgbClr val="2F5597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Öppning jan/feb -21</a:t>
            </a:r>
            <a:endParaRPr lang="sv-SE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90" name="Platshållare för innehåll 3"/>
          <p:cNvPicPr/>
          <p:nvPr/>
        </p:nvPicPr>
        <p:blipFill>
          <a:blip r:embed="rId2"/>
          <a:stretch/>
        </p:blipFill>
        <p:spPr>
          <a:xfrm>
            <a:off x="8595360" y="3322440"/>
            <a:ext cx="2585520" cy="30045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CustomShape 1"/>
          <p:cNvSpPr/>
          <p:nvPr/>
        </p:nvSpPr>
        <p:spPr>
          <a:xfrm>
            <a:off x="838080" y="365040"/>
            <a:ext cx="10514880" cy="946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sv-SE" sz="4000" b="0" strike="noStrike" spc="-1">
                <a:solidFill>
                  <a:srgbClr val="2F5597"/>
                </a:solidFill>
                <a:uFill>
                  <a:solidFill>
                    <a:srgbClr val="FFFFFF"/>
                  </a:solidFill>
                </a:uFill>
                <a:latin typeface="Tahoma"/>
                <a:ea typeface="Tahoma"/>
              </a:rPr>
              <a:t>Dialog &amp; frågor! </a:t>
            </a:r>
            <a:endParaRPr lang="sv-SE" sz="4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92" name="Platshållare för innehåll 3"/>
          <p:cNvPicPr/>
          <p:nvPr/>
        </p:nvPicPr>
        <p:blipFill>
          <a:blip r:embed="rId2"/>
          <a:stretch/>
        </p:blipFill>
        <p:spPr>
          <a:xfrm>
            <a:off x="8672400" y="3335760"/>
            <a:ext cx="2585520" cy="3004560"/>
          </a:xfrm>
          <a:prstGeom prst="rect">
            <a:avLst/>
          </a:prstGeom>
          <a:ln>
            <a:noFill/>
          </a:ln>
        </p:spPr>
      </p:pic>
      <p:pic>
        <p:nvPicPr>
          <p:cNvPr id="93" name="Bildobjekt 4"/>
          <p:cNvPicPr/>
          <p:nvPr/>
        </p:nvPicPr>
        <p:blipFill>
          <a:blip r:embed="rId3"/>
          <a:stretch/>
        </p:blipFill>
        <p:spPr>
          <a:xfrm>
            <a:off x="662760" y="1690560"/>
            <a:ext cx="6400080" cy="50144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170</TotalTime>
  <Words>332</Words>
  <Application>Microsoft Office PowerPoint</Application>
  <PresentationFormat>Bredbild</PresentationFormat>
  <Paragraphs>66</Paragraphs>
  <Slides>6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5</vt:i4>
      </vt:variant>
      <vt:variant>
        <vt:lpstr>Tema</vt:lpstr>
      </vt:variant>
      <vt:variant>
        <vt:i4>2</vt:i4>
      </vt:variant>
      <vt:variant>
        <vt:lpstr>Bildrubriker</vt:lpstr>
      </vt:variant>
      <vt:variant>
        <vt:i4>6</vt:i4>
      </vt:variant>
    </vt:vector>
  </HeadingPairs>
  <TitlesOfParts>
    <vt:vector size="13" baseType="lpstr">
      <vt:lpstr>Arial</vt:lpstr>
      <vt:lpstr>Calibri</vt:lpstr>
      <vt:lpstr>Symbol</vt:lpstr>
      <vt:lpstr>Tahoma</vt:lpstr>
      <vt:lpstr>Wingdings</vt:lpstr>
      <vt:lpstr>Office Theme</vt:lpstr>
      <vt:lpstr>Office Theme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1.) VARFÖR Fontänhus?</dc:title>
  <dc:subject/>
  <dc:creator>Samordningsförbundet Jämtlands län</dc:creator>
  <dc:description/>
  <cp:lastModifiedBy>Anna Kerstin Lejonklou</cp:lastModifiedBy>
  <cp:revision>15</cp:revision>
  <dcterms:created xsi:type="dcterms:W3CDTF">2020-05-23T10:55:37Z</dcterms:created>
  <dcterms:modified xsi:type="dcterms:W3CDTF">2020-05-28T14:05:10Z</dcterms:modified>
  <dc:language>sv-SE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Bredbild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6</vt:i4>
  </property>
  <property fmtid="{D5CDD505-2E9C-101B-9397-08002B2CF9AE}" pid="12" name="MSIP_Label_3b0b0de0-301b-43bc-be01-b232acb4eea4_Enabled">
    <vt:lpwstr>True</vt:lpwstr>
  </property>
  <property fmtid="{D5CDD505-2E9C-101B-9397-08002B2CF9AE}" pid="13" name="MSIP_Label_3b0b0de0-301b-43bc-be01-b232acb4eea4_SiteId">
    <vt:lpwstr>d3b4cf3a-ca77-4a02-aefa-f4398591468f</vt:lpwstr>
  </property>
  <property fmtid="{D5CDD505-2E9C-101B-9397-08002B2CF9AE}" pid="14" name="MSIP_Label_3b0b0de0-301b-43bc-be01-b232acb4eea4_Owner">
    <vt:lpwstr>anna.k.lejonklou@regionjh.se</vt:lpwstr>
  </property>
  <property fmtid="{D5CDD505-2E9C-101B-9397-08002B2CF9AE}" pid="15" name="MSIP_Label_3b0b0de0-301b-43bc-be01-b232acb4eea4_SetDate">
    <vt:lpwstr>2020-05-28T14:04:16.5714630Z</vt:lpwstr>
  </property>
  <property fmtid="{D5CDD505-2E9C-101B-9397-08002B2CF9AE}" pid="16" name="MSIP_Label_3b0b0de0-301b-43bc-be01-b232acb4eea4_Name">
    <vt:lpwstr>Intern</vt:lpwstr>
  </property>
  <property fmtid="{D5CDD505-2E9C-101B-9397-08002B2CF9AE}" pid="17" name="MSIP_Label_3b0b0de0-301b-43bc-be01-b232acb4eea4_Application">
    <vt:lpwstr>Microsoft Azure Information Protection</vt:lpwstr>
  </property>
  <property fmtid="{D5CDD505-2E9C-101B-9397-08002B2CF9AE}" pid="18" name="MSIP_Label_3b0b0de0-301b-43bc-be01-b232acb4eea4_ActionId">
    <vt:lpwstr>23ee571b-60bb-465f-b7bc-407460e81d83</vt:lpwstr>
  </property>
  <property fmtid="{D5CDD505-2E9C-101B-9397-08002B2CF9AE}" pid="19" name="MSIP_Label_3b0b0de0-301b-43bc-be01-b232acb4eea4_Extended_MSFT_Method">
    <vt:lpwstr>Automatic</vt:lpwstr>
  </property>
  <property fmtid="{D5CDD505-2E9C-101B-9397-08002B2CF9AE}" pid="20" name="Sensitivity">
    <vt:lpwstr>Intern</vt:lpwstr>
  </property>
</Properties>
</file>