
<file path=[Content_Types].xml><?xml version="1.0" encoding="utf-8"?>
<Types xmlns="http://schemas.openxmlformats.org/package/2006/content-types">
  <Default Extension="xml" ContentType="application/xml"/>
  <Default Extension="wmf" ContentType="image/x-wmf"/>
  <Default Extension="jpg" ContentType="image/jpeg"/>
  <Default Extension="jpe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776" r:id="rId1"/>
  </p:sldMasterIdLst>
  <p:notesMasterIdLst>
    <p:notesMasterId r:id="rId14"/>
  </p:notesMasterIdLst>
  <p:handoutMasterIdLst>
    <p:handoutMasterId r:id="rId15"/>
  </p:handoutMasterIdLst>
  <p:sldIdLst>
    <p:sldId id="263" r:id="rId2"/>
    <p:sldId id="256" r:id="rId3"/>
    <p:sldId id="313" r:id="rId4"/>
    <p:sldId id="312" r:id="rId5"/>
    <p:sldId id="309" r:id="rId6"/>
    <p:sldId id="259" r:id="rId7"/>
    <p:sldId id="305" r:id="rId8"/>
    <p:sldId id="306" r:id="rId9"/>
    <p:sldId id="307" r:id="rId10"/>
    <p:sldId id="310" r:id="rId11"/>
    <p:sldId id="311" r:id="rId12"/>
    <p:sldId id="265" r:id="rId13"/>
  </p:sldIdLst>
  <p:sldSz cx="9144000" cy="6858000" type="screen4x3"/>
  <p:notesSz cx="6797675" cy="9928225"/>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userDrawn="1">
          <p15:clr>
            <a:srgbClr val="A4A3A4"/>
          </p15:clr>
        </p15:guide>
        <p15:guide id="2" pos="2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C200"/>
    <a:srgbClr val="D9D9D9"/>
    <a:srgbClr val="004250"/>
    <a:srgbClr val="A2AD00"/>
    <a:srgbClr val="000000"/>
    <a:srgbClr val="A1A1A1"/>
    <a:srgbClr val="969696"/>
    <a:srgbClr val="B8B8B8"/>
    <a:srgbClr val="C0C0C0"/>
    <a:srgbClr val="FBFA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359" autoAdjust="0"/>
    <p:restoredTop sz="91210" autoAdjust="0"/>
  </p:normalViewPr>
  <p:slideViewPr>
    <p:cSldViewPr>
      <p:cViewPr varScale="1">
        <p:scale>
          <a:sx n="57" d="100"/>
          <a:sy n="57" d="100"/>
        </p:scale>
        <p:origin x="-120" y="-480"/>
      </p:cViewPr>
      <p:guideLst>
        <p:guide orient="horz" pos="2160"/>
        <p:guide pos="2880"/>
      </p:guideLst>
    </p:cSldViewPr>
  </p:slideViewPr>
  <p:outlineViewPr>
    <p:cViewPr>
      <p:scale>
        <a:sx n="33" d="100"/>
        <a:sy n="33" d="100"/>
      </p:scale>
      <p:origin x="6"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678" y="-90"/>
      </p:cViewPr>
      <p:guideLst>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914" cy="495477"/>
          </a:xfrm>
          <a:prstGeom prst="rect">
            <a:avLst/>
          </a:prstGeom>
        </p:spPr>
        <p:txBody>
          <a:bodyPr vert="horz" lIns="92016" tIns="46008" rIns="92016" bIns="46008" rtlCol="0"/>
          <a:lstStyle>
            <a:lvl1pPr algn="l">
              <a:defRPr sz="1200"/>
            </a:lvl1pPr>
          </a:lstStyle>
          <a:p>
            <a:endParaRPr lang="sv-SE"/>
          </a:p>
        </p:txBody>
      </p:sp>
      <p:sp>
        <p:nvSpPr>
          <p:cNvPr id="3" name="Platshållare för datum 2"/>
          <p:cNvSpPr>
            <a:spLocks noGrp="1"/>
          </p:cNvSpPr>
          <p:nvPr>
            <p:ph type="dt" sz="quarter" idx="1"/>
          </p:nvPr>
        </p:nvSpPr>
        <p:spPr>
          <a:xfrm>
            <a:off x="3850669" y="0"/>
            <a:ext cx="2945914" cy="495477"/>
          </a:xfrm>
          <a:prstGeom prst="rect">
            <a:avLst/>
          </a:prstGeom>
        </p:spPr>
        <p:txBody>
          <a:bodyPr vert="horz" lIns="92016" tIns="46008" rIns="92016" bIns="46008" rtlCol="0"/>
          <a:lstStyle>
            <a:lvl1pPr algn="r">
              <a:defRPr sz="1200"/>
            </a:lvl1pPr>
          </a:lstStyle>
          <a:p>
            <a:fld id="{37728C27-23E4-4651-97D2-28E6D5EECBEB}" type="datetimeFigureOut">
              <a:rPr lang="sv-SE" smtClean="0"/>
              <a:pPr/>
              <a:t>16-02-19</a:t>
            </a:fld>
            <a:endParaRPr lang="sv-SE"/>
          </a:p>
        </p:txBody>
      </p:sp>
      <p:sp>
        <p:nvSpPr>
          <p:cNvPr id="4" name="Platshållare för sidfot 3"/>
          <p:cNvSpPr>
            <a:spLocks noGrp="1"/>
          </p:cNvSpPr>
          <p:nvPr>
            <p:ph type="ftr" sz="quarter" idx="2"/>
          </p:nvPr>
        </p:nvSpPr>
        <p:spPr>
          <a:xfrm>
            <a:off x="0" y="9430411"/>
            <a:ext cx="2945914" cy="495477"/>
          </a:xfrm>
          <a:prstGeom prst="rect">
            <a:avLst/>
          </a:prstGeom>
        </p:spPr>
        <p:txBody>
          <a:bodyPr vert="horz" lIns="92016" tIns="46008" rIns="92016" bIns="46008" rtlCol="0" anchor="b"/>
          <a:lstStyle>
            <a:lvl1pPr algn="l">
              <a:defRPr sz="1200"/>
            </a:lvl1pPr>
          </a:lstStyle>
          <a:p>
            <a:endParaRPr lang="sv-SE"/>
          </a:p>
        </p:txBody>
      </p:sp>
      <p:sp>
        <p:nvSpPr>
          <p:cNvPr id="5" name="Platshållare för bildnummer 4"/>
          <p:cNvSpPr>
            <a:spLocks noGrp="1"/>
          </p:cNvSpPr>
          <p:nvPr>
            <p:ph type="sldNum" sz="quarter" idx="3"/>
          </p:nvPr>
        </p:nvSpPr>
        <p:spPr>
          <a:xfrm>
            <a:off x="3850669" y="9430411"/>
            <a:ext cx="2945914" cy="495477"/>
          </a:xfrm>
          <a:prstGeom prst="rect">
            <a:avLst/>
          </a:prstGeom>
        </p:spPr>
        <p:txBody>
          <a:bodyPr vert="horz" lIns="92016" tIns="46008" rIns="92016" bIns="46008" rtlCol="0" anchor="b"/>
          <a:lstStyle>
            <a:lvl1pPr algn="r">
              <a:defRPr sz="1200"/>
            </a:lvl1pPr>
          </a:lstStyle>
          <a:p>
            <a:fld id="{B6532FA9-373E-4BE2-87FB-DE9B24968299}" type="slidenum">
              <a:rPr lang="sv-SE" smtClean="0"/>
              <a:pPr/>
              <a:t>‹Nr.›</a:t>
            </a:fld>
            <a:endParaRPr lang="sv-SE"/>
          </a:p>
        </p:txBody>
      </p:sp>
    </p:spTree>
    <p:extLst>
      <p:ext uri="{BB962C8B-B14F-4D97-AF65-F5344CB8AC3E}">
        <p14:creationId xmlns:p14="http://schemas.microsoft.com/office/powerpoint/2010/main" val="16522019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914" cy="495477"/>
          </a:xfrm>
          <a:prstGeom prst="rect">
            <a:avLst/>
          </a:prstGeom>
        </p:spPr>
        <p:txBody>
          <a:bodyPr vert="horz" lIns="92016" tIns="46008" rIns="92016" bIns="46008" rtlCol="0"/>
          <a:lstStyle>
            <a:lvl1pPr algn="l">
              <a:defRPr sz="1200"/>
            </a:lvl1pPr>
          </a:lstStyle>
          <a:p>
            <a:endParaRPr lang="sv-SE"/>
          </a:p>
        </p:txBody>
      </p:sp>
      <p:sp>
        <p:nvSpPr>
          <p:cNvPr id="3" name="Platshållare för datum 2"/>
          <p:cNvSpPr>
            <a:spLocks noGrp="1"/>
          </p:cNvSpPr>
          <p:nvPr>
            <p:ph type="dt" idx="1"/>
          </p:nvPr>
        </p:nvSpPr>
        <p:spPr>
          <a:xfrm>
            <a:off x="3850669" y="0"/>
            <a:ext cx="2945914" cy="495477"/>
          </a:xfrm>
          <a:prstGeom prst="rect">
            <a:avLst/>
          </a:prstGeom>
        </p:spPr>
        <p:txBody>
          <a:bodyPr vert="horz" lIns="92016" tIns="46008" rIns="92016" bIns="46008" rtlCol="0"/>
          <a:lstStyle>
            <a:lvl1pPr algn="r">
              <a:defRPr sz="1200"/>
            </a:lvl1pPr>
          </a:lstStyle>
          <a:p>
            <a:fld id="{BBC50281-3CFB-418C-957F-107207D3EDE5}" type="datetimeFigureOut">
              <a:rPr lang="sv-SE" smtClean="0"/>
              <a:pPr/>
              <a:t>16-02-19</a:t>
            </a:fld>
            <a:endParaRPr lang="sv-SE"/>
          </a:p>
        </p:txBody>
      </p:sp>
      <p:sp>
        <p:nvSpPr>
          <p:cNvPr id="4" name="Platshållare för bildobjekt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2016" tIns="46008" rIns="92016" bIns="46008" rtlCol="0" anchor="ctr"/>
          <a:lstStyle/>
          <a:p>
            <a:endParaRPr lang="sv-SE"/>
          </a:p>
        </p:txBody>
      </p:sp>
      <p:sp>
        <p:nvSpPr>
          <p:cNvPr id="5" name="Platshållare för anteckningar 4"/>
          <p:cNvSpPr>
            <a:spLocks noGrp="1"/>
          </p:cNvSpPr>
          <p:nvPr>
            <p:ph type="body" sz="quarter" idx="3"/>
          </p:nvPr>
        </p:nvSpPr>
        <p:spPr>
          <a:xfrm>
            <a:off x="679659" y="4716375"/>
            <a:ext cx="5438358" cy="4466300"/>
          </a:xfrm>
          <a:prstGeom prst="rect">
            <a:avLst/>
          </a:prstGeom>
        </p:spPr>
        <p:txBody>
          <a:bodyPr vert="horz" lIns="92016" tIns="46008" rIns="92016" bIns="46008"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30411"/>
            <a:ext cx="2945914" cy="495477"/>
          </a:xfrm>
          <a:prstGeom prst="rect">
            <a:avLst/>
          </a:prstGeom>
        </p:spPr>
        <p:txBody>
          <a:bodyPr vert="horz" lIns="92016" tIns="46008" rIns="92016" bIns="46008"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669" y="9430411"/>
            <a:ext cx="2945914" cy="495477"/>
          </a:xfrm>
          <a:prstGeom prst="rect">
            <a:avLst/>
          </a:prstGeom>
        </p:spPr>
        <p:txBody>
          <a:bodyPr vert="horz" lIns="92016" tIns="46008" rIns="92016" bIns="46008" rtlCol="0" anchor="b"/>
          <a:lstStyle>
            <a:lvl1pPr algn="r">
              <a:defRPr sz="1200"/>
            </a:lvl1pPr>
          </a:lstStyle>
          <a:p>
            <a:fld id="{F44A3B21-AE30-44A0-9D80-D4D4B6BD2915}" type="slidenum">
              <a:rPr lang="sv-SE" smtClean="0"/>
              <a:pPr/>
              <a:t>‹Nr.›</a:t>
            </a:fld>
            <a:endParaRPr lang="sv-SE"/>
          </a:p>
        </p:txBody>
      </p:sp>
    </p:spTree>
    <p:extLst>
      <p:ext uri="{BB962C8B-B14F-4D97-AF65-F5344CB8AC3E}">
        <p14:creationId xmlns:p14="http://schemas.microsoft.com/office/powerpoint/2010/main" val="3277659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Besked skulle ha kommit om fortsatta medel</a:t>
            </a:r>
            <a:r>
              <a:rPr lang="sv-SE" baseline="0" dirty="0" smtClean="0"/>
              <a:t> denna vecka. Det har dock ej skett.</a:t>
            </a:r>
          </a:p>
          <a:p>
            <a:r>
              <a:rPr lang="sv-SE" baseline="0" dirty="0" smtClean="0"/>
              <a:t>I länet har beslut tagits om fortsättning året ut.</a:t>
            </a:r>
          </a:p>
          <a:p>
            <a:endParaRPr lang="sv-SE" baseline="0" dirty="0" smtClean="0"/>
          </a:p>
          <a:p>
            <a:r>
              <a:rPr lang="sv-SE" baseline="0" dirty="0" smtClean="0"/>
              <a:t>De målområden som kommer att prioriteras under 2016 är följande.</a:t>
            </a:r>
            <a:endParaRPr lang="sv-SE" dirty="0"/>
          </a:p>
        </p:txBody>
      </p:sp>
      <p:sp>
        <p:nvSpPr>
          <p:cNvPr id="4" name="Platshållare för bildnummer 3"/>
          <p:cNvSpPr>
            <a:spLocks noGrp="1"/>
          </p:cNvSpPr>
          <p:nvPr>
            <p:ph type="sldNum" sz="quarter" idx="10"/>
          </p:nvPr>
        </p:nvSpPr>
        <p:spPr/>
        <p:txBody>
          <a:bodyPr/>
          <a:lstStyle/>
          <a:p>
            <a:fld id="{F44A3B21-AE30-44A0-9D80-D4D4B6BD2915}" type="slidenum">
              <a:rPr lang="sv-SE" smtClean="0"/>
              <a:pPr/>
              <a:t>2</a:t>
            </a:fld>
            <a:endParaRPr lang="sv-SE"/>
          </a:p>
        </p:txBody>
      </p:sp>
    </p:spTree>
    <p:extLst>
      <p:ext uri="{BB962C8B-B14F-4D97-AF65-F5344CB8AC3E}">
        <p14:creationId xmlns:p14="http://schemas.microsoft.com/office/powerpoint/2010/main" val="3299750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F44A3B21-AE30-44A0-9D80-D4D4B6BD2915}" type="slidenum">
              <a:rPr lang="sv-SE" smtClean="0"/>
              <a:pPr/>
              <a:t>7</a:t>
            </a:fld>
            <a:endParaRPr lang="sv-SE"/>
          </a:p>
        </p:txBody>
      </p:sp>
    </p:spTree>
    <p:extLst>
      <p:ext uri="{BB962C8B-B14F-4D97-AF65-F5344CB8AC3E}">
        <p14:creationId xmlns:p14="http://schemas.microsoft.com/office/powerpoint/2010/main" val="2874235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nradig rubrik + punktlista el/och bilder + LEAN">
    <p:spTree>
      <p:nvGrpSpPr>
        <p:cNvPr id="1" name=""/>
        <p:cNvGrpSpPr/>
        <p:nvPr/>
      </p:nvGrpSpPr>
      <p:grpSpPr>
        <a:xfrm>
          <a:off x="0" y="0"/>
          <a:ext cx="0" cy="0"/>
          <a:chOff x="0" y="0"/>
          <a:chExt cx="0" cy="0"/>
        </a:xfrm>
      </p:grpSpPr>
      <p:sp>
        <p:nvSpPr>
          <p:cNvPr id="32" name="Platshållare för innehåll 3"/>
          <p:cNvSpPr>
            <a:spLocks noGrp="1"/>
          </p:cNvSpPr>
          <p:nvPr userDrawn="1">
            <p:ph sz="quarter" idx="10"/>
          </p:nvPr>
        </p:nvSpPr>
        <p:spPr>
          <a:xfrm>
            <a:off x="432000" y="1538712"/>
            <a:ext cx="8280000" cy="477060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28" name="Platshållare för datum 27"/>
          <p:cNvSpPr>
            <a:spLocks noGrp="1"/>
          </p:cNvSpPr>
          <p:nvPr userDrawn="1">
            <p:ph type="dt" sz="half" idx="11"/>
          </p:nvPr>
        </p:nvSpPr>
        <p:spPr/>
        <p:txBody>
          <a:bodyPr/>
          <a:lstStyle/>
          <a:p>
            <a:fld id="{C2DDAC53-97E1-405C-B9EE-A7B662E67995}" type="datetime1">
              <a:rPr lang="sv-SE" smtClean="0"/>
              <a:pPr/>
              <a:t>16-02-19</a:t>
            </a:fld>
            <a:endParaRPr lang="sv-SE" dirty="0"/>
          </a:p>
        </p:txBody>
      </p:sp>
      <p:sp>
        <p:nvSpPr>
          <p:cNvPr id="30" name="Platshållare för sidfot 29"/>
          <p:cNvSpPr>
            <a:spLocks noGrp="1"/>
          </p:cNvSpPr>
          <p:nvPr userDrawn="1">
            <p:ph type="ftr" sz="quarter" idx="13"/>
          </p:nvPr>
        </p:nvSpPr>
        <p:spPr/>
        <p:txBody>
          <a:bodyPr/>
          <a:lstStyle/>
          <a:p>
            <a:endParaRPr lang="sv-SE" dirty="0"/>
          </a:p>
        </p:txBody>
      </p:sp>
      <p:sp>
        <p:nvSpPr>
          <p:cNvPr id="31" name="Platshållare för bildnummer 30"/>
          <p:cNvSpPr>
            <a:spLocks noGrp="1"/>
          </p:cNvSpPr>
          <p:nvPr userDrawn="1">
            <p:ph type="sldNum" sz="quarter" idx="14"/>
          </p:nvPr>
        </p:nvSpPr>
        <p:spPr/>
        <p:txBody>
          <a:bodyPr/>
          <a:lstStyle/>
          <a:p>
            <a:fld id="{1444FA28-21CF-4CB9-B5F5-49BB08F09A2A}" type="slidenum">
              <a:rPr lang="sv-SE" smtClean="0"/>
              <a:pPr/>
              <a:t>‹Nr.›</a:t>
            </a:fld>
            <a:endParaRPr lang="sv-SE" dirty="0"/>
          </a:p>
        </p:txBody>
      </p:sp>
      <p:sp>
        <p:nvSpPr>
          <p:cNvPr id="2" name="Rubrik 1"/>
          <p:cNvSpPr>
            <a:spLocks noGrp="1"/>
          </p:cNvSpPr>
          <p:nvPr userDrawn="1">
            <p:ph type="title"/>
          </p:nvPr>
        </p:nvSpPr>
        <p:spPr>
          <a:xfrm>
            <a:off x="432000" y="836712"/>
            <a:ext cx="7740000" cy="432000"/>
          </a:xfrm>
        </p:spPr>
        <p:txBody>
          <a:bodyPr/>
          <a:lstStyle>
            <a:lvl1pPr>
              <a:defRPr sz="2600"/>
            </a:lvl1pPr>
          </a:lstStyle>
          <a:p>
            <a:r>
              <a:rPr lang="sv-SE" smtClean="0"/>
              <a:t>Klicka här för att ändra format</a:t>
            </a:r>
            <a:endParaRPr lang="sv-SE" dirty="0"/>
          </a:p>
        </p:txBody>
      </p:sp>
      <p:grpSp>
        <p:nvGrpSpPr>
          <p:cNvPr id="23" name="Grupp 22"/>
          <p:cNvGrpSpPr/>
          <p:nvPr userDrawn="1"/>
        </p:nvGrpSpPr>
        <p:grpSpPr>
          <a:xfrm>
            <a:off x="14288" y="6018825"/>
            <a:ext cx="1404000" cy="805185"/>
            <a:chOff x="14288" y="6018825"/>
            <a:chExt cx="1404000" cy="805185"/>
          </a:xfrm>
        </p:grpSpPr>
        <p:pic>
          <p:nvPicPr>
            <p:cNvPr id="24" name="Bildobjekt 23" descr="ny-färg-Huset-vad-vi-gör-och-hur-PPT.png"/>
            <p:cNvPicPr>
              <a:picLocks noChangeAspect="1"/>
            </p:cNvPicPr>
            <p:nvPr userDrawn="1"/>
          </p:nvPicPr>
          <p:blipFill>
            <a:blip r:embed="rId2" cstate="print"/>
            <a:srcRect l="12278" t="9051" r="11061" b="43700"/>
            <a:stretch>
              <a:fillRect/>
            </a:stretch>
          </p:blipFill>
          <p:spPr>
            <a:xfrm>
              <a:off x="230528" y="6018825"/>
              <a:ext cx="876673" cy="626195"/>
            </a:xfrm>
            <a:prstGeom prst="rect">
              <a:avLst/>
            </a:prstGeom>
          </p:spPr>
        </p:pic>
        <p:sp>
          <p:nvSpPr>
            <p:cNvPr id="25" name="textruta 24"/>
            <p:cNvSpPr txBox="1"/>
            <p:nvPr userDrawn="1"/>
          </p:nvSpPr>
          <p:spPr>
            <a:xfrm>
              <a:off x="14288" y="6596255"/>
              <a:ext cx="1404000" cy="227755"/>
            </a:xfrm>
            <a:prstGeom prst="rect">
              <a:avLst/>
            </a:prstGeom>
            <a:noFill/>
          </p:spPr>
          <p:txBody>
            <a:bodyPr wrap="square" rtlCol="0">
              <a:spAutoFit/>
            </a:bodyPr>
            <a:lstStyle/>
            <a:p>
              <a:pPr marL="0" marR="0" lvl="0" indent="0" defTabSz="914400" eaLnBrk="1" fontAlgn="auto" latinLnBrk="0" hangingPunct="1">
                <a:lnSpc>
                  <a:spcPct val="110000"/>
                </a:lnSpc>
                <a:spcBef>
                  <a:spcPts val="0"/>
                </a:spcBef>
                <a:spcAft>
                  <a:spcPts val="0"/>
                </a:spcAft>
                <a:buClrTx/>
                <a:buSzTx/>
                <a:buFontTx/>
                <a:buNone/>
                <a:tabLst/>
                <a:defRPr/>
              </a:pPr>
              <a:r>
                <a:rPr kumimoji="0" lang="sv-SE" sz="800" b="0" i="0" u="none" strike="noStrike" kern="0" cap="all" spc="0" normalizeH="0" baseline="0" noProof="0" dirty="0" smtClean="0">
                  <a:ln>
                    <a:noFill/>
                  </a:ln>
                  <a:solidFill>
                    <a:schemeClr val="bg1"/>
                  </a:solidFill>
                  <a:effectLst/>
                  <a:uLnTx/>
                  <a:uFillTx/>
                </a:rPr>
                <a:t>vad vi gör och hur</a:t>
              </a:r>
              <a:endParaRPr kumimoji="0" lang="sv-SE" sz="800" b="0" i="0" u="none" strike="noStrike" kern="0" cap="all" spc="0" normalizeH="0" baseline="0" noProof="0" dirty="0">
                <a:ln>
                  <a:noFill/>
                </a:ln>
                <a:solidFill>
                  <a:schemeClr val="bg1"/>
                </a:solidFill>
                <a:effectLst/>
                <a:uLnTx/>
                <a:uFillTx/>
              </a:endParaRPr>
            </a:p>
          </p:txBody>
        </p:sp>
      </p:gr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våradig rubrik + punktlista el/och bilder + LEAN">
    <p:spTree>
      <p:nvGrpSpPr>
        <p:cNvPr id="1" name=""/>
        <p:cNvGrpSpPr/>
        <p:nvPr/>
      </p:nvGrpSpPr>
      <p:grpSpPr>
        <a:xfrm>
          <a:off x="0" y="0"/>
          <a:ext cx="0" cy="0"/>
          <a:chOff x="0" y="0"/>
          <a:chExt cx="0" cy="0"/>
        </a:xfrm>
      </p:grpSpPr>
      <p:sp>
        <p:nvSpPr>
          <p:cNvPr id="32" name="Platshållare för innehåll 3"/>
          <p:cNvSpPr>
            <a:spLocks noGrp="1"/>
          </p:cNvSpPr>
          <p:nvPr>
            <p:ph sz="quarter" idx="10"/>
          </p:nvPr>
        </p:nvSpPr>
        <p:spPr>
          <a:xfrm>
            <a:off x="432000" y="1925553"/>
            <a:ext cx="8280000" cy="4383767"/>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2" name="Rubrik 1"/>
          <p:cNvSpPr>
            <a:spLocks noGrp="1"/>
          </p:cNvSpPr>
          <p:nvPr>
            <p:ph type="title"/>
          </p:nvPr>
        </p:nvSpPr>
        <p:spPr>
          <a:xfrm>
            <a:off x="432000" y="836712"/>
            <a:ext cx="7740000" cy="432000"/>
          </a:xfrm>
        </p:spPr>
        <p:txBody>
          <a:bodyPr/>
          <a:lstStyle>
            <a:lvl1pPr>
              <a:defRPr sz="2600"/>
            </a:lvl1pPr>
          </a:lstStyle>
          <a:p>
            <a:r>
              <a:rPr lang="sv-SE" smtClean="0"/>
              <a:t>Klicka här för att ändra format</a:t>
            </a:r>
            <a:endParaRPr lang="sv-SE" dirty="0"/>
          </a:p>
        </p:txBody>
      </p:sp>
      <p:sp>
        <p:nvSpPr>
          <p:cNvPr id="28" name="Platshållare för datum 27"/>
          <p:cNvSpPr>
            <a:spLocks noGrp="1"/>
          </p:cNvSpPr>
          <p:nvPr>
            <p:ph type="dt" sz="half" idx="11"/>
          </p:nvPr>
        </p:nvSpPr>
        <p:spPr/>
        <p:txBody>
          <a:bodyPr/>
          <a:lstStyle/>
          <a:p>
            <a:fld id="{C2DDAC53-97E1-405C-B9EE-A7B662E67995}" type="datetime1">
              <a:rPr lang="sv-SE" smtClean="0"/>
              <a:pPr/>
              <a:t>16-02-19</a:t>
            </a:fld>
            <a:endParaRPr lang="sv-SE" dirty="0"/>
          </a:p>
        </p:txBody>
      </p:sp>
      <p:sp>
        <p:nvSpPr>
          <p:cNvPr id="30" name="Platshållare för sidfot 29"/>
          <p:cNvSpPr>
            <a:spLocks noGrp="1"/>
          </p:cNvSpPr>
          <p:nvPr>
            <p:ph type="ftr" sz="quarter" idx="13"/>
          </p:nvPr>
        </p:nvSpPr>
        <p:spPr/>
        <p:txBody>
          <a:bodyPr/>
          <a:lstStyle/>
          <a:p>
            <a:endParaRPr lang="sv-SE" dirty="0"/>
          </a:p>
        </p:txBody>
      </p:sp>
      <p:sp>
        <p:nvSpPr>
          <p:cNvPr id="31" name="Platshållare för bildnummer 30"/>
          <p:cNvSpPr>
            <a:spLocks noGrp="1"/>
          </p:cNvSpPr>
          <p:nvPr>
            <p:ph type="sldNum" sz="quarter" idx="14"/>
          </p:nvPr>
        </p:nvSpPr>
        <p:spPr/>
        <p:txBody>
          <a:bodyPr/>
          <a:lstStyle/>
          <a:p>
            <a:fld id="{1444FA28-21CF-4CB9-B5F5-49BB08F09A2A}" type="slidenum">
              <a:rPr lang="sv-SE" smtClean="0"/>
              <a:pPr/>
              <a:t>‹Nr.›</a:t>
            </a:fld>
            <a:endParaRPr lang="sv-SE" dirty="0"/>
          </a:p>
        </p:txBody>
      </p:sp>
      <p:sp>
        <p:nvSpPr>
          <p:cNvPr id="18" name="Platshållare för text 2"/>
          <p:cNvSpPr>
            <a:spLocks noGrp="1"/>
          </p:cNvSpPr>
          <p:nvPr>
            <p:ph type="body" idx="1" hasCustomPrompt="1"/>
          </p:nvPr>
        </p:nvSpPr>
        <p:spPr>
          <a:xfrm>
            <a:off x="432000" y="1268760"/>
            <a:ext cx="6372248" cy="432048"/>
          </a:xfrm>
          <a:prstGeom prst="rect">
            <a:avLst/>
          </a:prstGeom>
        </p:spPr>
        <p:txBody>
          <a:bodyPr lIns="0" tIns="0" rIns="0" bIns="0" anchor="t" anchorCtr="0">
            <a:noAutofit/>
          </a:bodyPr>
          <a:lstStyle>
            <a:lvl1pPr marL="0" marR="0" indent="0" algn="l" defTabSz="180000" rtl="0" eaLnBrk="1" fontAlgn="auto" latinLnBrk="0" hangingPunct="1">
              <a:lnSpc>
                <a:spcPts val="2500"/>
              </a:lnSpc>
              <a:spcBef>
                <a:spcPts val="0"/>
              </a:spcBef>
              <a:spcAft>
                <a:spcPts val="0"/>
              </a:spcAft>
              <a:buClr>
                <a:schemeClr val="tx1"/>
              </a:buClr>
              <a:buSzTx/>
              <a:buFont typeface="Wingdings" pitchFamily="2" charset="2"/>
              <a:buNone/>
              <a:tabLst>
                <a:tab pos="252000" algn="l"/>
              </a:tabLst>
              <a:defRPr sz="1600" cap="all" baseline="0">
                <a:solidFill>
                  <a:srgbClr val="33333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180000" rtl="0" eaLnBrk="1" fontAlgn="auto" latinLnBrk="0" hangingPunct="1">
              <a:lnSpc>
                <a:spcPts val="2500"/>
              </a:lnSpc>
              <a:spcBef>
                <a:spcPts val="0"/>
              </a:spcBef>
              <a:spcAft>
                <a:spcPts val="0"/>
              </a:spcAft>
              <a:buClr>
                <a:schemeClr val="tx1"/>
              </a:buClr>
              <a:buSzTx/>
              <a:buFont typeface="Wingdings" pitchFamily="2" charset="2"/>
              <a:buNone/>
              <a:tabLst>
                <a:tab pos="252000" algn="l"/>
              </a:tabLst>
              <a:defRPr/>
            </a:pPr>
            <a:r>
              <a:rPr lang="sv-SE" dirty="0" smtClean="0"/>
              <a:t>eventuell underrubrik</a:t>
            </a:r>
          </a:p>
        </p:txBody>
      </p:sp>
      <p:grpSp>
        <p:nvGrpSpPr>
          <p:cNvPr id="9" name="Grupp 8"/>
          <p:cNvGrpSpPr/>
          <p:nvPr userDrawn="1"/>
        </p:nvGrpSpPr>
        <p:grpSpPr>
          <a:xfrm>
            <a:off x="14288" y="6018825"/>
            <a:ext cx="1404000" cy="805185"/>
            <a:chOff x="14288" y="6018825"/>
            <a:chExt cx="1404000" cy="805185"/>
          </a:xfrm>
        </p:grpSpPr>
        <p:pic>
          <p:nvPicPr>
            <p:cNvPr id="10" name="Bildobjekt 9" descr="ny-färg-Huset-vad-vi-gör-och-hur-PPT.png"/>
            <p:cNvPicPr>
              <a:picLocks noChangeAspect="1"/>
            </p:cNvPicPr>
            <p:nvPr userDrawn="1"/>
          </p:nvPicPr>
          <p:blipFill>
            <a:blip r:embed="rId2" cstate="print"/>
            <a:srcRect l="12278" t="9051" r="11061" b="43700"/>
            <a:stretch>
              <a:fillRect/>
            </a:stretch>
          </p:blipFill>
          <p:spPr>
            <a:xfrm>
              <a:off x="230528" y="6018825"/>
              <a:ext cx="876673" cy="626195"/>
            </a:xfrm>
            <a:prstGeom prst="rect">
              <a:avLst/>
            </a:prstGeom>
          </p:spPr>
        </p:pic>
        <p:sp>
          <p:nvSpPr>
            <p:cNvPr id="11" name="textruta 10"/>
            <p:cNvSpPr txBox="1"/>
            <p:nvPr userDrawn="1"/>
          </p:nvSpPr>
          <p:spPr>
            <a:xfrm>
              <a:off x="14288" y="6596255"/>
              <a:ext cx="1404000" cy="227755"/>
            </a:xfrm>
            <a:prstGeom prst="rect">
              <a:avLst/>
            </a:prstGeom>
            <a:noFill/>
          </p:spPr>
          <p:txBody>
            <a:bodyPr wrap="square" rtlCol="0">
              <a:spAutoFit/>
            </a:bodyPr>
            <a:lstStyle/>
            <a:p>
              <a:pPr marL="0" marR="0" lvl="0" indent="0" defTabSz="914400" eaLnBrk="1" fontAlgn="auto" latinLnBrk="0" hangingPunct="1">
                <a:lnSpc>
                  <a:spcPct val="110000"/>
                </a:lnSpc>
                <a:spcBef>
                  <a:spcPts val="0"/>
                </a:spcBef>
                <a:spcAft>
                  <a:spcPts val="0"/>
                </a:spcAft>
                <a:buClrTx/>
                <a:buSzTx/>
                <a:buFontTx/>
                <a:buNone/>
                <a:tabLst/>
                <a:defRPr/>
              </a:pPr>
              <a:r>
                <a:rPr kumimoji="0" lang="sv-SE" sz="800" b="0" i="0" u="none" strike="noStrike" kern="0" cap="all" spc="0" normalizeH="0" baseline="0" noProof="0" dirty="0" smtClean="0">
                  <a:ln>
                    <a:noFill/>
                  </a:ln>
                  <a:solidFill>
                    <a:schemeClr val="bg1"/>
                  </a:solidFill>
                  <a:effectLst/>
                  <a:uLnTx/>
                  <a:uFillTx/>
                </a:rPr>
                <a:t>vad vi gör och hur</a:t>
              </a:r>
              <a:endParaRPr kumimoji="0" lang="sv-SE" sz="800" b="0" i="0" u="none" strike="noStrike" kern="0" cap="all" spc="0" normalizeH="0" baseline="0" noProof="0" dirty="0">
                <a:ln>
                  <a:noFill/>
                </a:ln>
                <a:solidFill>
                  <a:schemeClr val="bg1"/>
                </a:solidFill>
                <a:effectLst/>
                <a:uLnTx/>
                <a:uFillTx/>
              </a:endParaRPr>
            </a:p>
          </p:txBody>
        </p:sp>
      </p:gr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wmf"/><Relationship Id="rId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ktangel 22"/>
          <p:cNvSpPr/>
          <p:nvPr/>
        </p:nvSpPr>
        <p:spPr>
          <a:xfrm>
            <a:off x="0" y="6525344"/>
            <a:ext cx="9144000" cy="340683"/>
          </a:xfrm>
          <a:prstGeom prst="rect">
            <a:avLst/>
          </a:prstGeom>
          <a:solidFill>
            <a:srgbClr val="98C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Platshållare för rubrik 1" descr="&#10;"/>
          <p:cNvSpPr>
            <a:spLocks noGrp="1"/>
          </p:cNvSpPr>
          <p:nvPr>
            <p:ph type="title"/>
          </p:nvPr>
        </p:nvSpPr>
        <p:spPr>
          <a:xfrm>
            <a:off x="432000" y="835200"/>
            <a:ext cx="7740000" cy="432000"/>
          </a:xfrm>
          <a:prstGeom prst="rect">
            <a:avLst/>
          </a:prstGeom>
        </p:spPr>
        <p:txBody>
          <a:bodyPr vert="horz" wrap="square" lIns="0" tIns="0" rIns="0" bIns="0" numCol="1" rtlCol="0" anchor="t" anchorCtr="0">
            <a:noAutofit/>
          </a:bodyPr>
          <a:lstStyle/>
          <a:p>
            <a:r>
              <a:rPr lang="sv-SE" dirty="0" smtClean="0"/>
              <a:t>Klicka här för att ändra format</a:t>
            </a:r>
            <a:endParaRPr lang="sv-SE" dirty="0"/>
          </a:p>
        </p:txBody>
      </p:sp>
      <p:sp>
        <p:nvSpPr>
          <p:cNvPr id="10" name="Platshållare för text 9"/>
          <p:cNvSpPr>
            <a:spLocks noGrp="1"/>
          </p:cNvSpPr>
          <p:nvPr>
            <p:ph type="body" idx="1"/>
          </p:nvPr>
        </p:nvSpPr>
        <p:spPr>
          <a:xfrm>
            <a:off x="432000" y="1537200"/>
            <a:ext cx="8172000" cy="4104000"/>
          </a:xfrm>
          <a:prstGeom prst="rect">
            <a:avLst/>
          </a:prstGeom>
        </p:spPr>
        <p:txBody>
          <a:bodyPr vert="horz" lIns="0" tIns="0" rIns="0" bIns="0" rtlCol="0">
            <a:noAutofit/>
          </a:bodyPr>
          <a:lstStyle/>
          <a:p>
            <a:pPr lvl="0"/>
            <a:r>
              <a:rPr lang="sv-SE" dirty="0" smtClean="0"/>
              <a:t>Klicka här för att ändra format på bakgrundstexten </a:t>
            </a:r>
          </a:p>
          <a:p>
            <a:pPr lvl="1"/>
            <a:r>
              <a:rPr lang="sv-SE" dirty="0" smtClean="0"/>
              <a:t>Nivå två</a:t>
            </a:r>
          </a:p>
          <a:p>
            <a:pPr lvl="2"/>
            <a:r>
              <a:rPr lang="sv-SE" dirty="0" smtClean="0"/>
              <a:t>Nivå tre</a:t>
            </a:r>
          </a:p>
          <a:p>
            <a:pPr lvl="3"/>
            <a:r>
              <a:rPr lang="sv-SE" dirty="0" smtClean="0"/>
              <a:t>Nivå fyra</a:t>
            </a:r>
          </a:p>
          <a:p>
            <a:pPr lvl="4"/>
            <a:r>
              <a:rPr lang="sv-SE" dirty="0" smtClean="0"/>
              <a:t>Nivå fem</a:t>
            </a:r>
          </a:p>
        </p:txBody>
      </p:sp>
      <p:sp>
        <p:nvSpPr>
          <p:cNvPr id="15" name="Platshållare för sidfot 14"/>
          <p:cNvSpPr>
            <a:spLocks noGrp="1"/>
          </p:cNvSpPr>
          <p:nvPr>
            <p:ph type="ftr" sz="quarter" idx="3"/>
          </p:nvPr>
        </p:nvSpPr>
        <p:spPr>
          <a:xfrm>
            <a:off x="4860032" y="6520259"/>
            <a:ext cx="2895600" cy="365125"/>
          </a:xfrm>
          <a:prstGeom prst="rect">
            <a:avLst/>
          </a:prstGeom>
        </p:spPr>
        <p:txBody>
          <a:bodyPr vert="horz" lIns="91440" tIns="45720" rIns="91440" bIns="45720" rtlCol="0" anchor="ctr"/>
          <a:lstStyle>
            <a:lvl1pPr algn="r">
              <a:defRPr sz="800" cap="all" baseline="0">
                <a:solidFill>
                  <a:schemeClr val="bg1"/>
                </a:solidFill>
              </a:defRPr>
            </a:lvl1pPr>
          </a:lstStyle>
          <a:p>
            <a:endParaRPr lang="sv-SE" dirty="0"/>
          </a:p>
        </p:txBody>
      </p:sp>
      <p:sp>
        <p:nvSpPr>
          <p:cNvPr id="16" name="Platshållare för bildnummer 15"/>
          <p:cNvSpPr>
            <a:spLocks noGrp="1"/>
          </p:cNvSpPr>
          <p:nvPr>
            <p:ph type="sldNum" sz="quarter" idx="4"/>
          </p:nvPr>
        </p:nvSpPr>
        <p:spPr>
          <a:xfrm>
            <a:off x="8676456" y="6520259"/>
            <a:ext cx="395536" cy="365125"/>
          </a:xfrm>
          <a:prstGeom prst="rect">
            <a:avLst/>
          </a:prstGeom>
        </p:spPr>
        <p:txBody>
          <a:bodyPr vert="horz" lIns="90000" tIns="45720" rIns="91440" bIns="45720" rtlCol="0" anchor="ctr"/>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defRPr>
            </a:lvl1pPr>
          </a:lstStyle>
          <a:p>
            <a:fld id="{1444FA28-21CF-4CB9-B5F5-49BB08F09A2A}" type="slidenum">
              <a:rPr lang="sv-SE" smtClean="0"/>
              <a:pPr/>
              <a:t>‹Nr.›</a:t>
            </a:fld>
            <a:endParaRPr lang="sv-SE" dirty="0"/>
          </a:p>
        </p:txBody>
      </p:sp>
      <p:sp>
        <p:nvSpPr>
          <p:cNvPr id="14" name="Platshållare för datum 13"/>
          <p:cNvSpPr>
            <a:spLocks noGrp="1"/>
          </p:cNvSpPr>
          <p:nvPr>
            <p:ph type="dt" sz="half" idx="2"/>
          </p:nvPr>
        </p:nvSpPr>
        <p:spPr>
          <a:xfrm>
            <a:off x="7812360" y="6520259"/>
            <a:ext cx="828000" cy="365125"/>
          </a:xfrm>
          <a:prstGeom prst="rect">
            <a:avLst/>
          </a:prstGeom>
        </p:spPr>
        <p:txBody>
          <a:bodyPr vert="horz" lIns="91440" tIns="45720" rIns="91440" bIns="45720" rtlCol="0" anchor="ctr"/>
          <a:lstStyle>
            <a:lvl1pPr algn="l">
              <a:defRPr sz="800">
                <a:solidFill>
                  <a:schemeClr val="bg1"/>
                </a:solidFill>
              </a:defRPr>
            </a:lvl1pPr>
          </a:lstStyle>
          <a:p>
            <a:fld id="{99556F88-A242-4AD1-8CEA-CBFF1615A473}" type="datetime1">
              <a:rPr lang="sv-SE" smtClean="0"/>
              <a:pPr/>
              <a:t>16-02-19</a:t>
            </a:fld>
            <a:endParaRPr lang="sv-SE" dirty="0"/>
          </a:p>
        </p:txBody>
      </p:sp>
      <p:pic>
        <p:nvPicPr>
          <p:cNvPr id="71" name="Bildobjekt 70" descr="Logga-liggande-Region_Jamtland_Harjedalen_RGB-152,194,0-PPT.wmf"/>
          <p:cNvPicPr>
            <a:picLocks noChangeAspect="1"/>
          </p:cNvPicPr>
          <p:nvPr/>
        </p:nvPicPr>
        <p:blipFill>
          <a:blip r:embed="rId4" cstate="print"/>
          <a:stretch>
            <a:fillRect/>
          </a:stretch>
        </p:blipFill>
        <p:spPr>
          <a:xfrm>
            <a:off x="7236296" y="5777749"/>
            <a:ext cx="1791646" cy="675587"/>
          </a:xfrm>
          <a:prstGeom prst="rect">
            <a:avLst/>
          </a:prstGeom>
        </p:spPr>
      </p:pic>
      <p:grpSp>
        <p:nvGrpSpPr>
          <p:cNvPr id="9" name="Grupp 8"/>
          <p:cNvGrpSpPr/>
          <p:nvPr/>
        </p:nvGrpSpPr>
        <p:grpSpPr>
          <a:xfrm>
            <a:off x="14288" y="6018825"/>
            <a:ext cx="1404000" cy="805185"/>
            <a:chOff x="14288" y="6018825"/>
            <a:chExt cx="1404000" cy="805185"/>
          </a:xfrm>
        </p:grpSpPr>
        <p:pic>
          <p:nvPicPr>
            <p:cNvPr id="11" name="Bildobjekt 10" descr="ny-färg-Huset-vad-vi-gör-och-hur-PPT.png"/>
            <p:cNvPicPr>
              <a:picLocks noChangeAspect="1"/>
            </p:cNvPicPr>
            <p:nvPr userDrawn="1"/>
          </p:nvPicPr>
          <p:blipFill>
            <a:blip r:embed="rId5" cstate="print"/>
            <a:srcRect l="12278" t="9051" r="11061" b="43700"/>
            <a:stretch>
              <a:fillRect/>
            </a:stretch>
          </p:blipFill>
          <p:spPr>
            <a:xfrm>
              <a:off x="230528" y="6018825"/>
              <a:ext cx="876673" cy="626195"/>
            </a:xfrm>
            <a:prstGeom prst="rect">
              <a:avLst/>
            </a:prstGeom>
          </p:spPr>
        </p:pic>
        <p:sp>
          <p:nvSpPr>
            <p:cNvPr id="12" name="textruta 11"/>
            <p:cNvSpPr txBox="1"/>
            <p:nvPr userDrawn="1"/>
          </p:nvSpPr>
          <p:spPr>
            <a:xfrm>
              <a:off x="14288" y="6596255"/>
              <a:ext cx="1404000" cy="227755"/>
            </a:xfrm>
            <a:prstGeom prst="rect">
              <a:avLst/>
            </a:prstGeom>
            <a:noFill/>
          </p:spPr>
          <p:txBody>
            <a:bodyPr wrap="square" rtlCol="0">
              <a:spAutoFit/>
            </a:bodyPr>
            <a:lstStyle/>
            <a:p>
              <a:pPr marL="0" marR="0" lvl="0" indent="0" defTabSz="914400" eaLnBrk="1" fontAlgn="auto" latinLnBrk="0" hangingPunct="1">
                <a:lnSpc>
                  <a:spcPct val="110000"/>
                </a:lnSpc>
                <a:spcBef>
                  <a:spcPts val="0"/>
                </a:spcBef>
                <a:spcAft>
                  <a:spcPts val="0"/>
                </a:spcAft>
                <a:buClrTx/>
                <a:buSzTx/>
                <a:buFontTx/>
                <a:buNone/>
                <a:tabLst/>
                <a:defRPr/>
              </a:pPr>
              <a:r>
                <a:rPr kumimoji="0" lang="sv-SE" sz="800" b="0" i="0" u="none" strike="noStrike" kern="0" cap="all" spc="0" normalizeH="0" baseline="0" noProof="0" dirty="0" smtClean="0">
                  <a:ln>
                    <a:noFill/>
                  </a:ln>
                  <a:solidFill>
                    <a:schemeClr val="bg1"/>
                  </a:solidFill>
                  <a:effectLst/>
                  <a:uLnTx/>
                  <a:uFillTx/>
                </a:rPr>
                <a:t>vad vi gör och hur</a:t>
              </a:r>
              <a:endParaRPr kumimoji="0" lang="sv-SE" sz="800" b="0" i="0" u="none" strike="noStrike" kern="0" cap="all" spc="0" normalizeH="0" baseline="0" noProof="0" dirty="0">
                <a:ln>
                  <a:noFill/>
                </a:ln>
                <a:solidFill>
                  <a:schemeClr val="bg1"/>
                </a:solidFill>
                <a:effectLst/>
                <a:uLnTx/>
                <a:uFillTx/>
              </a:endParaRPr>
            </a:p>
          </p:txBody>
        </p:sp>
      </p:grpSp>
    </p:spTree>
  </p:cSld>
  <p:clrMap bg1="lt1" tx1="dk1" bg2="lt2" tx2="dk2" accent1="accent1" accent2="accent2" accent3="accent3" accent4="accent4" accent5="accent5" accent6="accent6" hlink="hlink" folHlink="folHlink"/>
  <p:sldLayoutIdLst>
    <p:sldLayoutId id="2147483928" r:id="rId1"/>
    <p:sldLayoutId id="2147483907" r:id="rId2"/>
  </p:sldLayoutIdLst>
  <p:transition xmlns:p14="http://schemas.microsoft.com/office/powerpoint/2010/main" spd="med"/>
  <p:hf sldNum="0" hdr="0" ftr="0" dt="0"/>
  <p:txStyles>
    <p:titleStyle>
      <a:lvl1pPr algn="l" defTabSz="914400" rtl="0" eaLnBrk="1" latinLnBrk="0" hangingPunct="1">
        <a:spcBef>
          <a:spcPct val="0"/>
        </a:spcBef>
        <a:buNone/>
        <a:defRPr sz="2600" b="1" kern="1200" cap="none" spc="0" baseline="0">
          <a:solidFill>
            <a:srgbClr val="98C200"/>
          </a:solidFill>
          <a:effectLst/>
          <a:latin typeface="+mj-lt"/>
          <a:ea typeface="+mj-ea"/>
          <a:cs typeface="+mj-cs"/>
        </a:defRPr>
      </a:lvl1pPr>
    </p:titleStyle>
    <p:bodyStyle>
      <a:lvl1pPr marL="252000" marR="0" indent="-252000" algn="l" defTabSz="360000" rtl="0" eaLnBrk="1" fontAlgn="auto" latinLnBrk="0" hangingPunct="1">
        <a:lnSpc>
          <a:spcPct val="110000"/>
        </a:lnSpc>
        <a:spcBef>
          <a:spcPts val="600"/>
        </a:spcBef>
        <a:spcAft>
          <a:spcPts val="0"/>
        </a:spcAft>
        <a:buClr>
          <a:srgbClr val="98C200"/>
        </a:buClr>
        <a:buSzPct val="110000"/>
        <a:buFont typeface="Wingdings" pitchFamily="2" charset="2"/>
        <a:buChar char="§"/>
        <a:tabLst>
          <a:tab pos="252000" algn="l"/>
        </a:tabLst>
        <a:defRPr sz="2000" kern="1200" baseline="0">
          <a:solidFill>
            <a:schemeClr val="tx1"/>
          </a:solidFill>
          <a:latin typeface="+mn-lt"/>
          <a:ea typeface="+mn-ea"/>
          <a:cs typeface="+mn-cs"/>
        </a:defRPr>
      </a:lvl1pPr>
      <a:lvl2pPr marL="504000" marR="0" indent="-252000" algn="l" defTabSz="360000" rtl="0" eaLnBrk="1" fontAlgn="auto" latinLnBrk="0" hangingPunct="1">
        <a:lnSpc>
          <a:spcPct val="110000"/>
        </a:lnSpc>
        <a:spcBef>
          <a:spcPts val="600"/>
        </a:spcBef>
        <a:spcAft>
          <a:spcPts val="0"/>
        </a:spcAft>
        <a:buClr>
          <a:schemeClr val="tx1">
            <a:lumMod val="75000"/>
            <a:lumOff val="25000"/>
          </a:schemeClr>
        </a:buClr>
        <a:buSzPct val="100000"/>
        <a:buFont typeface="Verdana" pitchFamily="34" charset="0"/>
        <a:buChar char="–"/>
        <a:tabLst>
          <a:tab pos="252000" algn="l"/>
        </a:tabLst>
        <a:defRPr sz="2000" kern="1200" baseline="0">
          <a:solidFill>
            <a:schemeClr val="tx1"/>
          </a:solidFill>
          <a:latin typeface="+mn-lt"/>
          <a:ea typeface="+mn-ea"/>
          <a:cs typeface="+mn-cs"/>
        </a:defRPr>
      </a:lvl2pPr>
      <a:lvl3pPr marL="756000" marR="0" indent="-252000" algn="l" defTabSz="360000" rtl="0" eaLnBrk="1" fontAlgn="auto" latinLnBrk="0" hangingPunct="1">
        <a:lnSpc>
          <a:spcPct val="110000"/>
        </a:lnSpc>
        <a:spcBef>
          <a:spcPts val="600"/>
        </a:spcBef>
        <a:spcAft>
          <a:spcPts val="0"/>
        </a:spcAft>
        <a:buClr>
          <a:schemeClr val="tx1">
            <a:lumMod val="50000"/>
            <a:lumOff val="50000"/>
          </a:schemeClr>
        </a:buClr>
        <a:buSzPct val="100000"/>
        <a:buFont typeface="Wingdings" pitchFamily="2" charset="2"/>
        <a:buChar char="§"/>
        <a:tabLst>
          <a:tab pos="252000" algn="l"/>
        </a:tabLst>
        <a:defRPr sz="2000" kern="1200" baseline="0">
          <a:solidFill>
            <a:schemeClr val="tx1"/>
          </a:solidFill>
          <a:latin typeface="+mn-lt"/>
          <a:ea typeface="+mn-ea"/>
          <a:cs typeface="+mn-cs"/>
        </a:defRPr>
      </a:lvl3pPr>
      <a:lvl4pPr marL="1008000" marR="0" indent="-252000" algn="l" defTabSz="360000" rtl="0" eaLnBrk="1" fontAlgn="auto" latinLnBrk="0" hangingPunct="1">
        <a:lnSpc>
          <a:spcPct val="110000"/>
        </a:lnSpc>
        <a:spcBef>
          <a:spcPts val="600"/>
        </a:spcBef>
        <a:spcAft>
          <a:spcPts val="0"/>
        </a:spcAft>
        <a:buClr>
          <a:schemeClr val="tx1"/>
        </a:buClr>
        <a:buSzPct val="100000"/>
        <a:buFont typeface="Verdana" pitchFamily="34" charset="0"/>
        <a:buChar char="–"/>
        <a:tabLst>
          <a:tab pos="252000" algn="l"/>
        </a:tabLst>
        <a:defRPr sz="2000" kern="1200" baseline="0">
          <a:solidFill>
            <a:schemeClr val="tx1"/>
          </a:solidFill>
          <a:latin typeface="+mn-lt"/>
          <a:ea typeface="+mn-ea"/>
          <a:cs typeface="+mn-cs"/>
        </a:defRPr>
      </a:lvl4pPr>
      <a:lvl5pPr marL="1260000" marR="0" indent="-252000" algn="l" defTabSz="360000" rtl="0" eaLnBrk="1" fontAlgn="auto" latinLnBrk="0" hangingPunct="1">
        <a:lnSpc>
          <a:spcPct val="110000"/>
        </a:lnSpc>
        <a:spcBef>
          <a:spcPts val="600"/>
        </a:spcBef>
        <a:spcAft>
          <a:spcPts val="0"/>
        </a:spcAft>
        <a:buClr>
          <a:srgbClr val="98C200"/>
        </a:buClr>
        <a:buSzPct val="100000"/>
        <a:buFont typeface="Wingdings" pitchFamily="2" charset="2"/>
        <a:buChar char="§"/>
        <a:tabLst>
          <a:tab pos="1074738" algn="l"/>
        </a:tabLst>
        <a:defRPr sz="2000" kern="1200" baseline="0">
          <a:solidFill>
            <a:schemeClr val="tx1"/>
          </a:solidFill>
          <a:latin typeface="+mn-lt"/>
          <a:ea typeface="+mn-ea"/>
          <a:cs typeface="+mn-cs"/>
        </a:defRPr>
      </a:lvl5pPr>
      <a:lvl6pPr marL="1612900" marR="0" indent="-252000" algn="l" defTabSz="914400" rtl="0" eaLnBrk="1" fontAlgn="auto" latinLnBrk="0" hangingPunct="1">
        <a:lnSpc>
          <a:spcPct val="110000"/>
        </a:lnSpc>
        <a:spcBef>
          <a:spcPts val="400"/>
        </a:spcBef>
        <a:spcAft>
          <a:spcPts val="0"/>
        </a:spcAft>
        <a:buClr>
          <a:schemeClr val="tx1"/>
        </a:buClr>
        <a:buSzTx/>
        <a:buFont typeface="Verdana" pitchFamily="34" charset="0"/>
        <a:buNone/>
        <a:tabLst>
          <a:tab pos="1074738" algn="l"/>
        </a:tabLst>
        <a:defRPr sz="2000" kern="1200" baseline="0">
          <a:solidFill>
            <a:schemeClr val="tx1"/>
          </a:solidFill>
          <a:latin typeface="+mn-lt"/>
          <a:ea typeface="+mn-ea"/>
          <a:cs typeface="+mn-cs"/>
        </a:defRPr>
      </a:lvl6pPr>
      <a:lvl7pPr marL="1885950" indent="-266700" algn="l" defTabSz="914400" rtl="0" eaLnBrk="1" latinLnBrk="0" hangingPunct="1">
        <a:spcBef>
          <a:spcPct val="20000"/>
        </a:spcBef>
        <a:buClr>
          <a:schemeClr val="accent6"/>
        </a:buClr>
        <a:buFont typeface="Wingdings" pitchFamily="2" charset="2"/>
        <a:buChar char="§"/>
        <a:tabLst>
          <a:tab pos="1074738" algn="l"/>
        </a:tabLst>
        <a:defRPr sz="2000" kern="1200" baseline="0">
          <a:solidFill>
            <a:schemeClr val="tx1"/>
          </a:solidFill>
          <a:latin typeface="+mn-lt"/>
          <a:ea typeface="+mn-ea"/>
          <a:cs typeface="+mn-cs"/>
        </a:defRPr>
      </a:lvl7pPr>
      <a:lvl8pPr marL="2152650" indent="-266700" algn="l" defTabSz="914400" rtl="0" eaLnBrk="1" latinLnBrk="0" hangingPunct="1">
        <a:spcBef>
          <a:spcPct val="20000"/>
        </a:spcBef>
        <a:buClr>
          <a:schemeClr val="accent6"/>
        </a:buClr>
        <a:buFont typeface="Wingdings" pitchFamily="2" charset="2"/>
        <a:buChar char="§"/>
        <a:tabLst>
          <a:tab pos="1074738" algn="l"/>
        </a:tabLst>
        <a:defRPr sz="2000" kern="1200" baseline="0">
          <a:solidFill>
            <a:schemeClr val="tx1"/>
          </a:solidFill>
          <a:latin typeface="+mn-lt"/>
          <a:ea typeface="+mn-ea"/>
          <a:cs typeface="+mn-cs"/>
        </a:defRPr>
      </a:lvl8pPr>
      <a:lvl9pPr marL="2333625" indent="-180975" algn="l" defTabSz="914400" rtl="0" eaLnBrk="1" latinLnBrk="0" hangingPunct="1">
        <a:spcBef>
          <a:spcPct val="20000"/>
        </a:spcBef>
        <a:buClr>
          <a:schemeClr val="accent6"/>
        </a:buClr>
        <a:buFont typeface="Wingdings" pitchFamily="2" charset="2"/>
        <a:buChar char="§"/>
        <a:tabLst>
          <a:tab pos="1074738" algn="l"/>
        </a:tabLst>
        <a:defRPr sz="2000" kern="1200" baseline="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hyperlink" Target="mailto:elin.ring@regionjh.s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 Id="rId3" Type="http://schemas.openxmlformats.org/officeDocument/2006/relationships/image" Target="../media/image6.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0"/>
          </p:nvPr>
        </p:nvSpPr>
        <p:spPr>
          <a:xfrm>
            <a:off x="467544" y="836712"/>
            <a:ext cx="8207992" cy="4680520"/>
          </a:xfrm>
          <a:ln/>
        </p:spPr>
        <p:style>
          <a:lnRef idx="0">
            <a:schemeClr val="accent2"/>
          </a:lnRef>
          <a:fillRef idx="3">
            <a:schemeClr val="accent2"/>
          </a:fillRef>
          <a:effectRef idx="3">
            <a:schemeClr val="accent2"/>
          </a:effectRef>
          <a:fontRef idx="minor">
            <a:schemeClr val="lt1"/>
          </a:fontRef>
        </p:style>
        <p:txBody>
          <a:bodyPr>
            <a:scene3d>
              <a:camera prst="orthographicFront"/>
              <a:lightRig rig="soft" dir="t">
                <a:rot lat="0" lon="0" rev="15600000"/>
              </a:lightRig>
            </a:scene3d>
            <a:sp3d extrusionH="57150" prstMaterial="softEdge">
              <a:bevelT w="25400" h="38100"/>
            </a:sp3d>
          </a:bodyPr>
          <a:lstStyle/>
          <a:p>
            <a:pPr marL="0" indent="0">
              <a:buNone/>
            </a:pPr>
            <a:endParaRPr lang="sv-SE" b="1" dirty="0" smtClean="0">
              <a:ln/>
              <a:solidFill>
                <a:schemeClr val="accent4"/>
              </a:solidFill>
            </a:endParaRPr>
          </a:p>
          <a:p>
            <a:pPr marL="0" indent="0">
              <a:buNone/>
            </a:pPr>
            <a:endParaRPr lang="sv-SE" b="1" dirty="0">
              <a:ln/>
              <a:solidFill>
                <a:schemeClr val="accent4"/>
              </a:solidFill>
            </a:endParaRPr>
          </a:p>
          <a:p>
            <a:pPr marL="0" indent="0" algn="ctr">
              <a:buNone/>
            </a:pPr>
            <a:r>
              <a:rPr lang="sv-SE" sz="3200" b="1" dirty="0" smtClean="0">
                <a:ln/>
                <a:solidFill>
                  <a:srgbClr val="98C200"/>
                </a:solidFill>
              </a:rPr>
              <a:t>Barn- och </a:t>
            </a:r>
            <a:r>
              <a:rPr lang="sv-SE" sz="3200" b="1" dirty="0" err="1" smtClean="0">
                <a:ln/>
                <a:solidFill>
                  <a:srgbClr val="98C200"/>
                </a:solidFill>
              </a:rPr>
              <a:t>ungasatsningen</a:t>
            </a:r>
            <a:endParaRPr lang="sv-SE" sz="3200" b="1" dirty="0" smtClean="0">
              <a:ln/>
              <a:solidFill>
                <a:srgbClr val="98C200"/>
              </a:solidFill>
            </a:endParaRPr>
          </a:p>
          <a:p>
            <a:pPr marL="0" indent="0" algn="ctr">
              <a:buNone/>
            </a:pPr>
            <a:r>
              <a:rPr lang="sv-SE" sz="2800" b="1" dirty="0" smtClean="0">
                <a:ln/>
                <a:solidFill>
                  <a:srgbClr val="98C200"/>
                </a:solidFill>
              </a:rPr>
              <a:t>Barnarenan</a:t>
            </a:r>
          </a:p>
          <a:p>
            <a:pPr marL="0" indent="0" algn="ctr">
              <a:buNone/>
            </a:pPr>
            <a:endParaRPr lang="sv-SE" sz="2800" b="1" dirty="0" smtClean="0">
              <a:ln/>
              <a:solidFill>
                <a:srgbClr val="98C200"/>
              </a:solidFill>
            </a:endParaRPr>
          </a:p>
          <a:p>
            <a:pPr marL="0" indent="0" algn="ctr">
              <a:buNone/>
            </a:pPr>
            <a:r>
              <a:rPr lang="sv-SE" sz="2800" b="1" dirty="0" smtClean="0">
                <a:ln/>
                <a:solidFill>
                  <a:srgbClr val="98C200"/>
                </a:solidFill>
              </a:rPr>
              <a:t>160222</a:t>
            </a:r>
            <a:endParaRPr lang="sv-SE" sz="2800" b="1" dirty="0">
              <a:ln/>
              <a:solidFill>
                <a:srgbClr val="98C200"/>
              </a:solidFill>
            </a:endParaRPr>
          </a:p>
        </p:txBody>
      </p:sp>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5816" y="4077072"/>
            <a:ext cx="3552056" cy="1776028"/>
          </a:xfrm>
          <a:prstGeom prst="rect">
            <a:avLst/>
          </a:prstGeom>
        </p:spPr>
      </p:pic>
    </p:spTree>
    <p:extLst>
      <p:ext uri="{BB962C8B-B14F-4D97-AF65-F5344CB8AC3E}">
        <p14:creationId xmlns:p14="http://schemas.microsoft.com/office/powerpoint/2010/main" val="59762684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0"/>
          </p:nvPr>
        </p:nvSpPr>
        <p:spPr/>
        <p:txBody>
          <a:bodyPr/>
          <a:lstStyle/>
          <a:p>
            <a:pPr marL="457200" lvl="1" indent="-457200">
              <a:buClrTx/>
              <a:buSzPct val="110000"/>
              <a:buFont typeface="+mj-lt"/>
              <a:buAutoNum type="arabicPeriod" startAt="6"/>
            </a:pPr>
            <a:r>
              <a:rPr lang="sv-SE" i="1" dirty="0"/>
              <a:t>SKL </a:t>
            </a:r>
            <a:r>
              <a:rPr lang="sv-SE" b="1" i="1" dirty="0"/>
              <a:t>visar och sprider exempel som skildrar vardagsnära och framgångsrikt arbete</a:t>
            </a:r>
            <a:r>
              <a:rPr lang="sv-SE" i="1" dirty="0"/>
              <a:t>. Syftet är att ge allmänheten en bättre förståelse för den sociala barn-och ungdomsvårdens komplexa uppdrag genom realistiska bilder av vad den sociala barn- och ungdomsvården kan uppnå. </a:t>
            </a:r>
          </a:p>
          <a:p>
            <a:pPr marL="0" indent="0">
              <a:buNone/>
            </a:pPr>
            <a:endParaRPr lang="sv-SE" dirty="0"/>
          </a:p>
        </p:txBody>
      </p:sp>
      <p:sp>
        <p:nvSpPr>
          <p:cNvPr id="3" name="Rubrik 2"/>
          <p:cNvSpPr>
            <a:spLocks noGrp="1"/>
          </p:cNvSpPr>
          <p:nvPr>
            <p:ph type="title"/>
          </p:nvPr>
        </p:nvSpPr>
        <p:spPr/>
        <p:txBody>
          <a:bodyPr/>
          <a:lstStyle/>
          <a:p>
            <a:endParaRPr lang="sv-SE"/>
          </a:p>
        </p:txBody>
      </p:sp>
      <p:sp>
        <p:nvSpPr>
          <p:cNvPr id="4" name="Platshållare för text 3"/>
          <p:cNvSpPr>
            <a:spLocks noGrp="1"/>
          </p:cNvSpPr>
          <p:nvPr>
            <p:ph type="body" idx="1"/>
          </p:nvPr>
        </p:nvSpPr>
        <p:spPr/>
        <p:txBody>
          <a:bodyPr/>
          <a:lstStyle/>
          <a:p>
            <a:endParaRPr lang="sv-SE"/>
          </a:p>
        </p:txBody>
      </p:sp>
    </p:spTree>
    <p:extLst>
      <p:ext uri="{BB962C8B-B14F-4D97-AF65-F5344CB8AC3E}">
        <p14:creationId xmlns:p14="http://schemas.microsoft.com/office/powerpoint/2010/main" val="166954810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a:xfrm>
            <a:off x="432000" y="693091"/>
            <a:ext cx="7740000" cy="432000"/>
          </a:xfrm>
        </p:spPr>
        <p:txBody>
          <a:bodyPr/>
          <a:lstStyle/>
          <a:p>
            <a:r>
              <a:rPr lang="sv-SE" dirty="0" err="1" smtClean="0"/>
              <a:t>Årshjul</a:t>
            </a:r>
            <a:r>
              <a:rPr lang="sv-SE" dirty="0" smtClean="0"/>
              <a:t> Handlingsplanen</a:t>
            </a:r>
            <a:endParaRPr lang="sv-SE" dirty="0"/>
          </a:p>
        </p:txBody>
      </p:sp>
      <p:sp>
        <p:nvSpPr>
          <p:cNvPr id="5" name="Oval 2"/>
          <p:cNvSpPr>
            <a:spLocks noChangeArrowheads="1"/>
          </p:cNvSpPr>
          <p:nvPr/>
        </p:nvSpPr>
        <p:spPr bwMode="auto">
          <a:xfrm>
            <a:off x="2865499" y="2738909"/>
            <a:ext cx="2021095" cy="1924050"/>
          </a:xfrm>
          <a:prstGeom prst="ellipse">
            <a:avLst/>
          </a:prstGeom>
          <a:solidFill>
            <a:srgbClr val="99CCFF"/>
          </a:solidFill>
          <a:ln w="63500" cmpd="thickThin" algn="ctr">
            <a:solidFill>
              <a:srgbClr val="5B9BD5"/>
            </a:solidFill>
            <a:round/>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endParaRPr lang="sv-SE"/>
          </a:p>
        </p:txBody>
      </p:sp>
      <p:sp>
        <p:nvSpPr>
          <p:cNvPr id="6" name="Text Box 3"/>
          <p:cNvSpPr txBox="1">
            <a:spLocks noChangeArrowheads="1"/>
          </p:cNvSpPr>
          <p:nvPr/>
        </p:nvSpPr>
        <p:spPr bwMode="auto">
          <a:xfrm>
            <a:off x="4452999" y="2603972"/>
            <a:ext cx="606025" cy="23018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000" b="0" i="0" u="none" strike="noStrike" cap="none" normalizeH="0" baseline="0" smtClean="0">
                <a:ln>
                  <a:noFill/>
                </a:ln>
                <a:solidFill>
                  <a:srgbClr val="F8CBAD"/>
                </a:solidFill>
                <a:effectLst/>
                <a:latin typeface="Calibri" panose="020F0502020204030204" pitchFamily="34" charset="0"/>
              </a:rPr>
              <a:t>JANUARI</a:t>
            </a:r>
            <a:endParaRPr kumimoji="0" lang="sv-SE" altLang="sv-SE" sz="1800" b="0" i="0" u="none" strike="noStrike" cap="none" normalizeH="0" baseline="0" smtClean="0">
              <a:ln>
                <a:noFill/>
              </a:ln>
              <a:solidFill>
                <a:schemeClr val="tx1"/>
              </a:solidFill>
              <a:effectLst/>
              <a:latin typeface="Arial" panose="020B0604020202020204" pitchFamily="34" charset="0"/>
            </a:endParaRPr>
          </a:p>
        </p:txBody>
      </p:sp>
      <p:sp>
        <p:nvSpPr>
          <p:cNvPr id="7" name="Text Box 4"/>
          <p:cNvSpPr txBox="1">
            <a:spLocks noChangeArrowheads="1"/>
          </p:cNvSpPr>
          <p:nvPr/>
        </p:nvSpPr>
        <p:spPr bwMode="auto">
          <a:xfrm>
            <a:off x="4886387" y="3027834"/>
            <a:ext cx="587845" cy="24923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000" b="0" i="0" u="none" strike="noStrike" cap="none" normalizeH="0" baseline="0" smtClean="0">
                <a:ln>
                  <a:noFill/>
                </a:ln>
                <a:solidFill>
                  <a:srgbClr val="F8CBAD"/>
                </a:solidFill>
                <a:effectLst/>
                <a:latin typeface="Calibri" panose="020F0502020204030204" pitchFamily="34" charset="0"/>
              </a:rPr>
              <a:t>FEBRUARI</a:t>
            </a:r>
            <a:endParaRPr kumimoji="0" lang="sv-SE" altLang="sv-SE" sz="1800" b="0" i="0" u="none" strike="noStrike" cap="none" normalizeH="0" baseline="0" smtClean="0">
              <a:ln>
                <a:noFill/>
              </a:ln>
              <a:solidFill>
                <a:schemeClr val="tx1"/>
              </a:solidFill>
              <a:effectLst/>
              <a:latin typeface="Arial" panose="020B0604020202020204" pitchFamily="34" charset="0"/>
            </a:endParaRPr>
          </a:p>
        </p:txBody>
      </p:sp>
      <p:sp>
        <p:nvSpPr>
          <p:cNvPr id="8" name="Text Box 5"/>
          <p:cNvSpPr txBox="1">
            <a:spLocks noChangeArrowheads="1"/>
          </p:cNvSpPr>
          <p:nvPr/>
        </p:nvSpPr>
        <p:spPr bwMode="auto">
          <a:xfrm>
            <a:off x="5048313" y="3516784"/>
            <a:ext cx="433308" cy="2508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000" b="0" i="0" u="none" strike="noStrike" cap="none" normalizeH="0" baseline="0" smtClean="0">
                <a:ln>
                  <a:noFill/>
                </a:ln>
                <a:solidFill>
                  <a:srgbClr val="F8CBAD"/>
                </a:solidFill>
                <a:effectLst/>
                <a:latin typeface="Calibri" panose="020F0502020204030204" pitchFamily="34" charset="0"/>
              </a:rPr>
              <a:t>MARS</a:t>
            </a:r>
            <a:endParaRPr kumimoji="0" lang="sv-SE" altLang="sv-SE" sz="1800" b="0" i="0" u="none" strike="noStrike" cap="none" normalizeH="0" baseline="0" smtClean="0">
              <a:ln>
                <a:noFill/>
              </a:ln>
              <a:solidFill>
                <a:schemeClr val="tx1"/>
              </a:solidFill>
              <a:effectLst/>
              <a:latin typeface="Arial" panose="020B0604020202020204" pitchFamily="34" charset="0"/>
            </a:endParaRPr>
          </a:p>
        </p:txBody>
      </p:sp>
      <p:sp>
        <p:nvSpPr>
          <p:cNvPr id="9" name="Text Box 6"/>
          <p:cNvSpPr txBox="1">
            <a:spLocks noChangeArrowheads="1"/>
          </p:cNvSpPr>
          <p:nvPr/>
        </p:nvSpPr>
        <p:spPr bwMode="auto">
          <a:xfrm>
            <a:off x="4934012" y="4016847"/>
            <a:ext cx="422702" cy="24923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000" b="0" i="0" u="none" strike="noStrike" cap="none" normalizeH="0" baseline="0" smtClean="0">
                <a:ln>
                  <a:noFill/>
                </a:ln>
                <a:solidFill>
                  <a:srgbClr val="F8CBAD"/>
                </a:solidFill>
                <a:effectLst/>
                <a:latin typeface="Calibri" panose="020F0502020204030204" pitchFamily="34" charset="0"/>
              </a:rPr>
              <a:t>APRIL</a:t>
            </a:r>
            <a:endParaRPr kumimoji="0" lang="sv-SE" altLang="sv-SE" sz="1800" b="0" i="0" u="none" strike="noStrike" cap="none" normalizeH="0" baseline="0" smtClean="0">
              <a:ln>
                <a:noFill/>
              </a:ln>
              <a:solidFill>
                <a:schemeClr val="tx1"/>
              </a:solidFill>
              <a:effectLst/>
              <a:latin typeface="Arial" panose="020B0604020202020204" pitchFamily="34" charset="0"/>
            </a:endParaRPr>
          </a:p>
        </p:txBody>
      </p:sp>
      <p:sp>
        <p:nvSpPr>
          <p:cNvPr id="10" name="Text Box 7"/>
          <p:cNvSpPr txBox="1">
            <a:spLocks noChangeArrowheads="1"/>
          </p:cNvSpPr>
          <p:nvPr/>
        </p:nvSpPr>
        <p:spPr bwMode="auto">
          <a:xfrm>
            <a:off x="4562537" y="4480397"/>
            <a:ext cx="401491" cy="2698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000" b="0" i="0" u="none" strike="noStrike" cap="none" normalizeH="0" baseline="0" smtClean="0">
                <a:ln>
                  <a:noFill/>
                </a:ln>
                <a:solidFill>
                  <a:srgbClr val="F8CBAD"/>
                </a:solidFill>
                <a:effectLst/>
                <a:latin typeface="Calibri" panose="020F0502020204030204" pitchFamily="34" charset="0"/>
              </a:rPr>
              <a:t>MAJ</a:t>
            </a:r>
            <a:endParaRPr kumimoji="0" lang="sv-SE" altLang="sv-SE" sz="1800" b="0" i="0" u="none" strike="noStrike" cap="none" normalizeH="0" baseline="0" smtClean="0">
              <a:ln>
                <a:noFill/>
              </a:ln>
              <a:solidFill>
                <a:schemeClr val="tx1"/>
              </a:solidFill>
              <a:effectLst/>
              <a:latin typeface="Arial" panose="020B0604020202020204" pitchFamily="34" charset="0"/>
            </a:endParaRPr>
          </a:p>
        </p:txBody>
      </p:sp>
      <p:sp>
        <p:nvSpPr>
          <p:cNvPr id="11" name="Text Box 8"/>
          <p:cNvSpPr txBox="1">
            <a:spLocks noChangeArrowheads="1"/>
          </p:cNvSpPr>
          <p:nvPr/>
        </p:nvSpPr>
        <p:spPr bwMode="auto">
          <a:xfrm>
            <a:off x="3752913" y="4769322"/>
            <a:ext cx="377250" cy="2698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000" b="0" i="0" u="none" strike="noStrike" cap="none" normalizeH="0" baseline="0" smtClean="0">
                <a:ln>
                  <a:noFill/>
                </a:ln>
                <a:solidFill>
                  <a:srgbClr val="F8CBAD"/>
                </a:solidFill>
                <a:effectLst/>
                <a:latin typeface="Calibri" panose="020F0502020204030204" pitchFamily="34" charset="0"/>
              </a:rPr>
              <a:t>JUNI</a:t>
            </a:r>
            <a:endParaRPr kumimoji="0" lang="sv-SE" altLang="sv-SE" sz="1800" b="0" i="0" u="none" strike="noStrike" cap="none" normalizeH="0" baseline="0" smtClean="0">
              <a:ln>
                <a:noFill/>
              </a:ln>
              <a:solidFill>
                <a:schemeClr val="tx1"/>
              </a:solidFill>
              <a:effectLst/>
              <a:latin typeface="Arial" panose="020B0604020202020204" pitchFamily="34" charset="0"/>
            </a:endParaRPr>
          </a:p>
        </p:txBody>
      </p:sp>
      <p:sp>
        <p:nvSpPr>
          <p:cNvPr id="12" name="Text Box 9"/>
          <p:cNvSpPr txBox="1">
            <a:spLocks noChangeArrowheads="1"/>
          </p:cNvSpPr>
          <p:nvPr/>
        </p:nvSpPr>
        <p:spPr bwMode="auto">
          <a:xfrm>
            <a:off x="2951224" y="4480397"/>
            <a:ext cx="368161" cy="2794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000" b="0" i="0" u="none" strike="noStrike" cap="none" normalizeH="0" baseline="0" smtClean="0">
                <a:ln>
                  <a:noFill/>
                </a:ln>
                <a:solidFill>
                  <a:srgbClr val="F8CBAD"/>
                </a:solidFill>
                <a:effectLst/>
                <a:latin typeface="Calibri" panose="020F0502020204030204" pitchFamily="34" charset="0"/>
              </a:rPr>
              <a:t>JULI</a:t>
            </a:r>
            <a:endParaRPr kumimoji="0" lang="sv-SE" altLang="sv-SE" sz="1800" b="0" i="0" u="none" strike="noStrike" cap="none" normalizeH="0" baseline="0" smtClean="0">
              <a:ln>
                <a:noFill/>
              </a:ln>
              <a:solidFill>
                <a:schemeClr val="tx1"/>
              </a:solidFill>
              <a:effectLst/>
              <a:latin typeface="Arial" panose="020B0604020202020204" pitchFamily="34" charset="0"/>
            </a:endParaRPr>
          </a:p>
        </p:txBody>
      </p:sp>
      <p:sp>
        <p:nvSpPr>
          <p:cNvPr id="13" name="Text Box 10"/>
          <p:cNvSpPr txBox="1">
            <a:spLocks noChangeArrowheads="1"/>
          </p:cNvSpPr>
          <p:nvPr/>
        </p:nvSpPr>
        <p:spPr bwMode="auto">
          <a:xfrm>
            <a:off x="2330513" y="4045422"/>
            <a:ext cx="565118" cy="2794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000" b="0" i="0" u="none" strike="noStrike" cap="none" normalizeH="0" baseline="0" dirty="0" smtClean="0">
                <a:ln>
                  <a:noFill/>
                </a:ln>
                <a:solidFill>
                  <a:srgbClr val="F8CBAD"/>
                </a:solidFill>
                <a:effectLst/>
                <a:latin typeface="Calibri" panose="020F0502020204030204" pitchFamily="34" charset="0"/>
              </a:rPr>
              <a:t>AUGUSTI</a:t>
            </a:r>
            <a:endParaRPr kumimoji="0" lang="sv-SE" altLang="sv-SE" sz="1800" b="0" i="0" u="none" strike="noStrike" cap="none" normalizeH="0" baseline="0" dirty="0" smtClean="0">
              <a:ln>
                <a:noFill/>
              </a:ln>
              <a:solidFill>
                <a:schemeClr val="tx1"/>
              </a:solidFill>
              <a:effectLst/>
              <a:latin typeface="Arial" panose="020B0604020202020204" pitchFamily="34" charset="0"/>
            </a:endParaRPr>
          </a:p>
        </p:txBody>
      </p:sp>
      <p:sp>
        <p:nvSpPr>
          <p:cNvPr id="14" name="Text Box 11"/>
          <p:cNvSpPr txBox="1">
            <a:spLocks noChangeArrowheads="1"/>
          </p:cNvSpPr>
          <p:nvPr/>
        </p:nvSpPr>
        <p:spPr bwMode="auto">
          <a:xfrm>
            <a:off x="2045270" y="3507259"/>
            <a:ext cx="731425" cy="2698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000" b="0" i="0" u="none" strike="noStrike" cap="none" normalizeH="0" baseline="0" dirty="0" smtClean="0">
                <a:ln>
                  <a:noFill/>
                </a:ln>
                <a:solidFill>
                  <a:srgbClr val="F8CBAD"/>
                </a:solidFill>
                <a:effectLst/>
                <a:latin typeface="Calibri" panose="020F0502020204030204" pitchFamily="34" charset="0"/>
              </a:rPr>
              <a:t>SEPTEMBER</a:t>
            </a:r>
            <a:endParaRPr kumimoji="0" lang="sv-SE" altLang="sv-SE" sz="1800" b="0" i="0" u="none" strike="noStrike" cap="none" normalizeH="0" baseline="0" dirty="0" smtClean="0">
              <a:ln>
                <a:noFill/>
              </a:ln>
              <a:solidFill>
                <a:schemeClr val="tx1"/>
              </a:solidFill>
              <a:effectLst/>
              <a:latin typeface="Arial" panose="020B0604020202020204" pitchFamily="34" charset="0"/>
            </a:endParaRPr>
          </a:p>
        </p:txBody>
      </p:sp>
      <p:sp>
        <p:nvSpPr>
          <p:cNvPr id="15" name="Text Box 12"/>
          <p:cNvSpPr txBox="1">
            <a:spLocks noChangeArrowheads="1"/>
          </p:cNvSpPr>
          <p:nvPr/>
        </p:nvSpPr>
        <p:spPr bwMode="auto">
          <a:xfrm>
            <a:off x="2277861" y="3056409"/>
            <a:ext cx="636602" cy="2587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000" b="0" i="0" u="none" strike="noStrike" cap="none" normalizeH="0" baseline="0" dirty="0" smtClean="0">
                <a:ln>
                  <a:noFill/>
                </a:ln>
                <a:solidFill>
                  <a:srgbClr val="F8CBAD"/>
                </a:solidFill>
                <a:effectLst/>
                <a:latin typeface="Calibri" panose="020F0502020204030204" pitchFamily="34" charset="0"/>
              </a:rPr>
              <a:t>OKTOBER</a:t>
            </a:r>
            <a:endParaRPr kumimoji="0" lang="sv-SE" altLang="sv-SE" sz="1800" b="0" i="0" u="none" strike="noStrike" cap="none" normalizeH="0" baseline="0" dirty="0" smtClean="0">
              <a:ln>
                <a:noFill/>
              </a:ln>
              <a:solidFill>
                <a:schemeClr val="tx1"/>
              </a:solidFill>
              <a:effectLst/>
              <a:latin typeface="Arial" panose="020B0604020202020204" pitchFamily="34" charset="0"/>
            </a:endParaRPr>
          </a:p>
        </p:txBody>
      </p:sp>
      <p:sp>
        <p:nvSpPr>
          <p:cNvPr id="16" name="Text Box 13"/>
          <p:cNvSpPr txBox="1">
            <a:spLocks noChangeArrowheads="1"/>
          </p:cNvSpPr>
          <p:nvPr/>
        </p:nvSpPr>
        <p:spPr bwMode="auto">
          <a:xfrm>
            <a:off x="2752787" y="2603972"/>
            <a:ext cx="695414" cy="24923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000" b="0" i="0" u="none" strike="noStrike" cap="none" normalizeH="0" baseline="0" smtClean="0">
                <a:ln>
                  <a:noFill/>
                </a:ln>
                <a:solidFill>
                  <a:srgbClr val="F8CBAD"/>
                </a:solidFill>
                <a:effectLst/>
                <a:latin typeface="Calibri" panose="020F0502020204030204" pitchFamily="34" charset="0"/>
              </a:rPr>
              <a:t>NOVEMBER</a:t>
            </a:r>
            <a:endParaRPr kumimoji="0" lang="sv-SE" altLang="sv-SE" sz="1800" b="0" i="0" u="none" strike="noStrike" cap="none" normalizeH="0" baseline="0" smtClean="0">
              <a:ln>
                <a:noFill/>
              </a:ln>
              <a:solidFill>
                <a:schemeClr val="tx1"/>
              </a:solidFill>
              <a:effectLst/>
              <a:latin typeface="Arial" panose="020B0604020202020204" pitchFamily="34" charset="0"/>
            </a:endParaRPr>
          </a:p>
        </p:txBody>
      </p:sp>
      <p:sp>
        <p:nvSpPr>
          <p:cNvPr id="17" name="Text Box 14"/>
          <p:cNvSpPr txBox="1">
            <a:spLocks noChangeArrowheads="1"/>
          </p:cNvSpPr>
          <p:nvPr/>
        </p:nvSpPr>
        <p:spPr bwMode="auto">
          <a:xfrm>
            <a:off x="3538394" y="2372197"/>
            <a:ext cx="658830" cy="29845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000" b="0" i="0" u="none" strike="noStrike" cap="none" normalizeH="0" baseline="0" dirty="0" smtClean="0">
                <a:ln>
                  <a:noFill/>
                </a:ln>
                <a:solidFill>
                  <a:srgbClr val="F8CBAD"/>
                </a:solidFill>
                <a:effectLst/>
                <a:latin typeface="Calibri" panose="020F0502020204030204" pitchFamily="34" charset="0"/>
              </a:rPr>
              <a:t>DECEMBER</a:t>
            </a:r>
            <a:endParaRPr kumimoji="0" lang="sv-SE" altLang="sv-SE" sz="1800" b="0" i="0" u="none" strike="noStrike" cap="none" normalizeH="0" baseline="0" dirty="0" smtClean="0">
              <a:ln>
                <a:noFill/>
              </a:ln>
              <a:solidFill>
                <a:schemeClr val="tx1"/>
              </a:solidFill>
              <a:effectLst/>
              <a:latin typeface="Arial" panose="020B0604020202020204" pitchFamily="34" charset="0"/>
            </a:endParaRPr>
          </a:p>
        </p:txBody>
      </p:sp>
      <p:sp>
        <p:nvSpPr>
          <p:cNvPr id="18" name="AutoShape 15"/>
          <p:cNvSpPr>
            <a:spLocks noChangeArrowheads="1"/>
          </p:cNvSpPr>
          <p:nvPr/>
        </p:nvSpPr>
        <p:spPr bwMode="auto">
          <a:xfrm>
            <a:off x="4983224" y="1764184"/>
            <a:ext cx="3149817" cy="608013"/>
          </a:xfrm>
          <a:prstGeom prst="flowChartAlternateProcess">
            <a:avLst/>
          </a:prstGeom>
          <a:solidFill>
            <a:srgbClr val="F3F3F3"/>
          </a:solidFill>
          <a:ln w="31750" algn="ctr">
            <a:solidFill>
              <a:srgbClr val="9E9E9E"/>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000" b="0" i="0" u="none" strike="noStrike" cap="none" normalizeH="0" baseline="0" smtClean="0">
                <a:ln>
                  <a:noFill/>
                </a:ln>
                <a:solidFill>
                  <a:srgbClr val="000000"/>
                </a:solidFill>
                <a:effectLst/>
                <a:latin typeface="Book Antiqua" panose="02040602050305030304" pitchFamily="18" charset="0"/>
              </a:rPr>
              <a:t>26/1 Upptaktsdag Östersund</a:t>
            </a: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000" b="0" i="0" u="none" strike="noStrike" cap="none" normalizeH="0" baseline="0" smtClean="0">
                <a:ln>
                  <a:noFill/>
                </a:ln>
                <a:solidFill>
                  <a:srgbClr val="000000"/>
                </a:solidFill>
                <a:effectLst/>
                <a:latin typeface="Book Antiqua" panose="02040602050305030304" pitchFamily="18" charset="0"/>
              </a:rPr>
              <a:t>6 förslag prioriteras att arbeta med på regional nivå</a:t>
            </a:r>
            <a:endParaRPr kumimoji="0" lang="sv-SE" altLang="sv-SE" sz="1800" b="0" i="0" u="none" strike="noStrike" cap="none" normalizeH="0" baseline="0" smtClean="0">
              <a:ln>
                <a:noFill/>
              </a:ln>
              <a:solidFill>
                <a:schemeClr val="tx1"/>
              </a:solidFill>
              <a:effectLst/>
              <a:latin typeface="Arial" panose="020B0604020202020204" pitchFamily="34" charset="0"/>
            </a:endParaRPr>
          </a:p>
        </p:txBody>
      </p:sp>
      <p:sp>
        <p:nvSpPr>
          <p:cNvPr id="19" name="AutoShape 16"/>
          <p:cNvSpPr>
            <a:spLocks noChangeArrowheads="1"/>
          </p:cNvSpPr>
          <p:nvPr/>
        </p:nvSpPr>
        <p:spPr bwMode="auto">
          <a:xfrm>
            <a:off x="5656325" y="2421408"/>
            <a:ext cx="3362138" cy="1085851"/>
          </a:xfrm>
          <a:prstGeom prst="roundRect">
            <a:avLst>
              <a:gd name="adj" fmla="val 16667"/>
            </a:avLst>
          </a:prstGeom>
          <a:solidFill>
            <a:srgbClr val="F3F3F3"/>
          </a:solidFill>
          <a:ln w="31750" algn="ctr">
            <a:solidFill>
              <a:srgbClr val="9E9E9E"/>
            </a:solidFill>
            <a:round/>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000" b="0" i="0" u="none" strike="noStrike" cap="none" normalizeH="0" baseline="0" dirty="0" smtClean="0">
                <a:ln>
                  <a:noFill/>
                </a:ln>
                <a:solidFill>
                  <a:srgbClr val="000000"/>
                </a:solidFill>
                <a:effectLst/>
                <a:latin typeface="Book Antiqua" panose="02040602050305030304" pitchFamily="18" charset="0"/>
              </a:rPr>
              <a:t>10/2 nyckelpersonerna</a:t>
            </a:r>
            <a:r>
              <a:rPr kumimoji="0" lang="sv-SE" altLang="sv-SE" sz="1000" b="0" i="0" u="none" strike="noStrike" cap="none" normalizeH="0" dirty="0" smtClean="0">
                <a:ln>
                  <a:noFill/>
                </a:ln>
                <a:solidFill>
                  <a:srgbClr val="000000"/>
                </a:solidFill>
                <a:effectLst/>
                <a:latin typeface="Book Antiqua" panose="02040602050305030304" pitchFamily="18" charset="0"/>
              </a:rPr>
              <a:t> träffas, </a:t>
            </a:r>
            <a:r>
              <a:rPr kumimoji="0" lang="sv-SE" altLang="sv-SE" sz="1000" b="0" i="0" u="none" strike="noStrike" cap="none" normalizeH="0" baseline="0" dirty="0" smtClean="0">
                <a:ln>
                  <a:noFill/>
                </a:ln>
                <a:solidFill>
                  <a:srgbClr val="000000"/>
                </a:solidFill>
                <a:effectLst/>
                <a:latin typeface="Book Antiqua" panose="02040602050305030304" pitchFamily="18" charset="0"/>
              </a:rPr>
              <a:t>återkoppling från kommunernas lokala arbete</a:t>
            </a:r>
          </a:p>
          <a:p>
            <a:pPr marL="0" marR="0" lvl="0" indent="0" algn="l" defTabSz="914400" rtl="0" eaLnBrk="0" fontAlgn="base" latinLnBrk="0" hangingPunct="0">
              <a:lnSpc>
                <a:spcPct val="100000"/>
              </a:lnSpc>
              <a:spcBef>
                <a:spcPct val="0"/>
              </a:spcBef>
              <a:spcAft>
                <a:spcPct val="0"/>
              </a:spcAft>
              <a:buClrTx/>
              <a:buSzTx/>
              <a:buFontTx/>
              <a:buNone/>
              <a:tabLst/>
            </a:pPr>
            <a:r>
              <a:rPr lang="sv-SE" altLang="sv-SE" sz="1000" dirty="0" smtClean="0">
                <a:solidFill>
                  <a:srgbClr val="000000"/>
                </a:solidFill>
                <a:latin typeface="Book Antiqua" panose="02040602050305030304" pitchFamily="18" charset="0"/>
              </a:rPr>
              <a:t>22/2 info Barnarenan</a:t>
            </a:r>
            <a:endParaRPr kumimoji="0" lang="sv-SE" altLang="sv-SE" sz="1000" b="0" i="0" u="none" strike="noStrike" cap="none" normalizeH="0" baseline="0" dirty="0" smtClean="0">
              <a:ln>
                <a:noFill/>
              </a:ln>
              <a:solidFill>
                <a:srgbClr val="000000"/>
              </a:solidFill>
              <a:effectLst/>
              <a:latin typeface="Book Antiqua" panose="0204060205030503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000" b="0" i="0" u="none" strike="noStrike" cap="none" normalizeH="0" baseline="0" dirty="0" smtClean="0">
                <a:ln>
                  <a:noFill/>
                </a:ln>
                <a:solidFill>
                  <a:srgbClr val="000000"/>
                </a:solidFill>
                <a:effectLst/>
                <a:latin typeface="Book Antiqua" panose="02040602050305030304" pitchFamily="18" charset="0"/>
              </a:rPr>
              <a:t>26/2 sammanfattning av återkoppling till IFO-chefer/nyckelpersoner</a:t>
            </a: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000" b="0" i="0" u="none" strike="noStrike" cap="none" normalizeH="0" baseline="0" dirty="0" smtClean="0">
                <a:ln>
                  <a:noFill/>
                </a:ln>
                <a:solidFill>
                  <a:srgbClr val="000000"/>
                </a:solidFill>
                <a:effectLst/>
                <a:latin typeface="Book Antiqua" panose="02040602050305030304" pitchFamily="18" charset="0"/>
              </a:rPr>
              <a:t>26/2 info </a:t>
            </a:r>
            <a:r>
              <a:rPr kumimoji="0" lang="sv-SE" altLang="sv-SE" sz="1000" b="0" i="0" u="none" strike="noStrike" cap="none" normalizeH="0" baseline="0" dirty="0" err="1" smtClean="0">
                <a:ln>
                  <a:noFill/>
                </a:ln>
                <a:solidFill>
                  <a:srgbClr val="000000"/>
                </a:solidFill>
                <a:effectLst/>
                <a:latin typeface="Book Antiqua" panose="02040602050305030304" pitchFamily="18" charset="0"/>
              </a:rPr>
              <a:t>Socsam</a:t>
            </a:r>
            <a:endParaRPr kumimoji="0" lang="sv-SE" altLang="sv-SE" sz="1000" b="0" i="0" u="none" strike="noStrike" cap="none" normalizeH="0" baseline="0" dirty="0" smtClean="0">
              <a:ln>
                <a:noFill/>
              </a:ln>
              <a:solidFill>
                <a:srgbClr val="000000"/>
              </a:solidFill>
              <a:effectLst/>
              <a:latin typeface="Book Antiqua" panose="02040602050305030304" pitchFamily="18" charset="0"/>
            </a:endParaRPr>
          </a:p>
        </p:txBody>
      </p:sp>
      <p:sp>
        <p:nvSpPr>
          <p:cNvPr id="20" name="AutoShape 17"/>
          <p:cNvSpPr>
            <a:spLocks noChangeArrowheads="1"/>
          </p:cNvSpPr>
          <p:nvPr/>
        </p:nvSpPr>
        <p:spPr bwMode="auto">
          <a:xfrm>
            <a:off x="5547216" y="3570758"/>
            <a:ext cx="2921042" cy="677821"/>
          </a:xfrm>
          <a:prstGeom prst="roundRect">
            <a:avLst>
              <a:gd name="adj" fmla="val 16667"/>
            </a:avLst>
          </a:prstGeom>
          <a:solidFill>
            <a:srgbClr val="F3F3F3"/>
          </a:solidFill>
          <a:ln w="31750" algn="ctr">
            <a:solidFill>
              <a:srgbClr val="9E9E9E"/>
            </a:solidFill>
            <a:round/>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000" b="0" i="0" u="none" strike="noStrike" cap="none" normalizeH="0" baseline="0" dirty="0" smtClean="0">
                <a:ln>
                  <a:noFill/>
                </a:ln>
                <a:solidFill>
                  <a:srgbClr val="000000"/>
                </a:solidFill>
                <a:effectLst/>
                <a:latin typeface="Book Antiqua" panose="02040602050305030304" pitchFamily="18" charset="0"/>
              </a:rPr>
              <a:t>1/3 utkast utvecklingsplan till nyckelpersonerna</a:t>
            </a: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000" b="0" i="0" u="none" strike="noStrike" cap="none" normalizeH="0" baseline="0" dirty="0" smtClean="0">
                <a:ln>
                  <a:noFill/>
                </a:ln>
                <a:solidFill>
                  <a:srgbClr val="000000"/>
                </a:solidFill>
                <a:effectLst/>
                <a:latin typeface="Book Antiqua" panose="02040602050305030304" pitchFamily="18" charset="0"/>
              </a:rPr>
              <a:t>9/3 återkoppling senast, träff nyckelpersoner</a:t>
            </a: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000" b="0" i="0" u="none" strike="noStrike" cap="none" normalizeH="0" baseline="0" dirty="0" smtClean="0">
                <a:ln>
                  <a:noFill/>
                </a:ln>
                <a:solidFill>
                  <a:srgbClr val="000000"/>
                </a:solidFill>
                <a:effectLst/>
                <a:latin typeface="Book Antiqua" panose="02040602050305030304" pitchFamily="18" charset="0"/>
              </a:rPr>
              <a:t>14/3 utvecklingsplan till IFO-chefer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dirty="0" smtClean="0">
              <a:ln>
                <a:noFill/>
              </a:ln>
              <a:solidFill>
                <a:schemeClr val="tx1"/>
              </a:solidFill>
              <a:effectLst/>
              <a:latin typeface="Arial" panose="020B0604020202020204" pitchFamily="34" charset="0"/>
            </a:endParaRPr>
          </a:p>
        </p:txBody>
      </p:sp>
      <p:sp>
        <p:nvSpPr>
          <p:cNvPr id="21" name="AutoShape 18"/>
          <p:cNvSpPr>
            <a:spLocks noChangeArrowheads="1"/>
          </p:cNvSpPr>
          <p:nvPr/>
        </p:nvSpPr>
        <p:spPr bwMode="auto">
          <a:xfrm>
            <a:off x="5213757" y="4305686"/>
            <a:ext cx="3361925" cy="606509"/>
          </a:xfrm>
          <a:prstGeom prst="roundRect">
            <a:avLst>
              <a:gd name="adj" fmla="val 16667"/>
            </a:avLst>
          </a:prstGeom>
          <a:solidFill>
            <a:srgbClr val="F3F3F3"/>
          </a:solidFill>
          <a:ln w="31750" algn="ctr">
            <a:solidFill>
              <a:srgbClr val="9E9E9E"/>
            </a:solidFill>
            <a:round/>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000" b="0" i="0" u="none" strike="noStrike" cap="none" normalizeH="0" baseline="0" dirty="0" smtClean="0">
                <a:ln>
                  <a:noFill/>
                </a:ln>
                <a:solidFill>
                  <a:srgbClr val="000000"/>
                </a:solidFill>
                <a:effectLst/>
                <a:latin typeface="Book Antiqua" panose="02040602050305030304" pitchFamily="18" charset="0"/>
              </a:rPr>
              <a:t>1/4 återkoppling senast, </a:t>
            </a:r>
            <a:r>
              <a:rPr kumimoji="0" lang="sv-SE" altLang="sv-SE" sz="1000" b="0" i="0" u="none" strike="noStrike" cap="none" normalizeH="0" baseline="0" dirty="0" err="1" smtClean="0">
                <a:ln>
                  <a:noFill/>
                </a:ln>
                <a:solidFill>
                  <a:srgbClr val="000000"/>
                </a:solidFill>
                <a:effectLst/>
                <a:latin typeface="Book Antiqua" panose="02040602050305030304" pitchFamily="18" charset="0"/>
              </a:rPr>
              <a:t>ev</a:t>
            </a:r>
            <a:r>
              <a:rPr kumimoji="0" lang="sv-SE" altLang="sv-SE" sz="1000" b="0" i="0" u="none" strike="noStrike" cap="none" normalizeH="0" baseline="0" dirty="0" smtClean="0">
                <a:ln>
                  <a:noFill/>
                </a:ln>
                <a:solidFill>
                  <a:srgbClr val="000000"/>
                </a:solidFill>
                <a:effectLst/>
                <a:latin typeface="Book Antiqua" panose="02040602050305030304" pitchFamily="18" charset="0"/>
              </a:rPr>
              <a:t> revideringar. </a:t>
            </a: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000" b="0" i="0" u="none" strike="noStrike" cap="none" normalizeH="0" baseline="0" dirty="0" smtClean="0">
                <a:ln>
                  <a:noFill/>
                </a:ln>
                <a:solidFill>
                  <a:srgbClr val="000000"/>
                </a:solidFill>
                <a:effectLst/>
                <a:latin typeface="Book Antiqua" panose="02040602050305030304" pitchFamily="18" charset="0"/>
              </a:rPr>
              <a:t>22/4 planen antas på IFO-chefsträff</a:t>
            </a:r>
            <a:r>
              <a:rPr lang="sv-SE" altLang="sv-SE" sz="1000" dirty="0">
                <a:solidFill>
                  <a:srgbClr val="000000"/>
                </a:solidFill>
                <a:latin typeface="Book Antiqua" panose="02040602050305030304" pitchFamily="18" charset="0"/>
              </a:rPr>
              <a:t> </a:t>
            </a:r>
            <a:r>
              <a:rPr lang="sv-SE" altLang="sv-SE" sz="1000" dirty="0" smtClean="0">
                <a:solidFill>
                  <a:srgbClr val="000000"/>
                </a:solidFill>
                <a:latin typeface="Book Antiqua" panose="02040602050305030304" pitchFamily="18" charset="0"/>
              </a:rPr>
              <a:t>(</a:t>
            </a:r>
            <a:r>
              <a:rPr lang="sv-SE" altLang="sv-SE" sz="1000" dirty="0" err="1" smtClean="0">
                <a:solidFill>
                  <a:srgbClr val="000000"/>
                </a:solidFill>
                <a:latin typeface="Book Antiqua" panose="02040602050305030304" pitchFamily="18" charset="0"/>
              </a:rPr>
              <a:t>ev</a:t>
            </a:r>
            <a:r>
              <a:rPr lang="sv-SE" altLang="sv-SE" sz="1000" dirty="0" smtClean="0">
                <a:solidFill>
                  <a:srgbClr val="000000"/>
                </a:solidFill>
                <a:latin typeface="Book Antiqua" panose="02040602050305030304" pitchFamily="18" charset="0"/>
              </a:rPr>
              <a:t> även </a:t>
            </a:r>
            <a:r>
              <a:rPr kumimoji="0" lang="sv-SE" altLang="sv-SE" sz="1000" b="0" i="0" u="none" strike="noStrike" cap="none" normalizeH="0" dirty="0" smtClean="0">
                <a:ln>
                  <a:noFill/>
                </a:ln>
                <a:solidFill>
                  <a:srgbClr val="000000"/>
                </a:solidFill>
                <a:effectLst/>
                <a:latin typeface="Book Antiqua" panose="02040602050305030304" pitchFamily="18" charset="0"/>
              </a:rPr>
              <a:t>i annan lämplig samverkansarena)</a:t>
            </a:r>
            <a:endParaRPr kumimoji="0" lang="sv-SE" altLang="sv-SE" sz="1000" b="0" i="0" u="none" strike="noStrike" cap="none" normalizeH="0" baseline="0" dirty="0" smtClean="0">
              <a:ln>
                <a:noFill/>
              </a:ln>
              <a:solidFill>
                <a:srgbClr val="000000"/>
              </a:solidFill>
              <a:effectLst/>
              <a:latin typeface="Book Antiqua" panose="0204060205030503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000" b="0" i="0" u="none" strike="noStrike" cap="none" normalizeH="0" baseline="0" dirty="0" smtClean="0">
              <a:ln>
                <a:noFill/>
              </a:ln>
              <a:solidFill>
                <a:srgbClr val="000000"/>
              </a:solidFill>
              <a:effectLst/>
              <a:latin typeface="Book Antiqua" panose="0204060205030503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000" b="0" i="0" u="none" strike="noStrike" cap="none" normalizeH="0" baseline="0" dirty="0" smtClean="0">
              <a:ln>
                <a:noFill/>
              </a:ln>
              <a:solidFill>
                <a:srgbClr val="000000"/>
              </a:solidFill>
              <a:effectLst/>
              <a:latin typeface="Book Antiqua" panose="0204060205030503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dirty="0" smtClean="0">
              <a:ln>
                <a:noFill/>
              </a:ln>
              <a:solidFill>
                <a:schemeClr val="tx1"/>
              </a:solidFill>
              <a:effectLst/>
              <a:latin typeface="Arial" panose="020B0604020202020204" pitchFamily="34" charset="0"/>
            </a:endParaRPr>
          </a:p>
        </p:txBody>
      </p:sp>
      <p:sp>
        <p:nvSpPr>
          <p:cNvPr id="22" name="AutoShape 19"/>
          <p:cNvSpPr>
            <a:spLocks noChangeArrowheads="1"/>
          </p:cNvSpPr>
          <p:nvPr/>
        </p:nvSpPr>
        <p:spPr bwMode="auto">
          <a:xfrm>
            <a:off x="4911587" y="4956028"/>
            <a:ext cx="3813414" cy="838200"/>
          </a:xfrm>
          <a:prstGeom prst="roundRect">
            <a:avLst>
              <a:gd name="adj" fmla="val 16667"/>
            </a:avLst>
          </a:prstGeom>
          <a:solidFill>
            <a:srgbClr val="F3F3F3"/>
          </a:solidFill>
          <a:ln w="31750" algn="ctr">
            <a:solidFill>
              <a:srgbClr val="9E9E9E"/>
            </a:solidFill>
            <a:round/>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000" b="0" i="0" u="none" strike="noStrike" cap="none" normalizeH="0" baseline="0" dirty="0" smtClean="0">
                <a:ln>
                  <a:noFill/>
                </a:ln>
                <a:solidFill>
                  <a:srgbClr val="000000"/>
                </a:solidFill>
                <a:effectLst/>
                <a:latin typeface="Book Antiqua" panose="02040602050305030304" pitchFamily="18" charset="0"/>
              </a:rPr>
              <a:t>16/5 nyckelpersoner träffas, bestämmer riktning (ex arbetsgrupper)</a:t>
            </a: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000" b="0" i="0" u="none" strike="noStrike" cap="none" normalizeH="0" baseline="0" dirty="0" smtClean="0">
                <a:ln>
                  <a:noFill/>
                </a:ln>
                <a:solidFill>
                  <a:srgbClr val="000000"/>
                </a:solidFill>
                <a:effectLst/>
                <a:latin typeface="Book Antiqua" panose="02040602050305030304" pitchFamily="18" charset="0"/>
              </a:rPr>
              <a:t>Utvecklingsplan till SKL</a:t>
            </a: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000" b="0" i="0" u="none" strike="noStrike" cap="none" normalizeH="0" baseline="0" dirty="0" smtClean="0">
                <a:ln>
                  <a:noFill/>
                </a:ln>
                <a:solidFill>
                  <a:srgbClr val="000000"/>
                </a:solidFill>
                <a:effectLst/>
                <a:latin typeface="Book Antiqua" panose="02040602050305030304" pitchFamily="18" charset="0"/>
              </a:rPr>
              <a:t>27/5 info </a:t>
            </a:r>
            <a:r>
              <a:rPr kumimoji="0" lang="sv-SE" altLang="sv-SE" sz="1000" b="0" i="0" u="none" strike="noStrike" cap="none" normalizeH="0" baseline="0" dirty="0" err="1" smtClean="0">
                <a:ln>
                  <a:noFill/>
                </a:ln>
                <a:solidFill>
                  <a:srgbClr val="000000"/>
                </a:solidFill>
                <a:effectLst/>
                <a:latin typeface="Book Antiqua" panose="02040602050305030304" pitchFamily="18" charset="0"/>
              </a:rPr>
              <a:t>Socsam</a:t>
            </a:r>
            <a:endParaRPr kumimoji="0" lang="sv-SE" altLang="sv-SE" sz="1800" b="0" i="0" u="none" strike="noStrike" cap="none" normalizeH="0" baseline="0" dirty="0" smtClean="0">
              <a:ln>
                <a:noFill/>
              </a:ln>
              <a:solidFill>
                <a:schemeClr val="tx1"/>
              </a:solidFill>
              <a:effectLst/>
              <a:latin typeface="Arial" panose="020B0604020202020204" pitchFamily="34" charset="0"/>
            </a:endParaRPr>
          </a:p>
        </p:txBody>
      </p:sp>
      <p:cxnSp>
        <p:nvCxnSpPr>
          <p:cNvPr id="1044" name="AutoShape 20"/>
          <p:cNvCxnSpPr>
            <a:cxnSpLocks noChangeShapeType="1"/>
          </p:cNvCxnSpPr>
          <p:nvPr/>
        </p:nvCxnSpPr>
        <p:spPr bwMode="auto">
          <a:xfrm flipH="1" flipV="1">
            <a:off x="2752787" y="5232634"/>
            <a:ext cx="184150" cy="179864"/>
          </a:xfrm>
          <a:prstGeom prst="straightConnector1">
            <a:avLst/>
          </a:prstGeom>
          <a:noFill/>
          <a:ln w="31750" algn="ctr">
            <a:solidFill>
              <a:srgbClr val="92D05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cxnSp>
      <p:cxnSp>
        <p:nvCxnSpPr>
          <p:cNvPr id="1045" name="AutoShape 21"/>
          <p:cNvCxnSpPr>
            <a:cxnSpLocks noChangeShapeType="1"/>
          </p:cNvCxnSpPr>
          <p:nvPr/>
        </p:nvCxnSpPr>
        <p:spPr bwMode="auto">
          <a:xfrm flipH="1" flipV="1">
            <a:off x="2551174" y="5039198"/>
            <a:ext cx="173038" cy="173037"/>
          </a:xfrm>
          <a:prstGeom prst="straightConnector1">
            <a:avLst/>
          </a:prstGeom>
          <a:noFill/>
          <a:ln w="31750" algn="ctr">
            <a:solidFill>
              <a:srgbClr val="92D05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cxnSp>
      <p:cxnSp>
        <p:nvCxnSpPr>
          <p:cNvPr id="1046" name="AutoShape 22"/>
          <p:cNvCxnSpPr>
            <a:cxnSpLocks noChangeShapeType="1"/>
          </p:cNvCxnSpPr>
          <p:nvPr/>
        </p:nvCxnSpPr>
        <p:spPr bwMode="auto">
          <a:xfrm flipH="1" flipV="1">
            <a:off x="2394012" y="4816948"/>
            <a:ext cx="144462" cy="173037"/>
          </a:xfrm>
          <a:prstGeom prst="straightConnector1">
            <a:avLst/>
          </a:prstGeom>
          <a:noFill/>
          <a:ln w="31750" algn="ctr">
            <a:solidFill>
              <a:srgbClr val="92D05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cxnSp>
      <p:cxnSp>
        <p:nvCxnSpPr>
          <p:cNvPr id="1047" name="AutoShape 23"/>
          <p:cNvCxnSpPr>
            <a:cxnSpLocks noChangeShapeType="1"/>
          </p:cNvCxnSpPr>
          <p:nvPr/>
        </p:nvCxnSpPr>
        <p:spPr bwMode="auto">
          <a:xfrm flipH="1" flipV="1">
            <a:off x="2220974" y="4577235"/>
            <a:ext cx="134938" cy="182563"/>
          </a:xfrm>
          <a:prstGeom prst="straightConnector1">
            <a:avLst/>
          </a:prstGeom>
          <a:noFill/>
          <a:ln w="31750" algn="ctr">
            <a:solidFill>
              <a:srgbClr val="92D05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cxnSp>
      <p:cxnSp>
        <p:nvCxnSpPr>
          <p:cNvPr id="1048" name="AutoShape 24"/>
          <p:cNvCxnSpPr>
            <a:cxnSpLocks noChangeShapeType="1"/>
          </p:cNvCxnSpPr>
          <p:nvPr/>
        </p:nvCxnSpPr>
        <p:spPr bwMode="auto">
          <a:xfrm flipH="1" flipV="1">
            <a:off x="2052699" y="4294659"/>
            <a:ext cx="114300" cy="222250"/>
          </a:xfrm>
          <a:prstGeom prst="straightConnector1">
            <a:avLst/>
          </a:prstGeom>
          <a:noFill/>
          <a:ln w="31750" algn="ctr">
            <a:solidFill>
              <a:srgbClr val="92D05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cxnSp>
      <p:sp>
        <p:nvSpPr>
          <p:cNvPr id="23" name="AutoShape 25"/>
          <p:cNvSpPr>
            <a:spLocks noChangeArrowheads="1"/>
          </p:cNvSpPr>
          <p:nvPr/>
        </p:nvSpPr>
        <p:spPr bwMode="auto">
          <a:xfrm>
            <a:off x="123650" y="3277072"/>
            <a:ext cx="1818717" cy="900112"/>
          </a:xfrm>
          <a:prstGeom prst="roundRect">
            <a:avLst>
              <a:gd name="adj" fmla="val 16667"/>
            </a:avLst>
          </a:prstGeom>
          <a:solidFill>
            <a:srgbClr val="F3F3F3"/>
          </a:solidFill>
          <a:ln w="31750" algn="ctr">
            <a:solidFill>
              <a:srgbClr val="9E9E9E"/>
            </a:solidFill>
            <a:round/>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000" b="0" i="0" u="none" strike="noStrike" cap="none" normalizeH="0" baseline="0" dirty="0" err="1" smtClean="0">
                <a:ln>
                  <a:noFill/>
                </a:ln>
                <a:solidFill>
                  <a:srgbClr val="000000"/>
                </a:solidFill>
                <a:effectLst/>
                <a:latin typeface="Book Antiqua" panose="02040602050305030304" pitchFamily="18" charset="0"/>
              </a:rPr>
              <a:t>Sept</a:t>
            </a:r>
            <a:r>
              <a:rPr kumimoji="0" lang="sv-SE" altLang="sv-SE" sz="1000" b="0" i="0" u="none" strike="noStrike" cap="none" normalizeH="0" baseline="0" dirty="0" smtClean="0">
                <a:ln>
                  <a:noFill/>
                </a:ln>
                <a:solidFill>
                  <a:srgbClr val="000000"/>
                </a:solidFill>
                <a:effectLst/>
                <a:latin typeface="Book Antiqua" panose="02040602050305030304" pitchFamily="18" charset="0"/>
              </a:rPr>
              <a:t>, återträff nyckelpersoner</a:t>
            </a: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000" b="0" i="0" u="none" strike="noStrike" cap="none" normalizeH="0" baseline="0" dirty="0" smtClean="0">
                <a:ln>
                  <a:noFill/>
                </a:ln>
                <a:solidFill>
                  <a:srgbClr val="000000"/>
                </a:solidFill>
                <a:effectLst/>
                <a:latin typeface="Book Antiqua" panose="02040602050305030304" pitchFamily="18" charset="0"/>
              </a:rPr>
              <a:t>Återkoppling till IFO-chefer</a:t>
            </a: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000" b="0" i="0" u="none" strike="noStrike" cap="none" normalizeH="0" baseline="0" dirty="0" smtClean="0">
                <a:ln>
                  <a:noFill/>
                </a:ln>
                <a:solidFill>
                  <a:srgbClr val="000000"/>
                </a:solidFill>
                <a:effectLst/>
                <a:latin typeface="Book Antiqua" panose="02040602050305030304" pitchFamily="18" charset="0"/>
              </a:rPr>
              <a:t>Var befinner vi oss? </a:t>
            </a:r>
            <a:endParaRPr kumimoji="0" lang="sv-SE" altLang="sv-SE" sz="1800" b="0" i="0" u="none" strike="noStrike" cap="none" normalizeH="0" baseline="0" dirty="0" smtClean="0">
              <a:ln>
                <a:noFill/>
              </a:ln>
              <a:solidFill>
                <a:schemeClr val="tx1"/>
              </a:solidFill>
              <a:effectLst/>
              <a:latin typeface="Arial" panose="020B0604020202020204" pitchFamily="34" charset="0"/>
            </a:endParaRPr>
          </a:p>
        </p:txBody>
      </p:sp>
      <p:cxnSp>
        <p:nvCxnSpPr>
          <p:cNvPr id="1050" name="AutoShape 26"/>
          <p:cNvCxnSpPr>
            <a:cxnSpLocks noChangeShapeType="1"/>
          </p:cNvCxnSpPr>
          <p:nvPr/>
        </p:nvCxnSpPr>
        <p:spPr bwMode="auto">
          <a:xfrm flipH="1" flipV="1">
            <a:off x="1998724" y="3975572"/>
            <a:ext cx="38100" cy="239712"/>
          </a:xfrm>
          <a:prstGeom prst="straightConnector1">
            <a:avLst/>
          </a:prstGeom>
          <a:noFill/>
          <a:ln w="31750" algn="ctr">
            <a:solidFill>
              <a:srgbClr val="92D05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cxnSp>
      <p:cxnSp>
        <p:nvCxnSpPr>
          <p:cNvPr id="1051" name="AutoShape 27"/>
          <p:cNvCxnSpPr>
            <a:cxnSpLocks noChangeShapeType="1"/>
          </p:cNvCxnSpPr>
          <p:nvPr/>
        </p:nvCxnSpPr>
        <p:spPr bwMode="auto">
          <a:xfrm flipH="1" flipV="1">
            <a:off x="1970150" y="3613622"/>
            <a:ext cx="9525" cy="239712"/>
          </a:xfrm>
          <a:prstGeom prst="straightConnector1">
            <a:avLst/>
          </a:prstGeom>
          <a:noFill/>
          <a:ln w="31750" algn="ctr">
            <a:solidFill>
              <a:srgbClr val="92D05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cxnSp>
      <p:cxnSp>
        <p:nvCxnSpPr>
          <p:cNvPr id="1052" name="AutoShape 28"/>
          <p:cNvCxnSpPr>
            <a:cxnSpLocks noChangeShapeType="1"/>
          </p:cNvCxnSpPr>
          <p:nvPr/>
        </p:nvCxnSpPr>
        <p:spPr bwMode="auto">
          <a:xfrm flipV="1">
            <a:off x="1970149" y="3237385"/>
            <a:ext cx="66675" cy="269875"/>
          </a:xfrm>
          <a:prstGeom prst="straightConnector1">
            <a:avLst/>
          </a:prstGeom>
          <a:noFill/>
          <a:ln w="31750" algn="ctr">
            <a:solidFill>
              <a:srgbClr val="92D05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cxnSp>
      <p:cxnSp>
        <p:nvCxnSpPr>
          <p:cNvPr id="1053" name="AutoShape 29"/>
          <p:cNvCxnSpPr>
            <a:cxnSpLocks noChangeShapeType="1"/>
          </p:cNvCxnSpPr>
          <p:nvPr/>
        </p:nvCxnSpPr>
        <p:spPr bwMode="auto">
          <a:xfrm flipV="1">
            <a:off x="2052699" y="2975447"/>
            <a:ext cx="76200" cy="220662"/>
          </a:xfrm>
          <a:prstGeom prst="straightConnector1">
            <a:avLst/>
          </a:prstGeom>
          <a:noFill/>
          <a:ln w="31750" algn="ctr">
            <a:solidFill>
              <a:srgbClr val="92D05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cxnSp>
      <p:cxnSp>
        <p:nvCxnSpPr>
          <p:cNvPr id="1054" name="AutoShape 30"/>
          <p:cNvCxnSpPr>
            <a:cxnSpLocks noChangeShapeType="1"/>
          </p:cNvCxnSpPr>
          <p:nvPr/>
        </p:nvCxnSpPr>
        <p:spPr bwMode="auto">
          <a:xfrm flipV="1">
            <a:off x="2187637" y="2738910"/>
            <a:ext cx="115887" cy="182563"/>
          </a:xfrm>
          <a:prstGeom prst="straightConnector1">
            <a:avLst/>
          </a:prstGeom>
          <a:noFill/>
          <a:ln w="31750" algn="ctr">
            <a:solidFill>
              <a:srgbClr val="92D05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cxnSp>
      <p:cxnSp>
        <p:nvCxnSpPr>
          <p:cNvPr id="1055" name="AutoShape 31"/>
          <p:cNvCxnSpPr>
            <a:cxnSpLocks noChangeShapeType="1"/>
          </p:cNvCxnSpPr>
          <p:nvPr/>
        </p:nvCxnSpPr>
        <p:spPr bwMode="auto">
          <a:xfrm flipV="1">
            <a:off x="2374962" y="2507135"/>
            <a:ext cx="163512" cy="163513"/>
          </a:xfrm>
          <a:prstGeom prst="straightConnector1">
            <a:avLst/>
          </a:prstGeom>
          <a:noFill/>
          <a:ln w="31750" algn="ctr">
            <a:solidFill>
              <a:srgbClr val="92D05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cxnSp>
      <p:cxnSp>
        <p:nvCxnSpPr>
          <p:cNvPr id="1056" name="AutoShape 32"/>
          <p:cNvCxnSpPr>
            <a:cxnSpLocks noChangeShapeType="1"/>
          </p:cNvCxnSpPr>
          <p:nvPr/>
        </p:nvCxnSpPr>
        <p:spPr bwMode="auto">
          <a:xfrm flipV="1">
            <a:off x="2567049" y="2346798"/>
            <a:ext cx="201613" cy="153987"/>
          </a:xfrm>
          <a:prstGeom prst="straightConnector1">
            <a:avLst/>
          </a:prstGeom>
          <a:noFill/>
          <a:ln w="31750" algn="ctr">
            <a:solidFill>
              <a:srgbClr val="92D05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cxnSp>
      <p:sp>
        <p:nvSpPr>
          <p:cNvPr id="24" name="AutoShape 33"/>
          <p:cNvSpPr>
            <a:spLocks noChangeArrowheads="1"/>
          </p:cNvSpPr>
          <p:nvPr/>
        </p:nvSpPr>
        <p:spPr bwMode="auto">
          <a:xfrm>
            <a:off x="2951224" y="1484784"/>
            <a:ext cx="1846863" cy="887413"/>
          </a:xfrm>
          <a:prstGeom prst="roundRect">
            <a:avLst>
              <a:gd name="adj" fmla="val 16667"/>
            </a:avLst>
          </a:prstGeom>
          <a:solidFill>
            <a:srgbClr val="F3F3F3"/>
          </a:solidFill>
          <a:ln w="31750" algn="ctr">
            <a:solidFill>
              <a:srgbClr val="9E9E9E"/>
            </a:solidFill>
            <a:round/>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000" b="0" i="0" u="none" strike="noStrike" cap="none" normalizeH="0" baseline="0" dirty="0" smtClean="0">
                <a:ln>
                  <a:noFill/>
                </a:ln>
                <a:solidFill>
                  <a:srgbClr val="000000"/>
                </a:solidFill>
                <a:effectLst/>
                <a:latin typeface="Book Antiqua" panose="02040602050305030304" pitchFamily="18" charset="0"/>
              </a:rPr>
              <a:t>Dec, Återkoppling IFO-chefer</a:t>
            </a: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000" b="0" i="0" u="none" strike="noStrike" cap="none" normalizeH="0" baseline="0" dirty="0" smtClean="0">
                <a:ln>
                  <a:noFill/>
                </a:ln>
                <a:solidFill>
                  <a:srgbClr val="000000"/>
                </a:solidFill>
                <a:effectLst/>
                <a:latin typeface="Book Antiqua" panose="02040602050305030304" pitchFamily="18" charset="0"/>
              </a:rPr>
              <a:t>Var befinner vi oss?  Nya mål? </a:t>
            </a: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000" b="0" i="0" u="none" strike="noStrike" cap="none" normalizeH="0" baseline="0" dirty="0" smtClean="0">
                <a:ln>
                  <a:noFill/>
                </a:ln>
                <a:solidFill>
                  <a:srgbClr val="000000"/>
                </a:solidFill>
                <a:effectLst/>
                <a:latin typeface="Book Antiqua" panose="02040602050305030304" pitchFamily="18" charset="0"/>
              </a:rPr>
              <a:t>Ändra något inför 2017?</a:t>
            </a:r>
            <a:endParaRPr kumimoji="0" lang="sv-SE" altLang="sv-SE" sz="1800" b="0" i="0" u="none" strike="noStrike" cap="none" normalizeH="0" baseline="0" dirty="0" smtClean="0">
              <a:ln>
                <a:noFill/>
              </a:ln>
              <a:solidFill>
                <a:schemeClr val="tx1"/>
              </a:solidFill>
              <a:effectLst/>
              <a:latin typeface="Arial" panose="020B0604020202020204" pitchFamily="34" charset="0"/>
            </a:endParaRPr>
          </a:p>
        </p:txBody>
      </p:sp>
      <p:cxnSp>
        <p:nvCxnSpPr>
          <p:cNvPr id="1058" name="AutoShape 34"/>
          <p:cNvCxnSpPr>
            <a:cxnSpLocks noChangeShapeType="1"/>
          </p:cNvCxnSpPr>
          <p:nvPr/>
        </p:nvCxnSpPr>
        <p:spPr bwMode="auto">
          <a:xfrm flipV="1">
            <a:off x="2808349" y="2202334"/>
            <a:ext cx="220663" cy="114300"/>
          </a:xfrm>
          <a:prstGeom prst="straightConnector1">
            <a:avLst/>
          </a:prstGeom>
          <a:noFill/>
          <a:ln w="31750" algn="ctr">
            <a:solidFill>
              <a:srgbClr val="92D05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cxnSp>
      <p:sp>
        <p:nvSpPr>
          <p:cNvPr id="25" name="Text Box 35"/>
          <p:cNvSpPr txBox="1">
            <a:spLocks noChangeArrowheads="1"/>
          </p:cNvSpPr>
          <p:nvPr/>
        </p:nvSpPr>
        <p:spPr bwMode="auto">
          <a:xfrm>
            <a:off x="2951224" y="3196109"/>
            <a:ext cx="1819592" cy="10382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800" b="1" i="0" u="none" strike="noStrike" cap="none" normalizeH="0" baseline="0" smtClean="0">
                <a:ln>
                  <a:noFill/>
                </a:ln>
                <a:solidFill>
                  <a:srgbClr val="000000"/>
                </a:solidFill>
                <a:effectLst/>
                <a:latin typeface="Calibri" panose="020F0502020204030204" pitchFamily="34" charset="0"/>
              </a:rPr>
              <a:t>SKLs handlingsplan </a:t>
            </a:r>
            <a:r>
              <a:rPr kumimoji="0" lang="sv-SE" altLang="sv-SE" sz="1600" b="1" i="0" u="none" strike="noStrike" cap="none" normalizeH="0" baseline="0" smtClean="0">
                <a:ln>
                  <a:noFill/>
                </a:ln>
                <a:solidFill>
                  <a:srgbClr val="000000"/>
                </a:solidFill>
                <a:effectLst/>
                <a:latin typeface="Calibri" panose="020F0502020204030204" pitchFamily="34" charset="0"/>
              </a:rPr>
              <a:t>Årshjul 2016</a:t>
            </a:r>
          </a:p>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800" b="1" i="0" u="none" strike="noStrike" cap="none" normalizeH="0" baseline="0" smtClean="0">
                <a:ln>
                  <a:noFill/>
                </a:ln>
                <a:solidFill>
                  <a:srgbClr val="339933"/>
                </a:solidFill>
                <a:effectLst/>
                <a:latin typeface="Calibri" panose="020F0502020204030204" pitchFamily="34" charset="0"/>
              </a:rPr>
              <a:t>JÄMTLAND</a:t>
            </a:r>
            <a:endParaRPr kumimoji="0" lang="sv-SE" altLang="sv-SE" sz="1800" b="0" i="0" u="none" strike="noStrike" cap="none" normalizeH="0" baseline="0" smtClean="0">
              <a:ln>
                <a:noFill/>
              </a:ln>
              <a:solidFill>
                <a:schemeClr val="tx1"/>
              </a:solidFill>
              <a:effectLst/>
              <a:latin typeface="Arial" panose="020B0604020202020204" pitchFamily="34" charset="0"/>
            </a:endParaRPr>
          </a:p>
        </p:txBody>
      </p:sp>
      <p:sp>
        <p:nvSpPr>
          <p:cNvPr id="26" name="AutoShape 36"/>
          <p:cNvSpPr>
            <a:spLocks noChangeArrowheads="1"/>
          </p:cNvSpPr>
          <p:nvPr/>
        </p:nvSpPr>
        <p:spPr bwMode="auto">
          <a:xfrm>
            <a:off x="2981387" y="5240809"/>
            <a:ext cx="1854438" cy="471488"/>
          </a:xfrm>
          <a:prstGeom prst="flowChartConnector">
            <a:avLst/>
          </a:prstGeom>
          <a:solidFill>
            <a:srgbClr val="CCFFCC"/>
          </a:solidFill>
          <a:ln w="31750" algn="ctr">
            <a:solidFill>
              <a:srgbClr val="92D050"/>
            </a:solidFill>
            <a:round/>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000" b="0" i="0" u="none" strike="noStrike" cap="none" normalizeH="0" baseline="0" smtClean="0">
                <a:ln>
                  <a:noFill/>
                </a:ln>
                <a:solidFill>
                  <a:srgbClr val="000000"/>
                </a:solidFill>
                <a:effectLst/>
                <a:latin typeface="Book Antiqua" panose="02040602050305030304" pitchFamily="18" charset="0"/>
              </a:rPr>
              <a:t>Arbete sker i grupper</a:t>
            </a:r>
            <a:endParaRPr kumimoji="0" lang="sv-SE" altLang="sv-SE"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7304557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latshållare för innehåll 4"/>
          <p:cNvPicPr>
            <a:picLocks noGrp="1" noChangeAspect="1"/>
          </p:cNvPicPr>
          <p:nvPr>
            <p:ph sz="quarter" idx="10"/>
          </p:nvPr>
        </p:nvPicPr>
        <p:blipFill>
          <a:blip r:embed="rId2">
            <a:extLst>
              <a:ext uri="{28A0092B-C50C-407E-A947-70E740481C1C}">
                <a14:useLocalDpi xmlns:a14="http://schemas.microsoft.com/office/drawing/2010/main" val="0"/>
              </a:ext>
            </a:extLst>
          </a:blip>
          <a:stretch>
            <a:fillRect/>
          </a:stretch>
        </p:blipFill>
        <p:spPr>
          <a:xfrm>
            <a:off x="1979712" y="1988840"/>
            <a:ext cx="5057775" cy="904875"/>
          </a:xfrm>
          <a:prstGeom prst="rect">
            <a:avLst/>
          </a:prstGeom>
        </p:spPr>
      </p:pic>
      <p:sp>
        <p:nvSpPr>
          <p:cNvPr id="6" name="Rektangel 5"/>
          <p:cNvSpPr/>
          <p:nvPr/>
        </p:nvSpPr>
        <p:spPr>
          <a:xfrm>
            <a:off x="2339752" y="3212976"/>
            <a:ext cx="4572000" cy="1754326"/>
          </a:xfrm>
          <a:prstGeom prst="rect">
            <a:avLst/>
          </a:prstGeom>
        </p:spPr>
        <p:txBody>
          <a:bodyPr>
            <a:spAutoFit/>
          </a:bodyPr>
          <a:lstStyle/>
          <a:p>
            <a:pPr algn="ctr"/>
            <a:r>
              <a:rPr lang="sv-SE" dirty="0"/>
              <a:t>Elin Ring</a:t>
            </a:r>
          </a:p>
          <a:p>
            <a:pPr algn="ctr"/>
            <a:r>
              <a:rPr lang="sv-SE" dirty="0"/>
              <a:t>Utvecklingsledare Barn och unga</a:t>
            </a:r>
          </a:p>
          <a:p>
            <a:pPr algn="ctr"/>
            <a:r>
              <a:rPr lang="sv-SE" dirty="0"/>
              <a:t>Region Jämtland Härjedalen</a:t>
            </a:r>
          </a:p>
          <a:p>
            <a:pPr algn="ctr"/>
            <a:endParaRPr lang="sv-SE" dirty="0"/>
          </a:p>
          <a:p>
            <a:pPr algn="ctr"/>
            <a:r>
              <a:rPr lang="sv-SE" dirty="0">
                <a:hlinkClick r:id="rId3"/>
              </a:rPr>
              <a:t>elin.ring@regionjh.se</a:t>
            </a:r>
            <a:endParaRPr lang="sv-SE" dirty="0"/>
          </a:p>
          <a:p>
            <a:pPr algn="ctr"/>
            <a:r>
              <a:rPr lang="sv-SE" dirty="0"/>
              <a:t>Tel: 070-207 71 54</a:t>
            </a:r>
          </a:p>
        </p:txBody>
      </p:sp>
    </p:spTree>
    <p:extLst>
      <p:ext uri="{BB962C8B-B14F-4D97-AF65-F5344CB8AC3E}">
        <p14:creationId xmlns:p14="http://schemas.microsoft.com/office/powerpoint/2010/main" val="2464904188"/>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0"/>
          </p:nvPr>
        </p:nvSpPr>
        <p:spPr>
          <a:xfrm>
            <a:off x="432000" y="1916832"/>
            <a:ext cx="8280000" cy="4770608"/>
          </a:xfrm>
        </p:spPr>
        <p:txBody>
          <a:bodyPr/>
          <a:lstStyle/>
          <a:p>
            <a:r>
              <a:rPr lang="sv-SE" sz="1800" dirty="0" smtClean="0"/>
              <a:t>Besked om fortsatta medel för 2016. </a:t>
            </a:r>
          </a:p>
          <a:p>
            <a:r>
              <a:rPr lang="sv-SE" sz="1800" dirty="0"/>
              <a:t>SKL prioriterar området Barn- och unga för nationell samordning</a:t>
            </a:r>
            <a:r>
              <a:rPr lang="sv-SE" sz="1800" dirty="0" smtClean="0"/>
              <a:t>.</a:t>
            </a:r>
          </a:p>
          <a:p>
            <a:r>
              <a:rPr lang="sv-SE" sz="1800" dirty="0" smtClean="0"/>
              <a:t>Sista året för satsningen, sedan ska ökat ansvar läggas på regioner/kommuner.</a:t>
            </a:r>
          </a:p>
          <a:p>
            <a:r>
              <a:rPr lang="sv-SE" sz="1800" dirty="0" smtClean="0"/>
              <a:t>Plan för hur samordning ska ske efter satsningen redovisas i oktober. </a:t>
            </a:r>
          </a:p>
          <a:p>
            <a:r>
              <a:rPr lang="sv-SE" sz="1800" dirty="0" smtClean="0"/>
              <a:t>Ensamkommande barn kommer att få en tydligare roll i satsningen under 2016, SKL driver kontinuerligt frågor nationellt för att underlätta kommunernas mottagande. </a:t>
            </a:r>
          </a:p>
          <a:p>
            <a:pPr marL="252000" lvl="1" indent="0">
              <a:buNone/>
            </a:pPr>
            <a:endParaRPr lang="sv-SE" sz="1800" dirty="0" smtClean="0"/>
          </a:p>
          <a:p>
            <a:pPr lvl="1"/>
            <a:endParaRPr lang="sv-SE" sz="1800" dirty="0" smtClean="0"/>
          </a:p>
          <a:p>
            <a:pPr marL="0" indent="0">
              <a:buNone/>
            </a:pPr>
            <a:endParaRPr lang="sv-SE" dirty="0"/>
          </a:p>
          <a:p>
            <a:pPr lvl="1"/>
            <a:endParaRPr lang="sv-SE" dirty="0" smtClean="0"/>
          </a:p>
          <a:p>
            <a:pPr marL="0" indent="0">
              <a:buNone/>
            </a:pPr>
            <a:endParaRPr lang="sv-SE" dirty="0" smtClean="0"/>
          </a:p>
          <a:p>
            <a:endParaRPr lang="sv-SE" dirty="0" smtClean="0"/>
          </a:p>
          <a:p>
            <a:pPr marL="0" indent="0">
              <a:buNone/>
            </a:pPr>
            <a:r>
              <a:rPr lang="sv-SE" dirty="0"/>
              <a:t>	</a:t>
            </a:r>
          </a:p>
        </p:txBody>
      </p:sp>
      <p:sp>
        <p:nvSpPr>
          <p:cNvPr id="3" name="Rubrik 2"/>
          <p:cNvSpPr>
            <a:spLocks noGrp="1"/>
          </p:cNvSpPr>
          <p:nvPr>
            <p:ph type="title"/>
          </p:nvPr>
        </p:nvSpPr>
        <p:spPr/>
        <p:txBody>
          <a:bodyPr/>
          <a:lstStyle/>
          <a:p>
            <a:r>
              <a:rPr lang="sv-SE" dirty="0" smtClean="0"/>
              <a:t>Aktuellt</a:t>
            </a:r>
            <a:endParaRPr lang="sv-SE"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0"/>
          </p:nvPr>
        </p:nvSpPr>
        <p:spPr>
          <a:xfrm>
            <a:off x="395536" y="1268760"/>
            <a:ext cx="8280000" cy="4383767"/>
          </a:xfrm>
        </p:spPr>
        <p:txBody>
          <a:bodyPr/>
          <a:lstStyle/>
          <a:p>
            <a:r>
              <a:rPr lang="sv-SE" sz="1800" dirty="0"/>
              <a:t>Webbsändningar med </a:t>
            </a:r>
            <a:r>
              <a:rPr lang="sv-SE" sz="1800" dirty="0" smtClean="0"/>
              <a:t>aktuell information</a:t>
            </a:r>
            <a:endParaRPr lang="sv-SE" sz="1800" dirty="0"/>
          </a:p>
          <a:p>
            <a:r>
              <a:rPr lang="sv-SE" sz="1800" dirty="0"/>
              <a:t>Nationell enkät om personalförsörjning </a:t>
            </a:r>
            <a:r>
              <a:rPr lang="sv-SE" sz="1800" dirty="0" err="1" smtClean="0"/>
              <a:t>maa</a:t>
            </a:r>
            <a:r>
              <a:rPr lang="sv-SE" sz="1800" dirty="0" smtClean="0"/>
              <a:t> flyktingsituationen</a:t>
            </a:r>
            <a:endParaRPr lang="sv-SE" sz="1800" dirty="0"/>
          </a:p>
          <a:p>
            <a:r>
              <a:rPr lang="sv-SE" sz="1800" dirty="0"/>
              <a:t>Webbaserat stöd för initial bedömning av familjehem (BRA-</a:t>
            </a:r>
            <a:r>
              <a:rPr lang="sv-SE" sz="1800" dirty="0" err="1"/>
              <a:t>fam</a:t>
            </a:r>
            <a:r>
              <a:rPr lang="sv-SE" sz="1800" dirty="0"/>
              <a:t>)</a:t>
            </a:r>
          </a:p>
          <a:p>
            <a:r>
              <a:rPr lang="sv-SE" sz="1800" dirty="0"/>
              <a:t>Dialogmöten -både egna och tillsammans med länsstyrelsen</a:t>
            </a:r>
          </a:p>
          <a:p>
            <a:r>
              <a:rPr lang="sv-SE" sz="1800" dirty="0"/>
              <a:t>Genomför en förstudie, statligt finansierad, om hälsoundersökningar av nyanlända, landstinget i Värmland</a:t>
            </a:r>
          </a:p>
          <a:p>
            <a:r>
              <a:rPr lang="sv-SE" sz="1800" dirty="0"/>
              <a:t>NSK S (Nationella samverkansgruppen för kunskapsstyrning inom socialtjänsten)-Programråd för mottagande av ensamkommande barn</a:t>
            </a:r>
          </a:p>
          <a:p>
            <a:r>
              <a:rPr lang="sv-SE" sz="1800" dirty="0"/>
              <a:t>Ta fram analysunderlag </a:t>
            </a:r>
            <a:r>
              <a:rPr lang="sv-SE" sz="1800" dirty="0" smtClean="0"/>
              <a:t>angående följderna </a:t>
            </a:r>
            <a:r>
              <a:rPr lang="sv-SE" sz="1800" dirty="0"/>
              <a:t>av flyktingsituationen, på kort och lång sikt, för socialtjänsten och hälso-och sjukvården</a:t>
            </a:r>
          </a:p>
          <a:p>
            <a:endParaRPr lang="sv-SE" dirty="0"/>
          </a:p>
        </p:txBody>
      </p:sp>
      <p:sp>
        <p:nvSpPr>
          <p:cNvPr id="5" name="Rubrik 2"/>
          <p:cNvSpPr>
            <a:spLocks noGrp="1"/>
          </p:cNvSpPr>
          <p:nvPr>
            <p:ph type="title"/>
          </p:nvPr>
        </p:nvSpPr>
        <p:spPr>
          <a:xfrm>
            <a:off x="395536" y="692696"/>
            <a:ext cx="7740000" cy="432000"/>
          </a:xfrm>
        </p:spPr>
        <p:txBody>
          <a:bodyPr/>
          <a:lstStyle/>
          <a:p>
            <a:r>
              <a:rPr lang="sv-SE" dirty="0" smtClean="0"/>
              <a:t>Vad gör SKL?</a:t>
            </a:r>
            <a:endParaRPr lang="sv-SE" dirty="0"/>
          </a:p>
        </p:txBody>
      </p:sp>
    </p:spTree>
    <p:extLst>
      <p:ext uri="{BB962C8B-B14F-4D97-AF65-F5344CB8AC3E}">
        <p14:creationId xmlns:p14="http://schemas.microsoft.com/office/powerpoint/2010/main" val="1205429350"/>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0"/>
          </p:nvPr>
        </p:nvSpPr>
        <p:spPr>
          <a:xfrm>
            <a:off x="395536" y="908696"/>
            <a:ext cx="8280000" cy="4383767"/>
          </a:xfrm>
        </p:spPr>
        <p:txBody>
          <a:bodyPr/>
          <a:lstStyle/>
          <a:p>
            <a:endParaRPr lang="sv-SE" dirty="0"/>
          </a:p>
          <a:p>
            <a:r>
              <a:rPr lang="sv-SE" sz="1800" dirty="0" smtClean="0"/>
              <a:t>Förtydliga </a:t>
            </a:r>
            <a:r>
              <a:rPr lang="sv-SE" sz="1800" dirty="0" err="1" smtClean="0"/>
              <a:t>anknytningsbegreppet</a:t>
            </a:r>
            <a:r>
              <a:rPr lang="sv-SE" sz="1800" dirty="0" smtClean="0"/>
              <a:t> för </a:t>
            </a:r>
            <a:r>
              <a:rPr lang="sv-SE" sz="1800" dirty="0"/>
              <a:t>anvisning av ensamkommande barn</a:t>
            </a:r>
          </a:p>
          <a:p>
            <a:r>
              <a:rPr lang="sv-SE" sz="1800" dirty="0" smtClean="0"/>
              <a:t>Undantag </a:t>
            </a:r>
            <a:r>
              <a:rPr lang="sv-SE" sz="1800" dirty="0"/>
              <a:t>från socionomexamen</a:t>
            </a:r>
          </a:p>
          <a:p>
            <a:pPr>
              <a:buFont typeface="Wingdings" panose="05000000000000000000" pitchFamily="2" charset="2"/>
              <a:buChar char="ü"/>
            </a:pPr>
            <a:r>
              <a:rPr lang="sv-SE" sz="1800" dirty="0" smtClean="0"/>
              <a:t>Säkerställ </a:t>
            </a:r>
            <a:r>
              <a:rPr lang="sv-SE" sz="1800" dirty="0"/>
              <a:t>att bedömning om stödboende inte begränsas</a:t>
            </a:r>
          </a:p>
          <a:p>
            <a:pPr>
              <a:buFont typeface="Wingdings" panose="05000000000000000000" pitchFamily="2" charset="2"/>
              <a:buChar char="ü"/>
            </a:pPr>
            <a:r>
              <a:rPr lang="sv-SE" sz="1800" dirty="0" smtClean="0"/>
              <a:t>Ta </a:t>
            </a:r>
            <a:r>
              <a:rPr lang="sv-SE" sz="1800" dirty="0"/>
              <a:t>bort krav på HVB om bemanning och föreståndares utbildning</a:t>
            </a:r>
          </a:p>
          <a:p>
            <a:r>
              <a:rPr lang="sv-SE" sz="1800" dirty="0" smtClean="0"/>
              <a:t>Undantag </a:t>
            </a:r>
            <a:r>
              <a:rPr lang="sv-SE" sz="1800" dirty="0"/>
              <a:t>från 4-månadersregeln för utredningar </a:t>
            </a:r>
          </a:p>
          <a:p>
            <a:pPr>
              <a:buFont typeface="Wingdings" panose="05000000000000000000" pitchFamily="2" charset="2"/>
              <a:buChar char="ü"/>
            </a:pPr>
            <a:r>
              <a:rPr lang="sv-SE" sz="1800" dirty="0" smtClean="0"/>
              <a:t>Lättnader </a:t>
            </a:r>
            <a:r>
              <a:rPr lang="sv-SE" sz="1800" dirty="0"/>
              <a:t>i kraven på BBIC-dokumentation</a:t>
            </a:r>
          </a:p>
          <a:p>
            <a:r>
              <a:rPr lang="sv-SE" sz="1800" dirty="0" smtClean="0"/>
              <a:t>Möjliggör </a:t>
            </a:r>
            <a:r>
              <a:rPr lang="sv-SE" sz="1800" dirty="0"/>
              <a:t>att individuellt anpassade insatser kan ges utan biståndsprövning</a:t>
            </a:r>
          </a:p>
          <a:p>
            <a:r>
              <a:rPr lang="sv-SE" sz="1800" dirty="0" smtClean="0"/>
              <a:t>Lättnader </a:t>
            </a:r>
            <a:r>
              <a:rPr lang="sv-SE" sz="1800" dirty="0"/>
              <a:t>i krav och stöd för att tillhandahålla utbildning av nya familjehem</a:t>
            </a:r>
          </a:p>
          <a:p>
            <a:r>
              <a:rPr lang="sv-SE" sz="1800" dirty="0" smtClean="0"/>
              <a:t>Det </a:t>
            </a:r>
            <a:r>
              <a:rPr lang="sv-SE" sz="1800" dirty="0"/>
              <a:t>offentliga ombudets uppdrag bör </a:t>
            </a:r>
            <a:r>
              <a:rPr lang="sv-SE" sz="1800" dirty="0" smtClean="0"/>
              <a:t>utvidgas</a:t>
            </a:r>
          </a:p>
          <a:p>
            <a:pPr marL="0" indent="0">
              <a:buNone/>
            </a:pPr>
            <a:r>
              <a:rPr lang="sv-SE" sz="1400" dirty="0"/>
              <a:t>https://skl.se/integrationsocialomsorg/asylochflyktingmottagandeintegration/skltyckerintegration.5345.html</a:t>
            </a:r>
          </a:p>
          <a:p>
            <a:endParaRPr lang="sv-SE" dirty="0"/>
          </a:p>
        </p:txBody>
      </p:sp>
      <p:sp>
        <p:nvSpPr>
          <p:cNvPr id="5" name="Rubrik 2"/>
          <p:cNvSpPr>
            <a:spLocks noGrp="1"/>
          </p:cNvSpPr>
          <p:nvPr>
            <p:ph type="title"/>
          </p:nvPr>
        </p:nvSpPr>
        <p:spPr>
          <a:xfrm>
            <a:off x="395536" y="692696"/>
            <a:ext cx="7740000" cy="432000"/>
          </a:xfrm>
        </p:spPr>
        <p:txBody>
          <a:bodyPr/>
          <a:lstStyle/>
          <a:p>
            <a:r>
              <a:rPr lang="sv-SE" dirty="0" smtClean="0"/>
              <a:t>SKLs förslag på </a:t>
            </a:r>
            <a:r>
              <a:rPr lang="sv-SE" u="sng" dirty="0" smtClean="0"/>
              <a:t>tillfälliga</a:t>
            </a:r>
            <a:r>
              <a:rPr lang="sv-SE" dirty="0" smtClean="0"/>
              <a:t> regeländringar</a:t>
            </a:r>
            <a:endParaRPr lang="sv-SE" dirty="0"/>
          </a:p>
        </p:txBody>
      </p:sp>
    </p:spTree>
    <p:extLst>
      <p:ext uri="{BB962C8B-B14F-4D97-AF65-F5344CB8AC3E}">
        <p14:creationId xmlns:p14="http://schemas.microsoft.com/office/powerpoint/2010/main" val="963099668"/>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0"/>
          </p:nvPr>
        </p:nvSpPr>
        <p:spPr>
          <a:xfrm>
            <a:off x="432000" y="1844825"/>
            <a:ext cx="8280000" cy="3672408"/>
          </a:xfrm>
        </p:spPr>
        <p:txBody>
          <a:bodyPr/>
          <a:lstStyle/>
          <a:p>
            <a:pPr lvl="1"/>
            <a:r>
              <a:rPr lang="sv-SE" sz="1800" dirty="0" smtClean="0"/>
              <a:t>Familjehemsplacerade </a:t>
            </a:r>
            <a:r>
              <a:rPr lang="sv-SE" sz="1800" dirty="0"/>
              <a:t>barn </a:t>
            </a:r>
            <a:r>
              <a:rPr lang="sv-SE" sz="1800" dirty="0" smtClean="0"/>
              <a:t>(ex. Familjehemscentrum</a:t>
            </a:r>
            <a:r>
              <a:rPr lang="sv-SE" sz="1800" dirty="0"/>
              <a:t>)</a:t>
            </a:r>
          </a:p>
          <a:p>
            <a:pPr lvl="1"/>
            <a:r>
              <a:rPr lang="sv-SE" sz="1800" dirty="0"/>
              <a:t>Systematisk uppföljning </a:t>
            </a:r>
            <a:r>
              <a:rPr lang="sv-SE" sz="1800" dirty="0" smtClean="0"/>
              <a:t>(ex. Öppna </a:t>
            </a:r>
            <a:r>
              <a:rPr lang="sv-SE" sz="1800" dirty="0"/>
              <a:t>Jämförelser)</a:t>
            </a:r>
          </a:p>
          <a:p>
            <a:pPr lvl="1"/>
            <a:r>
              <a:rPr lang="sv-SE" sz="1800" dirty="0"/>
              <a:t>Barns delaktighet </a:t>
            </a:r>
            <a:r>
              <a:rPr lang="sv-SE" sz="1800" dirty="0" smtClean="0"/>
              <a:t>(ex. implementering av Västernorrlandmodellen, SIP)</a:t>
            </a:r>
            <a:endParaRPr lang="sv-SE" sz="1800" dirty="0"/>
          </a:p>
          <a:p>
            <a:pPr lvl="1"/>
            <a:r>
              <a:rPr lang="sv-SE" sz="1800" dirty="0"/>
              <a:t>BBIC (implementering nya BBIC)</a:t>
            </a:r>
          </a:p>
          <a:p>
            <a:pPr lvl="1"/>
            <a:r>
              <a:rPr lang="sv-SE" sz="1800" dirty="0"/>
              <a:t>Samverkan </a:t>
            </a:r>
            <a:r>
              <a:rPr lang="sv-SE" sz="1800" dirty="0" smtClean="0"/>
              <a:t>(ex. JämtBus</a:t>
            </a:r>
            <a:r>
              <a:rPr lang="sv-SE" sz="1800" dirty="0"/>
              <a:t>, ö</a:t>
            </a:r>
            <a:r>
              <a:rPr lang="sv-SE" sz="1800" dirty="0" smtClean="0"/>
              <a:t>verenskommelse om läkarundersökningar, rutin vid familjehemsplacering)</a:t>
            </a:r>
            <a:endParaRPr lang="sv-SE" sz="1800" dirty="0"/>
          </a:p>
          <a:p>
            <a:pPr lvl="1"/>
            <a:r>
              <a:rPr lang="sv-SE" sz="1800" dirty="0"/>
              <a:t>Skapa förutsättningar för länets socialtjänst att möjliggöra de långsiktiga målen inom BoU-satsningen (ex. Handlingsplanen)</a:t>
            </a:r>
          </a:p>
          <a:p>
            <a:endParaRPr lang="sv-SE" dirty="0"/>
          </a:p>
        </p:txBody>
      </p:sp>
      <p:sp>
        <p:nvSpPr>
          <p:cNvPr id="3" name="Rubrik 2"/>
          <p:cNvSpPr>
            <a:spLocks noGrp="1"/>
          </p:cNvSpPr>
          <p:nvPr>
            <p:ph type="title"/>
          </p:nvPr>
        </p:nvSpPr>
        <p:spPr/>
        <p:txBody>
          <a:bodyPr/>
          <a:lstStyle/>
          <a:p>
            <a:r>
              <a:rPr lang="sv-SE" dirty="0" smtClean="0"/>
              <a:t>BoU målområden </a:t>
            </a:r>
            <a:r>
              <a:rPr lang="sv-SE" dirty="0"/>
              <a:t>under </a:t>
            </a:r>
            <a:r>
              <a:rPr lang="sv-SE" dirty="0" smtClean="0"/>
              <a:t>2016 i Jämtlands län</a:t>
            </a:r>
            <a:r>
              <a:rPr lang="sv-SE" dirty="0"/>
              <a:t/>
            </a:r>
            <a:br>
              <a:rPr lang="sv-SE" dirty="0"/>
            </a:br>
            <a:endParaRPr lang="sv-SE" dirty="0"/>
          </a:p>
        </p:txBody>
      </p:sp>
      <p:pic>
        <p:nvPicPr>
          <p:cNvPr id="5" name="Bildobjekt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35896" y="5041702"/>
            <a:ext cx="1508871" cy="1473664"/>
          </a:xfrm>
          <a:prstGeom prst="rect">
            <a:avLst/>
          </a:prstGeom>
        </p:spPr>
      </p:pic>
    </p:spTree>
    <p:extLst>
      <p:ext uri="{BB962C8B-B14F-4D97-AF65-F5344CB8AC3E}">
        <p14:creationId xmlns:p14="http://schemas.microsoft.com/office/powerpoint/2010/main" val="101805064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500"/>
                                        <p:tgtEl>
                                          <p:spTgt spid="2">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500"/>
                                        <p:tgtEl>
                                          <p:spTgt spid="2">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0"/>
          </p:nvPr>
        </p:nvSpPr>
        <p:spPr/>
        <p:txBody>
          <a:bodyPr/>
          <a:lstStyle/>
          <a:p>
            <a:pPr marL="0" indent="0">
              <a:buNone/>
            </a:pPr>
            <a:r>
              <a:rPr lang="sv-SE" dirty="0" smtClean="0"/>
              <a:t>	</a:t>
            </a:r>
            <a:endParaRPr lang="sv-SE" dirty="0"/>
          </a:p>
        </p:txBody>
      </p:sp>
      <p:sp>
        <p:nvSpPr>
          <p:cNvPr id="3" name="Rubrik 2"/>
          <p:cNvSpPr>
            <a:spLocks noGrp="1"/>
          </p:cNvSpPr>
          <p:nvPr>
            <p:ph type="title"/>
          </p:nvPr>
        </p:nvSpPr>
        <p:spPr/>
        <p:txBody>
          <a:bodyPr/>
          <a:lstStyle/>
          <a:p>
            <a:pPr algn="ctr"/>
            <a:r>
              <a:rPr lang="sv-SE" dirty="0" smtClean="0"/>
              <a:t/>
            </a:r>
            <a:br>
              <a:rPr lang="sv-SE" dirty="0" smtClean="0"/>
            </a:br>
            <a:r>
              <a:rPr lang="sv-SE" dirty="0"/>
              <a:t/>
            </a:r>
            <a:br>
              <a:rPr lang="sv-SE" dirty="0"/>
            </a:br>
            <a:r>
              <a:rPr lang="sv-SE" dirty="0" smtClean="0"/>
              <a:t/>
            </a:r>
            <a:br>
              <a:rPr lang="sv-SE" dirty="0" smtClean="0"/>
            </a:br>
            <a:r>
              <a:rPr lang="sv-SE" dirty="0" smtClean="0"/>
              <a:t/>
            </a:r>
            <a:br>
              <a:rPr lang="sv-SE" dirty="0" smtClean="0"/>
            </a:br>
            <a:endParaRPr lang="sv-SE" sz="2400" dirty="0">
              <a:solidFill>
                <a:schemeClr val="tx1"/>
              </a:solidFill>
            </a:endParaRPr>
          </a:p>
        </p:txBody>
      </p:sp>
      <p:pic>
        <p:nvPicPr>
          <p:cNvPr id="8" name="Bildobjekt 7"/>
          <p:cNvPicPr>
            <a:picLocks noChangeAspect="1"/>
          </p:cNvPicPr>
          <p:nvPr/>
        </p:nvPicPr>
        <p:blipFill>
          <a:blip r:embed="rId2"/>
          <a:stretch>
            <a:fillRect/>
          </a:stretch>
        </p:blipFill>
        <p:spPr>
          <a:xfrm>
            <a:off x="1619672" y="1691883"/>
            <a:ext cx="2232248" cy="3291805"/>
          </a:xfrm>
          <a:prstGeom prst="rect">
            <a:avLst/>
          </a:prstGeom>
        </p:spPr>
      </p:pic>
      <p:sp>
        <p:nvSpPr>
          <p:cNvPr id="9" name="Rubrik 2"/>
          <p:cNvSpPr txBox="1">
            <a:spLocks/>
          </p:cNvSpPr>
          <p:nvPr/>
        </p:nvSpPr>
        <p:spPr>
          <a:xfrm>
            <a:off x="539552" y="580324"/>
            <a:ext cx="7740000" cy="432000"/>
          </a:xfrm>
          <a:prstGeom prst="rect">
            <a:avLst/>
          </a:prstGeom>
        </p:spPr>
        <p:txBody>
          <a:bodyPr vert="horz" wrap="square" lIns="0" tIns="0" rIns="0" bIns="0" numCol="1" rtlCol="0" anchor="t" anchorCtr="0">
            <a:noAutofit/>
          </a:bodyPr>
          <a:lstStyle>
            <a:lvl1pPr algn="l" defTabSz="914400" rtl="0" eaLnBrk="1" latinLnBrk="0" hangingPunct="1">
              <a:spcBef>
                <a:spcPct val="0"/>
              </a:spcBef>
              <a:buNone/>
              <a:defRPr sz="2600" b="1" kern="1200" cap="none" spc="0" baseline="0">
                <a:solidFill>
                  <a:srgbClr val="98C200"/>
                </a:solidFill>
                <a:effectLst/>
                <a:latin typeface="+mj-lt"/>
                <a:ea typeface="+mj-ea"/>
                <a:cs typeface="+mj-cs"/>
              </a:defRPr>
            </a:lvl1pPr>
          </a:lstStyle>
          <a:p>
            <a:r>
              <a:rPr lang="sv-SE" dirty="0" smtClean="0"/>
              <a:t>Handlingsplanen och det fortsatta arbetet</a:t>
            </a:r>
            <a:endParaRPr lang="sv-SE" dirty="0"/>
          </a:p>
        </p:txBody>
      </p:sp>
      <p:pic>
        <p:nvPicPr>
          <p:cNvPr id="6" name="Platshållare för innehåll 4"/>
          <p:cNvPicPr>
            <a:picLocks noChangeAspect="1"/>
          </p:cNvPicPr>
          <p:nvPr/>
        </p:nvPicPr>
        <p:blipFill>
          <a:blip r:embed="rId3"/>
          <a:stretch>
            <a:fillRect/>
          </a:stretch>
        </p:blipFill>
        <p:spPr>
          <a:xfrm>
            <a:off x="4664177" y="2245437"/>
            <a:ext cx="4020981" cy="2323447"/>
          </a:xfrm>
          <a:prstGeom prst="rect">
            <a:avLst/>
          </a:prstGeom>
        </p:spPr>
      </p:pic>
    </p:spTree>
    <p:extLst>
      <p:ext uri="{BB962C8B-B14F-4D97-AF65-F5344CB8AC3E}">
        <p14:creationId xmlns:p14="http://schemas.microsoft.com/office/powerpoint/2010/main" val="2321633454"/>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0"/>
          </p:nvPr>
        </p:nvSpPr>
        <p:spPr>
          <a:xfrm>
            <a:off x="611560" y="1556792"/>
            <a:ext cx="8280000" cy="4383767"/>
          </a:xfrm>
        </p:spPr>
        <p:txBody>
          <a:bodyPr/>
          <a:lstStyle/>
          <a:p>
            <a:r>
              <a:rPr lang="sv-SE" sz="1800" dirty="0" smtClean="0"/>
              <a:t>Upptaktsdagar har hållits/eller ska hållas i de flesta län i Sverige</a:t>
            </a:r>
          </a:p>
          <a:p>
            <a:r>
              <a:rPr lang="sv-SE" sz="1800" dirty="0" smtClean="0"/>
              <a:t>Likartade prioriteringar över landet: personalförsörjning, kompetensförsörjning och familjehemsvård. </a:t>
            </a:r>
          </a:p>
          <a:p>
            <a:pPr marL="0" indent="0">
              <a:buNone/>
            </a:pPr>
            <a:endParaRPr lang="sv-SE" sz="1800" dirty="0" smtClean="0"/>
          </a:p>
          <a:p>
            <a:r>
              <a:rPr lang="sv-SE" sz="1800" dirty="0" smtClean="0"/>
              <a:t>Upptaktsdag hölls i länet 160126</a:t>
            </a:r>
          </a:p>
          <a:p>
            <a:r>
              <a:rPr lang="sv-SE" sz="1800" dirty="0" smtClean="0"/>
              <a:t>SKL informerade inledningsvis om ensamkommandesituationen samt om handlingsplanen och dess förslag. </a:t>
            </a:r>
          </a:p>
          <a:p>
            <a:r>
              <a:rPr lang="sv-SE" sz="1800" dirty="0" smtClean="0"/>
              <a:t>Information om vilka aktiviteter som pågår i länet.</a:t>
            </a:r>
          </a:p>
          <a:p>
            <a:r>
              <a:rPr lang="sv-SE" sz="1800" dirty="0" smtClean="0"/>
              <a:t>På eftermiddagen diskuterade deltagarna handlingsplanens förslag och prioriterade 6 förslag att arbeta vidare med i länet.</a:t>
            </a:r>
            <a:endParaRPr lang="sv-SE" sz="1800" dirty="0"/>
          </a:p>
          <a:p>
            <a:pPr marL="0" indent="0">
              <a:buNone/>
            </a:pPr>
            <a:endParaRPr lang="sv-SE" sz="1800" dirty="0"/>
          </a:p>
          <a:p>
            <a:pPr marL="0" indent="0">
              <a:buNone/>
            </a:pPr>
            <a:endParaRPr lang="sv-SE" sz="1600" dirty="0"/>
          </a:p>
          <a:p>
            <a:endParaRPr lang="sv-SE" dirty="0"/>
          </a:p>
        </p:txBody>
      </p:sp>
      <p:sp>
        <p:nvSpPr>
          <p:cNvPr id="4" name="Rubrik 2"/>
          <p:cNvSpPr>
            <a:spLocks noGrp="1"/>
          </p:cNvSpPr>
          <p:nvPr>
            <p:ph type="title"/>
          </p:nvPr>
        </p:nvSpPr>
        <p:spPr>
          <a:xfrm>
            <a:off x="467544" y="620688"/>
            <a:ext cx="7740000" cy="432000"/>
          </a:xfrm>
        </p:spPr>
        <p:txBody>
          <a:bodyPr/>
          <a:lstStyle/>
          <a:p>
            <a:r>
              <a:rPr lang="sv-SE" dirty="0" smtClean="0"/>
              <a:t>Upptaktsdagen</a:t>
            </a:r>
            <a:r>
              <a:rPr lang="sv-SE" dirty="0"/>
              <a:t/>
            </a:r>
            <a:br>
              <a:rPr lang="sv-SE" dirty="0"/>
            </a:br>
            <a:endParaRPr lang="sv-SE" dirty="0"/>
          </a:p>
        </p:txBody>
      </p:sp>
    </p:spTree>
    <p:extLst>
      <p:ext uri="{BB962C8B-B14F-4D97-AF65-F5344CB8AC3E}">
        <p14:creationId xmlns:p14="http://schemas.microsoft.com/office/powerpoint/2010/main" val="3685406102"/>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0"/>
          </p:nvPr>
        </p:nvSpPr>
        <p:spPr>
          <a:xfrm>
            <a:off x="395536" y="1340768"/>
            <a:ext cx="8280000" cy="4383767"/>
          </a:xfrm>
        </p:spPr>
        <p:txBody>
          <a:bodyPr/>
          <a:lstStyle/>
          <a:p>
            <a:pPr marL="594900" lvl="1" indent="-342900">
              <a:buFont typeface="+mj-lt"/>
              <a:buAutoNum type="arabicPeriod"/>
            </a:pPr>
            <a:r>
              <a:rPr lang="sv-SE" sz="1800" i="1" dirty="0" smtClean="0"/>
              <a:t>SKL </a:t>
            </a:r>
            <a:r>
              <a:rPr lang="sv-SE" sz="1800" i="1" dirty="0"/>
              <a:t>ska verka för att staten undanröjer juridiska hinder för </a:t>
            </a:r>
            <a:r>
              <a:rPr lang="sv-SE" sz="1800" b="1" i="1" dirty="0"/>
              <a:t>samverkan mellan kommuner </a:t>
            </a:r>
            <a:r>
              <a:rPr lang="sv-SE" sz="1800" i="1" dirty="0"/>
              <a:t>undanröjs. Frågan bör ingå i översynen av </a:t>
            </a:r>
            <a:r>
              <a:rPr lang="sv-SE" sz="1800" i="1" dirty="0" err="1" smtClean="0"/>
              <a:t>SoL.</a:t>
            </a:r>
            <a:endParaRPr lang="sv-SE" sz="1800" i="1" dirty="0" smtClean="0"/>
          </a:p>
          <a:p>
            <a:pPr marL="252000" lvl="1" indent="0">
              <a:buNone/>
            </a:pPr>
            <a:r>
              <a:rPr lang="sv-SE" sz="1800" i="1" dirty="0"/>
              <a:t>	</a:t>
            </a:r>
            <a:endParaRPr lang="sv-SE" sz="1800" i="1" dirty="0" smtClean="0"/>
          </a:p>
          <a:p>
            <a:pPr marL="709200" lvl="1" indent="-457200">
              <a:buFont typeface="+mj-lt"/>
              <a:buAutoNum type="arabicPeriod" startAt="2"/>
            </a:pPr>
            <a:r>
              <a:rPr lang="sv-SE" sz="1800" i="1" dirty="0"/>
              <a:t>SKL ska verka för att regeringen </a:t>
            </a:r>
            <a:r>
              <a:rPr lang="sv-SE" sz="1800" b="1" i="1" dirty="0"/>
              <a:t>stärker familjehemsvården </a:t>
            </a:r>
            <a:r>
              <a:rPr lang="sv-SE" sz="1800" i="1" dirty="0"/>
              <a:t>övergripande och långsiktigt. Det är viktigt att staten avsätter resurser för ett samlat, kontinuerligt och långsiktigt arbete för familjehemsvårdens utveckling. Familjehemsvården ska prioriteras, och vårdformen behöver utvärderas. Det är också angeläget att det nationella centret för familjehemsfrågor inrättas och att en nationell rekryteringskampanj som stöd till kommunerna kommer till stånd (SOU 2014:3) Det är viktigt att involvera kommunerna i planeringen. </a:t>
            </a:r>
            <a:endParaRPr lang="sv-SE" sz="1800" i="1" dirty="0" smtClean="0"/>
          </a:p>
          <a:p>
            <a:pPr marL="457200" indent="-457200">
              <a:buFont typeface="+mj-lt"/>
              <a:buAutoNum type="arabicPeriod" startAt="2"/>
            </a:pPr>
            <a:endParaRPr lang="sv-SE" dirty="0"/>
          </a:p>
          <a:p>
            <a:pPr marL="457200" indent="-457200">
              <a:buFont typeface="+mj-lt"/>
              <a:buAutoNum type="arabicPeriod" startAt="2"/>
            </a:pPr>
            <a:endParaRPr lang="sv-SE" i="1" dirty="0" smtClean="0"/>
          </a:p>
          <a:p>
            <a:pPr marL="457200" indent="-457200">
              <a:buFont typeface="+mj-lt"/>
              <a:buAutoNum type="arabicPeriod" startAt="2"/>
            </a:pPr>
            <a:endParaRPr lang="sv-SE" dirty="0"/>
          </a:p>
          <a:p>
            <a:pPr marL="0" indent="0">
              <a:buNone/>
            </a:pPr>
            <a:endParaRPr lang="sv-SE" sz="800" dirty="0"/>
          </a:p>
          <a:p>
            <a:pPr marL="0" indent="0">
              <a:buNone/>
            </a:pPr>
            <a:r>
              <a:rPr lang="sv-SE" i="1" dirty="0" smtClean="0"/>
              <a:t>	</a:t>
            </a:r>
            <a:endParaRPr lang="sv-SE" dirty="0"/>
          </a:p>
        </p:txBody>
      </p:sp>
      <p:sp>
        <p:nvSpPr>
          <p:cNvPr id="3" name="Rubrik 2"/>
          <p:cNvSpPr>
            <a:spLocks noGrp="1"/>
          </p:cNvSpPr>
          <p:nvPr>
            <p:ph type="title"/>
          </p:nvPr>
        </p:nvSpPr>
        <p:spPr>
          <a:xfrm>
            <a:off x="665536" y="692696"/>
            <a:ext cx="7740000" cy="432000"/>
          </a:xfrm>
        </p:spPr>
        <p:txBody>
          <a:bodyPr/>
          <a:lstStyle/>
          <a:p>
            <a:pPr lvl="1" algn="l" rtl="0">
              <a:spcBef>
                <a:spcPct val="0"/>
              </a:spcBef>
            </a:pPr>
            <a:r>
              <a:rPr lang="sv-SE" sz="2000" b="1" dirty="0" smtClean="0">
                <a:solidFill>
                  <a:schemeClr val="tx1"/>
                </a:solidFill>
                <a:latin typeface="+mj-lt"/>
              </a:rPr>
              <a:t>Prioriterade förslag i Jämtlands län:</a:t>
            </a:r>
            <a:r>
              <a:rPr lang="sv-SE" sz="1600" i="1" dirty="0" smtClean="0"/>
              <a:t/>
            </a:r>
            <a:br>
              <a:rPr lang="sv-SE" sz="1600" i="1" dirty="0" smtClean="0"/>
            </a:br>
            <a:endParaRPr lang="sv-SE" dirty="0"/>
          </a:p>
        </p:txBody>
      </p:sp>
    </p:spTree>
    <p:extLst>
      <p:ext uri="{BB962C8B-B14F-4D97-AF65-F5344CB8AC3E}">
        <p14:creationId xmlns:p14="http://schemas.microsoft.com/office/powerpoint/2010/main" val="3766951621"/>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0"/>
          </p:nvPr>
        </p:nvSpPr>
        <p:spPr>
          <a:xfrm>
            <a:off x="467544" y="764704"/>
            <a:ext cx="8280000" cy="4383767"/>
          </a:xfrm>
        </p:spPr>
        <p:txBody>
          <a:bodyPr/>
          <a:lstStyle/>
          <a:p>
            <a:pPr marL="709200" lvl="1" indent="-457200">
              <a:buFont typeface="+mj-lt"/>
              <a:buAutoNum type="arabicPeriod" startAt="3"/>
            </a:pPr>
            <a:r>
              <a:rPr lang="sv-SE" i="1" dirty="0" smtClean="0"/>
              <a:t>SKL </a:t>
            </a:r>
            <a:r>
              <a:rPr lang="sv-SE" i="1" dirty="0"/>
              <a:t>stödjer kommunerna att lyfta frågan om </a:t>
            </a:r>
            <a:r>
              <a:rPr lang="sv-SE" b="1" i="1" dirty="0"/>
              <a:t>bemanningsföretag och de inhyrda socialsekreterarnas roll</a:t>
            </a:r>
            <a:r>
              <a:rPr lang="sv-SE" i="1" dirty="0" smtClean="0"/>
              <a:t>.</a:t>
            </a:r>
          </a:p>
          <a:p>
            <a:pPr marL="252000" lvl="1" indent="0">
              <a:buNone/>
            </a:pPr>
            <a:endParaRPr lang="sv-SE" i="1" dirty="0" smtClean="0"/>
          </a:p>
          <a:p>
            <a:pPr marL="709200" lvl="1" indent="-457200">
              <a:buFont typeface="+mj-lt"/>
              <a:buAutoNum type="arabicPeriod" startAt="4"/>
            </a:pPr>
            <a:r>
              <a:rPr lang="sv-SE" i="1" dirty="0" smtClean="0"/>
              <a:t>SKL </a:t>
            </a:r>
            <a:r>
              <a:rPr lang="sv-SE" i="1" dirty="0"/>
              <a:t>ska arbeta för att lyfta fram och sprida goda exempel på hur kommunerna kan arbeta med </a:t>
            </a:r>
            <a:r>
              <a:rPr lang="sv-SE" b="1" i="1" dirty="0" smtClean="0"/>
              <a:t>kompetensförsörjning.</a:t>
            </a:r>
          </a:p>
          <a:p>
            <a:pPr marL="252000" lvl="1" indent="0">
              <a:buNone/>
            </a:pPr>
            <a:endParaRPr lang="sv-SE" b="1" i="1" dirty="0" smtClean="0"/>
          </a:p>
          <a:p>
            <a:pPr marL="709200" lvl="1" indent="-457200">
              <a:buFont typeface="+mj-lt"/>
              <a:buAutoNum type="arabicPeriod" startAt="5"/>
            </a:pPr>
            <a:r>
              <a:rPr lang="sv-SE" i="1" dirty="0" smtClean="0"/>
              <a:t>SKL </a:t>
            </a:r>
            <a:r>
              <a:rPr lang="sv-SE" i="1" dirty="0"/>
              <a:t>ska stödja arbetsgivare i arbetet med att möjliggöra för handläggare och arbetsledare att få tid och förutsättningar att genomföra </a:t>
            </a:r>
            <a:r>
              <a:rPr lang="sv-SE" b="1" i="1" dirty="0"/>
              <a:t>introduktion och påbyggnadsutbildningar</a:t>
            </a:r>
            <a:r>
              <a:rPr lang="sv-SE" i="1" dirty="0"/>
              <a:t>. </a:t>
            </a:r>
            <a:endParaRPr lang="sv-SE" i="1" dirty="0" smtClean="0"/>
          </a:p>
          <a:p>
            <a:pPr marL="709200" lvl="1" indent="-457200">
              <a:buFont typeface="+mj-lt"/>
              <a:buAutoNum type="arabicPeriod" startAt="6"/>
            </a:pPr>
            <a:endParaRPr lang="sv-SE" dirty="0"/>
          </a:p>
          <a:p>
            <a:pPr marL="0" indent="0">
              <a:buNone/>
            </a:pPr>
            <a:endParaRPr lang="sv-SE" dirty="0"/>
          </a:p>
        </p:txBody>
      </p:sp>
    </p:spTree>
    <p:extLst>
      <p:ext uri="{BB962C8B-B14F-4D97-AF65-F5344CB8AC3E}">
        <p14:creationId xmlns:p14="http://schemas.microsoft.com/office/powerpoint/2010/main" val="838455958"/>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PT_mall_RJH">
  <a:themeElements>
    <a:clrScheme name="4 - JLL RÖD">
      <a:dk1>
        <a:srgbClr val="111111"/>
      </a:dk1>
      <a:lt1>
        <a:sysClr val="window" lastClr="FFFFFF"/>
      </a:lt1>
      <a:dk2>
        <a:srgbClr val="A59D95"/>
      </a:dk2>
      <a:lt2>
        <a:srgbClr val="FFFFFF"/>
      </a:lt2>
      <a:accent1>
        <a:srgbClr val="981E32"/>
      </a:accent1>
      <a:accent2>
        <a:srgbClr val="DBD7D4"/>
      </a:accent2>
      <a:accent3>
        <a:srgbClr val="F4C8CF"/>
      </a:accent3>
      <a:accent4>
        <a:srgbClr val="A59D95"/>
      </a:accent4>
      <a:accent5>
        <a:srgbClr val="DE5A70"/>
      </a:accent5>
      <a:accent6>
        <a:srgbClr val="C8C4BF"/>
      </a:accent6>
      <a:hlink>
        <a:srgbClr val="004250"/>
      </a:hlink>
      <a:folHlink>
        <a:srgbClr val="A59D95"/>
      </a:folHlink>
    </a:clrScheme>
    <a:fontScheme name="JLL-mall">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85000"/>
          </a:schemeClr>
        </a:solidFill>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PPT_mall_RJH</Template>
  <TotalTime>10808</TotalTime>
  <Words>755</Words>
  <Application>Microsoft Macintosh PowerPoint</Application>
  <PresentationFormat>Bildspel på skärmen (4:3)</PresentationFormat>
  <Paragraphs>122</Paragraphs>
  <Slides>12</Slides>
  <Notes>2</Notes>
  <HiddenSlides>0</HiddenSlides>
  <MMClips>0</MMClips>
  <ScaleCrop>false</ScaleCrop>
  <HeadingPairs>
    <vt:vector size="6" baseType="variant">
      <vt:variant>
        <vt:lpstr>Använt typsnitt</vt:lpstr>
      </vt:variant>
      <vt:variant>
        <vt:i4>3</vt:i4>
      </vt:variant>
      <vt:variant>
        <vt:lpstr>Tema</vt:lpstr>
      </vt:variant>
      <vt:variant>
        <vt:i4>1</vt:i4>
      </vt:variant>
      <vt:variant>
        <vt:lpstr>Bildrubriker</vt:lpstr>
      </vt:variant>
      <vt:variant>
        <vt:i4>12</vt:i4>
      </vt:variant>
    </vt:vector>
  </HeadingPairs>
  <TitlesOfParts>
    <vt:vector size="16" baseType="lpstr">
      <vt:lpstr>Calibri</vt:lpstr>
      <vt:lpstr>Book Antiqua</vt:lpstr>
      <vt:lpstr>Verdana</vt:lpstr>
      <vt:lpstr>PPT_mall_RJH</vt:lpstr>
      <vt:lpstr>PowerPoint-presentation</vt:lpstr>
      <vt:lpstr>Aktuellt</vt:lpstr>
      <vt:lpstr>Vad gör SKL?</vt:lpstr>
      <vt:lpstr>SKLs förslag på tillfälliga regeländringar</vt:lpstr>
      <vt:lpstr>BoU målområden under 2016 i Jämtlands län </vt:lpstr>
      <vt:lpstr>    </vt:lpstr>
      <vt:lpstr>Upptaktsdagen </vt:lpstr>
      <vt:lpstr>Prioriterade förslag i Jämtlands län: </vt:lpstr>
      <vt:lpstr>PowerPoint-presentation</vt:lpstr>
      <vt:lpstr>PowerPoint-presentation</vt:lpstr>
      <vt:lpstr>Årshjul Handlingsplanen</vt:lpstr>
      <vt:lpstr>PowerPoint-presentation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gukj</dc:creator>
  <cp:lastModifiedBy>Magdalena Risselborn</cp:lastModifiedBy>
  <cp:revision>121</cp:revision>
  <cp:lastPrinted>2016-02-11T11:42:37Z</cp:lastPrinted>
  <dcterms:created xsi:type="dcterms:W3CDTF">2015-01-02T09:24:26Z</dcterms:created>
  <dcterms:modified xsi:type="dcterms:W3CDTF">2016-02-19T08:09:22Z</dcterms:modified>
</cp:coreProperties>
</file>