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6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1" r:id="rId3"/>
    <p:sldId id="264" r:id="rId4"/>
    <p:sldId id="276" r:id="rId5"/>
    <p:sldId id="277" r:id="rId6"/>
    <p:sldId id="287" r:id="rId7"/>
    <p:sldId id="279" r:id="rId8"/>
    <p:sldId id="281" r:id="rId9"/>
    <p:sldId id="268" r:id="rId10"/>
    <p:sldId id="266" r:id="rId11"/>
    <p:sldId id="257" r:id="rId12"/>
    <p:sldId id="269" r:id="rId13"/>
    <p:sldId id="270" r:id="rId14"/>
    <p:sldId id="271" r:id="rId15"/>
    <p:sldId id="272" r:id="rId16"/>
    <p:sldId id="275" r:id="rId17"/>
    <p:sldId id="273" r:id="rId18"/>
    <p:sldId id="286" r:id="rId19"/>
    <p:sldId id="278" r:id="rId20"/>
    <p:sldId id="285" r:id="rId21"/>
  </p:sldIdLst>
  <p:sldSz cx="9144000" cy="6858000" type="screen4x3"/>
  <p:notesSz cx="9928225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200"/>
    <a:srgbClr val="D9D9D9"/>
    <a:srgbClr val="004250"/>
    <a:srgbClr val="A2AD00"/>
    <a:srgbClr val="000000"/>
    <a:srgbClr val="A1A1A1"/>
    <a:srgbClr val="969696"/>
    <a:srgbClr val="B8B8B8"/>
    <a:srgbClr val="C0C0C0"/>
    <a:srgbClr val="FBF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64" autoAdjust="0"/>
    <p:restoredTop sz="91210" autoAdjust="0"/>
  </p:normalViewPr>
  <p:slideViewPr>
    <p:cSldViewPr>
      <p:cViewPr varScale="1">
        <p:scale>
          <a:sx n="14" d="100"/>
          <a:sy n="14" d="100"/>
        </p:scale>
        <p:origin x="-104" y="-1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678" y="-90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03" cy="339244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624026" y="0"/>
            <a:ext cx="4302603" cy="339244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>
              <a:defRPr sz="1200"/>
            </a:lvl1pPr>
          </a:lstStyle>
          <a:p>
            <a:fld id="{37728C27-23E4-4651-97D2-28E6D5EECBEB}" type="datetimeFigureOut">
              <a:rPr lang="sv-SE" smtClean="0"/>
              <a:pPr/>
              <a:t>16-02-19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456831"/>
            <a:ext cx="4302603" cy="339244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624026" y="6456831"/>
            <a:ext cx="4302603" cy="339244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>
              <a:defRPr sz="1200"/>
            </a:lvl1pPr>
          </a:lstStyle>
          <a:p>
            <a:fld id="{B6532FA9-373E-4BE2-87FB-DE9B2496829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395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03" cy="339244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4026" y="0"/>
            <a:ext cx="4302603" cy="339244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>
              <a:defRPr sz="1200"/>
            </a:lvl1pPr>
          </a:lstStyle>
          <a:p>
            <a:fld id="{BBC50281-3CFB-418C-957F-107207D3EDE5}" type="datetimeFigureOut">
              <a:rPr lang="sv-SE" smtClean="0"/>
              <a:pPr/>
              <a:t>16-02-19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72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6" tIns="46008" rIns="92016" bIns="4600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663" y="3229216"/>
            <a:ext cx="7942899" cy="3057994"/>
          </a:xfrm>
          <a:prstGeom prst="rect">
            <a:avLst/>
          </a:prstGeom>
        </p:spPr>
        <p:txBody>
          <a:bodyPr vert="horz" lIns="92016" tIns="46008" rIns="92016" bIns="46008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6831"/>
            <a:ext cx="4302603" cy="339244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4026" y="6456831"/>
            <a:ext cx="4302603" cy="339244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>
              <a:defRPr sz="1200"/>
            </a:lvl1pPr>
          </a:lstStyle>
          <a:p>
            <a:fld id="{F44A3B21-AE30-44A0-9D80-D4D4B6BD29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61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radig rubrik + punktlista el/och bilder + 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tshållare för innehåll 3"/>
          <p:cNvSpPr>
            <a:spLocks noGrp="1"/>
          </p:cNvSpPr>
          <p:nvPr userDrawn="1">
            <p:ph sz="quarter" idx="10"/>
          </p:nvPr>
        </p:nvSpPr>
        <p:spPr>
          <a:xfrm>
            <a:off x="432000" y="1538712"/>
            <a:ext cx="8280000" cy="477060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8" name="Platshållare för datum 27"/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/>
          <a:p>
            <a:fld id="{C2DDAC53-97E1-405C-B9EE-A7B662E67995}" type="datetime1">
              <a:rPr lang="sv-SE" smtClean="0"/>
              <a:pPr/>
              <a:t>16-02-19</a:t>
            </a:fld>
            <a:endParaRPr lang="sv-SE" dirty="0"/>
          </a:p>
        </p:txBody>
      </p:sp>
      <p:sp>
        <p:nvSpPr>
          <p:cNvPr id="30" name="Platshållare för sidfot 29"/>
          <p:cNvSpPr>
            <a:spLocks noGrp="1"/>
          </p:cNvSpPr>
          <p:nvPr userDrawn="1"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1" name="Platshållare för bildnummer 30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1444FA28-21CF-4CB9-B5F5-49BB08F09A2A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432000" y="836712"/>
            <a:ext cx="7740000" cy="432000"/>
          </a:xfrm>
        </p:spPr>
        <p:txBody>
          <a:bodyPr/>
          <a:lstStyle>
            <a:lvl1pPr>
              <a:defRPr sz="2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grpSp>
        <p:nvGrpSpPr>
          <p:cNvPr id="23" name="Grupp 22"/>
          <p:cNvGrpSpPr/>
          <p:nvPr userDrawn="1"/>
        </p:nvGrpSpPr>
        <p:grpSpPr>
          <a:xfrm>
            <a:off x="14288" y="6018825"/>
            <a:ext cx="1404000" cy="805185"/>
            <a:chOff x="14288" y="6018825"/>
            <a:chExt cx="1404000" cy="805185"/>
          </a:xfrm>
        </p:grpSpPr>
        <p:pic>
          <p:nvPicPr>
            <p:cNvPr id="24" name="Bildobjekt 23" descr="ny-färg-Huset-vad-vi-gör-och-hur-PPT.png"/>
            <p:cNvPicPr>
              <a:picLocks noChangeAspect="1"/>
            </p:cNvPicPr>
            <p:nvPr userDrawn="1"/>
          </p:nvPicPr>
          <p:blipFill>
            <a:blip r:embed="rId2" cstate="print"/>
            <a:srcRect l="12278" t="9051" r="11061" b="43700"/>
            <a:stretch>
              <a:fillRect/>
            </a:stretch>
          </p:blipFill>
          <p:spPr>
            <a:xfrm>
              <a:off x="230528" y="6018825"/>
              <a:ext cx="876673" cy="626195"/>
            </a:xfrm>
            <a:prstGeom prst="rect">
              <a:avLst/>
            </a:prstGeom>
          </p:spPr>
        </p:pic>
        <p:sp>
          <p:nvSpPr>
            <p:cNvPr id="25" name="textruta 24"/>
            <p:cNvSpPr txBox="1"/>
            <p:nvPr userDrawn="1"/>
          </p:nvSpPr>
          <p:spPr>
            <a:xfrm>
              <a:off x="14288" y="6596255"/>
              <a:ext cx="1404000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vad vi gör och hur</a:t>
              </a:r>
              <a:endParaRPr kumimoji="0" lang="sv-SE" sz="800" b="0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radig rubrik + punktlista el/och bilder + 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432000" y="1925553"/>
            <a:ext cx="8280000" cy="438376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000" y="836712"/>
            <a:ext cx="7740000" cy="432000"/>
          </a:xfrm>
        </p:spPr>
        <p:txBody>
          <a:bodyPr/>
          <a:lstStyle>
            <a:lvl1pPr>
              <a:defRPr sz="2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2DDAC53-97E1-405C-B9EE-A7B662E67995}" type="datetime1">
              <a:rPr lang="sv-SE" smtClean="0"/>
              <a:pPr/>
              <a:t>16-02-19</a:t>
            </a:fld>
            <a:endParaRPr lang="sv-SE" dirty="0"/>
          </a:p>
        </p:txBody>
      </p:sp>
      <p:sp>
        <p:nvSpPr>
          <p:cNvPr id="30" name="Platshållare för sidfot 2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1" name="Platshållare för bildnummer 3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44FA28-21CF-4CB9-B5F5-49BB08F09A2A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8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32000" y="1268760"/>
            <a:ext cx="637224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1800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52000" algn="l"/>
              </a:tabLst>
              <a:defRPr sz="1600" cap="all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800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52000" algn="l"/>
              </a:tabLst>
              <a:defRPr/>
            </a:pPr>
            <a:r>
              <a:rPr lang="sv-SE" dirty="0" smtClean="0"/>
              <a:t>eventuell underrubrik</a:t>
            </a:r>
          </a:p>
        </p:txBody>
      </p:sp>
      <p:grpSp>
        <p:nvGrpSpPr>
          <p:cNvPr id="9" name="Grupp 8"/>
          <p:cNvGrpSpPr/>
          <p:nvPr userDrawn="1"/>
        </p:nvGrpSpPr>
        <p:grpSpPr>
          <a:xfrm>
            <a:off x="14288" y="6018825"/>
            <a:ext cx="1404000" cy="805185"/>
            <a:chOff x="14288" y="6018825"/>
            <a:chExt cx="1404000" cy="805185"/>
          </a:xfrm>
        </p:grpSpPr>
        <p:pic>
          <p:nvPicPr>
            <p:cNvPr id="10" name="Bildobjekt 9" descr="ny-färg-Huset-vad-vi-gör-och-hur-PPT.png"/>
            <p:cNvPicPr>
              <a:picLocks noChangeAspect="1"/>
            </p:cNvPicPr>
            <p:nvPr userDrawn="1"/>
          </p:nvPicPr>
          <p:blipFill>
            <a:blip r:embed="rId2" cstate="print"/>
            <a:srcRect l="12278" t="9051" r="11061" b="43700"/>
            <a:stretch>
              <a:fillRect/>
            </a:stretch>
          </p:blipFill>
          <p:spPr>
            <a:xfrm>
              <a:off x="230528" y="6018825"/>
              <a:ext cx="876673" cy="626195"/>
            </a:xfrm>
            <a:prstGeom prst="rect">
              <a:avLst/>
            </a:prstGeom>
          </p:spPr>
        </p:pic>
        <p:sp>
          <p:nvSpPr>
            <p:cNvPr id="11" name="textruta 10"/>
            <p:cNvSpPr txBox="1"/>
            <p:nvPr userDrawn="1"/>
          </p:nvSpPr>
          <p:spPr>
            <a:xfrm>
              <a:off x="14288" y="6596255"/>
              <a:ext cx="1404000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vad vi gör och hur</a:t>
              </a:r>
              <a:endParaRPr kumimoji="0" lang="sv-SE" sz="800" b="0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74BC8B-E930-4628-9DEF-BC7B3B3C3A97}" type="slidenum">
              <a:rPr lang="sv-SE" altLang="sv-SE"/>
              <a:pPr/>
              <a:t>‹Nr.›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3630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>
            <a:off x="0" y="6525344"/>
            <a:ext cx="9144000" cy="340683"/>
          </a:xfrm>
          <a:prstGeom prst="rect">
            <a:avLst/>
          </a:prstGeom>
          <a:solidFill>
            <a:srgbClr val="9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rubrik 1" descr="&#10;"/>
          <p:cNvSpPr>
            <a:spLocks noGrp="1"/>
          </p:cNvSpPr>
          <p:nvPr>
            <p:ph type="title"/>
          </p:nvPr>
        </p:nvSpPr>
        <p:spPr>
          <a:xfrm>
            <a:off x="432000" y="835200"/>
            <a:ext cx="7740000" cy="432000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idx="1"/>
          </p:nvPr>
        </p:nvSpPr>
        <p:spPr>
          <a:xfrm>
            <a:off x="432000" y="1537200"/>
            <a:ext cx="8172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 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3"/>
          </p:nvPr>
        </p:nvSpPr>
        <p:spPr>
          <a:xfrm>
            <a:off x="4860032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4"/>
          </p:nvPr>
        </p:nvSpPr>
        <p:spPr>
          <a:xfrm>
            <a:off x="8676456" y="6520259"/>
            <a:ext cx="395536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fld id="{1444FA28-21CF-4CB9-B5F5-49BB08F09A2A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7812360" y="6520259"/>
            <a:ext cx="8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9556F88-A242-4AD1-8CEA-CBFF1615A473}" type="datetime1">
              <a:rPr lang="sv-SE" smtClean="0"/>
              <a:pPr/>
              <a:t>16-02-19</a:t>
            </a:fld>
            <a:endParaRPr lang="sv-SE" dirty="0"/>
          </a:p>
        </p:txBody>
      </p:sp>
      <p:pic>
        <p:nvPicPr>
          <p:cNvPr id="71" name="Bildobjekt 70" descr="Logga-liggande-Region_Jamtland_Harjedalen_RGB-152,194,0-PPT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5777749"/>
            <a:ext cx="1791646" cy="675587"/>
          </a:xfrm>
          <a:prstGeom prst="rect">
            <a:avLst/>
          </a:prstGeom>
        </p:spPr>
      </p:pic>
      <p:grpSp>
        <p:nvGrpSpPr>
          <p:cNvPr id="9" name="Grupp 8"/>
          <p:cNvGrpSpPr/>
          <p:nvPr/>
        </p:nvGrpSpPr>
        <p:grpSpPr>
          <a:xfrm>
            <a:off x="14288" y="6018825"/>
            <a:ext cx="1404000" cy="805185"/>
            <a:chOff x="14288" y="6018825"/>
            <a:chExt cx="1404000" cy="805185"/>
          </a:xfrm>
        </p:grpSpPr>
        <p:pic>
          <p:nvPicPr>
            <p:cNvPr id="11" name="Bildobjekt 10" descr="ny-färg-Huset-vad-vi-gör-och-hur-PPT.png"/>
            <p:cNvPicPr>
              <a:picLocks noChangeAspect="1"/>
            </p:cNvPicPr>
            <p:nvPr userDrawn="1"/>
          </p:nvPicPr>
          <p:blipFill>
            <a:blip r:embed="rId6" cstate="print"/>
            <a:srcRect l="12278" t="9051" r="11061" b="43700"/>
            <a:stretch>
              <a:fillRect/>
            </a:stretch>
          </p:blipFill>
          <p:spPr>
            <a:xfrm>
              <a:off x="230528" y="6018825"/>
              <a:ext cx="876673" cy="626195"/>
            </a:xfrm>
            <a:prstGeom prst="rect">
              <a:avLst/>
            </a:prstGeom>
          </p:spPr>
        </p:pic>
        <p:sp>
          <p:nvSpPr>
            <p:cNvPr id="12" name="textruta 11"/>
            <p:cNvSpPr txBox="1"/>
            <p:nvPr userDrawn="1"/>
          </p:nvSpPr>
          <p:spPr>
            <a:xfrm>
              <a:off x="14288" y="6596255"/>
              <a:ext cx="1404000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vad vi gör och hur</a:t>
              </a:r>
              <a:endParaRPr kumimoji="0" lang="sv-SE" sz="800" b="0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07" r:id="rId2"/>
    <p:sldLayoutId id="2147483929" r:id="rId3"/>
  </p:sldLayoutIdLst>
  <p:transition xmlns:p14="http://schemas.microsoft.com/office/powerpoint/2010/main" spd="med"/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 cap="none" spc="0" baseline="0">
          <a:solidFill>
            <a:srgbClr val="98C200"/>
          </a:solidFill>
          <a:effectLst/>
          <a:latin typeface="+mj-lt"/>
          <a:ea typeface="+mj-ea"/>
          <a:cs typeface="+mj-cs"/>
        </a:defRPr>
      </a:lvl1pPr>
    </p:titleStyle>
    <p:bodyStyle>
      <a:lvl1pPr marL="252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98C200"/>
        </a:buClr>
        <a:buSzPct val="110000"/>
        <a:buFont typeface="Wingdings" pitchFamily="2" charset="2"/>
        <a:buChar char="§"/>
        <a:tabLst>
          <a:tab pos="252000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>
            <a:lumMod val="75000"/>
            <a:lumOff val="25000"/>
          </a:schemeClr>
        </a:buClr>
        <a:buSzPct val="100000"/>
        <a:buFont typeface="Verdana" pitchFamily="34" charset="0"/>
        <a:buChar char="–"/>
        <a:tabLst>
          <a:tab pos="252000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56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§"/>
        <a:tabLst>
          <a:tab pos="252000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8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Verdana" pitchFamily="34" charset="0"/>
        <a:buChar char="–"/>
        <a:tabLst>
          <a:tab pos="252000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3600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98C200"/>
        </a:buClr>
        <a:buSzPct val="100000"/>
        <a:buFont typeface="Wingdings" pitchFamily="2" charset="2"/>
        <a:buChar char="§"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12900" marR="0" indent="-252000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tx1"/>
        </a:buClr>
        <a:buSzTx/>
        <a:buFont typeface="Verdana" pitchFamily="34" charset="0"/>
        <a:buNone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67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667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33625" indent="-180975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tabLst>
          <a:tab pos="1074738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539552" y="1700808"/>
            <a:ext cx="8280000" cy="4383767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Uppdrag från SKL:</a:t>
            </a:r>
            <a:endParaRPr lang="sv-SE" b="1" dirty="0" smtClean="0"/>
          </a:p>
          <a:p>
            <a:pPr>
              <a:buFontTx/>
              <a:buChar char="-"/>
            </a:pPr>
            <a:endParaRPr lang="sv-SE" b="1" i="1" dirty="0" smtClean="0"/>
          </a:p>
          <a:p>
            <a:pPr>
              <a:buFontTx/>
              <a:buChar char="-"/>
            </a:pPr>
            <a:r>
              <a:rPr lang="sv-SE" b="1" i="1" dirty="0" smtClean="0"/>
              <a:t>Förstärkt brukarmedverkan</a:t>
            </a:r>
          </a:p>
          <a:p>
            <a:pPr>
              <a:buFontTx/>
              <a:buChar char="-"/>
            </a:pPr>
            <a:r>
              <a:rPr lang="sv-SE" b="1" i="1" dirty="0" smtClean="0"/>
              <a:t>Förstärkt delaktighet för barn o unga</a:t>
            </a:r>
          </a:p>
          <a:p>
            <a:pPr marL="0" indent="0">
              <a:buNone/>
            </a:pPr>
            <a:r>
              <a:rPr lang="sv-SE" i="1" dirty="0" smtClean="0"/>
              <a:t>- Systematisk uppföljning</a:t>
            </a:r>
            <a:endParaRPr lang="sv-SE" i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Personer med funktionsnedsättning.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28531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432000" y="1492892"/>
            <a:ext cx="8280000" cy="4383767"/>
          </a:xfrm>
        </p:spPr>
        <p:txBody>
          <a:bodyPr/>
          <a:lstStyle/>
          <a:p>
            <a:endParaRPr lang="sv-SE" sz="1600" dirty="0" smtClean="0"/>
          </a:p>
          <a:p>
            <a:endParaRPr lang="sv-SE" sz="1600" dirty="0"/>
          </a:p>
          <a:p>
            <a:r>
              <a:rPr lang="sv-SE" sz="1800" i="1" dirty="0" smtClean="0"/>
              <a:t>En </a:t>
            </a:r>
            <a:r>
              <a:rPr lang="sv-SE" sz="1800" i="1" dirty="0"/>
              <a:t>dialogform för jämlika möten mellan personer.</a:t>
            </a:r>
          </a:p>
          <a:p>
            <a:r>
              <a:rPr lang="sv-SE" sz="1800" i="1" dirty="0"/>
              <a:t>En samarbetsform för brukare och personal</a:t>
            </a:r>
          </a:p>
          <a:p>
            <a:r>
              <a:rPr lang="sv-SE" sz="1800" i="1" dirty="0"/>
              <a:t>Uppbyggd kring delaktighet – öppen dialog och inflytande</a:t>
            </a:r>
          </a:p>
          <a:p>
            <a:r>
              <a:rPr lang="sv-SE" sz="1800" i="1" dirty="0"/>
              <a:t>En lärandeprocess för alla deltagare</a:t>
            </a:r>
          </a:p>
          <a:p>
            <a:r>
              <a:rPr lang="sv-SE" sz="1800" i="1" dirty="0"/>
              <a:t>Stärker den enskilde</a:t>
            </a:r>
          </a:p>
          <a:p>
            <a:r>
              <a:rPr lang="sv-SE" sz="1800" i="1" dirty="0"/>
              <a:t>Kompetensutvecklar personal</a:t>
            </a:r>
          </a:p>
          <a:p>
            <a:r>
              <a:rPr lang="sv-SE" sz="1800" i="1" dirty="0"/>
              <a:t>En metod för verksamhetsutveckling och kvalitet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2000" y="836712"/>
            <a:ext cx="7740000" cy="432000"/>
          </a:xfrm>
        </p:spPr>
        <p:txBody>
          <a:bodyPr/>
          <a:lstStyle/>
          <a:p>
            <a:r>
              <a:rPr lang="sv-SE" sz="1800" dirty="0"/>
              <a:t>S</a:t>
            </a:r>
            <a:r>
              <a:rPr lang="sv-SE" sz="1800" dirty="0" smtClean="0"/>
              <a:t>amtal om delaktighet, självbestämmande och inflytande.</a:t>
            </a:r>
            <a:endParaRPr lang="sv-SE" sz="1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71939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432000" y="1925553"/>
            <a:ext cx="8280000" cy="2655575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 smtClean="0"/>
          </a:p>
          <a:p>
            <a:r>
              <a:rPr lang="sv-SE" dirty="0" smtClean="0"/>
              <a:t>Dialogslingor och Teman väljs av brukare ,personal eller chef.</a:t>
            </a:r>
          </a:p>
          <a:p>
            <a:r>
              <a:rPr lang="sv-SE" dirty="0" smtClean="0"/>
              <a:t>Dialog efter en modell – slinga.</a:t>
            </a:r>
          </a:p>
          <a:p>
            <a:r>
              <a:rPr lang="sv-SE" dirty="0" smtClean="0"/>
              <a:t>Chefens engagemang och ansvar är avgörande för resultatet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Delaktighetmodellen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432000" y="1916832"/>
            <a:ext cx="8280000" cy="4392488"/>
          </a:xfrm>
        </p:spPr>
        <p:txBody>
          <a:bodyPr/>
          <a:lstStyle/>
          <a:p>
            <a:r>
              <a:rPr lang="sv-SE" dirty="0" smtClean="0"/>
              <a:t>-Får </a:t>
            </a:r>
            <a:r>
              <a:rPr lang="sv-SE" dirty="0"/>
              <a:t>du vara med och bestämma om saker på jobbet</a:t>
            </a:r>
            <a:r>
              <a:rPr lang="sv-SE" dirty="0" smtClean="0"/>
              <a:t>?</a:t>
            </a:r>
          </a:p>
          <a:p>
            <a:r>
              <a:rPr lang="sv-SE" dirty="0" smtClean="0"/>
              <a:t>-Får du bestämma över ditt eget liv?</a:t>
            </a:r>
          </a:p>
          <a:p>
            <a:r>
              <a:rPr lang="sv-SE" dirty="0" smtClean="0"/>
              <a:t>-Vad har man personal till?</a:t>
            </a:r>
          </a:p>
          <a:p>
            <a:r>
              <a:rPr lang="sv-SE" dirty="0" smtClean="0"/>
              <a:t>-Vad vill ni använda gemensamhetsutrymmet till?</a:t>
            </a:r>
            <a:endParaRPr lang="sv-SE" dirty="0"/>
          </a:p>
          <a:p>
            <a:r>
              <a:rPr lang="sv-SE" dirty="0"/>
              <a:t>-Resor</a:t>
            </a:r>
          </a:p>
          <a:p>
            <a:r>
              <a:rPr lang="sv-SE" dirty="0"/>
              <a:t>-Husmöten</a:t>
            </a:r>
          </a:p>
          <a:p>
            <a:r>
              <a:rPr lang="sv-SE" dirty="0"/>
              <a:t>-Får du bestämma på jobbet?</a:t>
            </a:r>
          </a:p>
          <a:p>
            <a:r>
              <a:rPr lang="sv-SE" dirty="0"/>
              <a:t>-Är ni trygga med personalen ?</a:t>
            </a:r>
          </a:p>
          <a:p>
            <a:r>
              <a:rPr lang="sv-SE" dirty="0"/>
              <a:t>-Vad är en bra personal?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på teman för slingorna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4474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sz="1600" dirty="0" smtClean="0"/>
              <a:t>Kan vi ha arbetsplatsmöten?</a:t>
            </a:r>
          </a:p>
          <a:p>
            <a:r>
              <a:rPr lang="sv-SE" sz="1600" dirty="0" smtClean="0"/>
              <a:t>Hur kan man spara till resor?</a:t>
            </a:r>
          </a:p>
          <a:p>
            <a:r>
              <a:rPr lang="sv-SE" sz="1600" dirty="0" smtClean="0"/>
              <a:t>Vi vill resa mer men vi vet inte hur vi ska göra ?</a:t>
            </a:r>
          </a:p>
          <a:p>
            <a:r>
              <a:rPr lang="sv-SE" sz="1600" dirty="0" smtClean="0"/>
              <a:t>Om man ringer akutnumret vad händer då ?</a:t>
            </a:r>
          </a:p>
          <a:p>
            <a:r>
              <a:rPr lang="sv-SE" sz="1600" dirty="0" smtClean="0"/>
              <a:t>Vad säger man när man ringer?</a:t>
            </a:r>
          </a:p>
          <a:p>
            <a:r>
              <a:rPr lang="sv-SE" sz="1600" dirty="0" smtClean="0"/>
              <a:t>Kommer någon och sover natten då?</a:t>
            </a:r>
          </a:p>
          <a:p>
            <a:r>
              <a:rPr lang="sv-SE" sz="1600" dirty="0" smtClean="0"/>
              <a:t>Varför får vi inte vara med och bestämma vårt schema?</a:t>
            </a:r>
          </a:p>
          <a:p>
            <a:r>
              <a:rPr lang="sv-SE" sz="1600" dirty="0" smtClean="0"/>
              <a:t>Vi vill vara med och bestämma våra schema men vi vet inte hur vi ska göra.</a:t>
            </a:r>
          </a:p>
          <a:p>
            <a:r>
              <a:rPr lang="sv-SE" sz="1600" dirty="0" smtClean="0"/>
              <a:t>Har personalen något syfte att inte berätta när någon ska sluta?</a:t>
            </a:r>
          </a:p>
          <a:p>
            <a:r>
              <a:rPr lang="sv-SE" sz="1600" dirty="0" smtClean="0"/>
              <a:t>Kan vi hitta på mer saker på fritiden och få hjälp med matlagning i lägenheten?</a:t>
            </a:r>
          </a:p>
          <a:p>
            <a:r>
              <a:rPr lang="sv-SE" sz="1600" dirty="0" smtClean="0"/>
              <a:t>Kan vi förbättra våra husmöten så att alla kommer till tals.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14869" y="724388"/>
            <a:ext cx="7740000" cy="432000"/>
          </a:xfrm>
        </p:spPr>
        <p:txBody>
          <a:bodyPr/>
          <a:lstStyle/>
          <a:p>
            <a:r>
              <a:rPr lang="sv-SE" sz="2400" dirty="0" smtClean="0"/>
              <a:t>Exempel på stafettfrågor från brukare till personal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60621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415765" y="1844824"/>
            <a:ext cx="8280000" cy="4383767"/>
          </a:xfrm>
        </p:spPr>
        <p:txBody>
          <a:bodyPr/>
          <a:lstStyle/>
          <a:p>
            <a:r>
              <a:rPr lang="sv-SE" sz="1600" dirty="0" smtClean="0"/>
              <a:t>När och hur vill ni ha arbetsplatsmöten?</a:t>
            </a:r>
          </a:p>
          <a:p>
            <a:r>
              <a:rPr lang="sv-SE" sz="1600" dirty="0" smtClean="0"/>
              <a:t>Hur ofta vill ni resa och ska det vara långa eller korta resor?</a:t>
            </a:r>
          </a:p>
          <a:p>
            <a:r>
              <a:rPr lang="sv-SE" sz="1600" dirty="0" smtClean="0"/>
              <a:t>Hur ofta vill ni ha husmöten?</a:t>
            </a:r>
          </a:p>
          <a:p>
            <a:r>
              <a:rPr lang="sv-SE" sz="1600" dirty="0" smtClean="0"/>
              <a:t>Hur ska husmöten se ut och vilket innehåll ska de ha ?</a:t>
            </a:r>
          </a:p>
          <a:p>
            <a:r>
              <a:rPr lang="sv-SE" sz="1600" dirty="0" smtClean="0"/>
              <a:t>Vad vill ni ha hjälp med i lägenheten?</a:t>
            </a:r>
          </a:p>
          <a:p>
            <a:r>
              <a:rPr lang="sv-SE" sz="1600" dirty="0" smtClean="0"/>
              <a:t>Vilka andra aktiviteter vill ni göra?</a:t>
            </a:r>
          </a:p>
          <a:p>
            <a:r>
              <a:rPr lang="sv-SE" sz="1600" dirty="0" smtClean="0"/>
              <a:t>Hur vill ni göra när vi planerar era scheman?</a:t>
            </a:r>
          </a:p>
          <a:p>
            <a:r>
              <a:rPr lang="sv-SE" sz="1600" dirty="0" smtClean="0"/>
              <a:t>Vilka behöver scheman på jobbet?</a:t>
            </a:r>
          </a:p>
          <a:p>
            <a:r>
              <a:rPr lang="sv-SE" sz="1600" dirty="0" smtClean="0"/>
              <a:t>Är det bra att ha en instruktion med bilder i sin lägenhet?( om akutnummer)</a:t>
            </a:r>
          </a:p>
          <a:p>
            <a:endParaRPr lang="sv-SE" sz="1600" dirty="0" smtClean="0"/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på stafettfrågor från personal till brukare.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0961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432001" y="1554458"/>
            <a:ext cx="7308352" cy="7006584"/>
          </a:xfrm>
        </p:spPr>
        <p:txBody>
          <a:bodyPr/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Vi vill ha en ny slinga så fort som möjligt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Det fungerar när en utomstående lyssnar på brukargruppen.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Förstår att vissa brukare känner sig i underläge om man är för många i möten vid tex genomförandeplaner.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Överraskade över att brukarna visar så stor öppenhet mot oss och vill prata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satt i fikarummet och hade flera störningsmoment under samtalet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krävande kurs!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Slingan/arbetssättet fungerade så grymt tillfredställande bra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Vägledarrollen </a:t>
            </a:r>
            <a:r>
              <a:rPr lang="sv-S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 påverkat oss väldigt </a:t>
            </a:r>
            <a:r>
              <a:rPr lang="sv-SE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positivt</a:t>
            </a:r>
          </a:p>
          <a:p>
            <a:r>
              <a:rPr lang="sv-SE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sv-S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ville att vi skulle komma varenda torsdag och ha dessa träffar. </a:t>
            </a:r>
            <a:endParaRPr lang="sv-SE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sz="1600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sz="3600" dirty="0">
              <a:latin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39552" y="906457"/>
            <a:ext cx="7740000" cy="432000"/>
          </a:xfrm>
        </p:spPr>
        <p:txBody>
          <a:bodyPr/>
          <a:lstStyle/>
          <a:p>
            <a:r>
              <a:rPr lang="sv-S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Vägledare 2015 Region Jämtland Härjedalen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432000" y="1122457"/>
            <a:ext cx="6372248" cy="432048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93338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Sagt under dialogen</a:t>
            </a:r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” Äntligen kommer det några som verkligen lyssnar på oss</a:t>
            </a:r>
            <a:r>
              <a:rPr lang="sv-SE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b="1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”Det här är det bästa som hänt sen jag började på daglig verksamhet</a:t>
            </a:r>
            <a:r>
              <a:rPr lang="sv-SE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v-SE" i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Från personer med insatser: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8970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 dirty="0" smtClean="0"/>
          </a:p>
          <a:p>
            <a:pPr marL="0" indent="0">
              <a:buNone/>
            </a:pPr>
            <a:r>
              <a:rPr lang="sv-SE" b="1" dirty="0" smtClean="0"/>
              <a:t>Arbetsgruppen för Delaktighetsmodellen arbetar vidare 2016.</a:t>
            </a:r>
            <a:endParaRPr lang="sv-SE" dirty="0" smtClean="0"/>
          </a:p>
          <a:p>
            <a:r>
              <a:rPr lang="sv-SE" dirty="0" smtClean="0"/>
              <a:t>Tanken att sprida över länet – samordning krävs</a:t>
            </a:r>
          </a:p>
          <a:p>
            <a:r>
              <a:rPr lang="sv-SE" dirty="0" smtClean="0"/>
              <a:t>Utbilda fler vägledare i Regionen</a:t>
            </a:r>
          </a:p>
          <a:p>
            <a:r>
              <a:rPr lang="sv-SE" dirty="0" smtClean="0"/>
              <a:t>Utbilda brukare till vägledare – göra vägledarteam</a:t>
            </a:r>
          </a:p>
          <a:p>
            <a:r>
              <a:rPr lang="sv-SE" dirty="0" smtClean="0"/>
              <a:t>DMO som en del av verksamheten – kvalitet</a:t>
            </a:r>
          </a:p>
          <a:p>
            <a:r>
              <a:rPr lang="sv-SE" dirty="0" smtClean="0"/>
              <a:t>Koppla till </a:t>
            </a:r>
            <a:r>
              <a:rPr lang="sv-SE" dirty="0" err="1" smtClean="0"/>
              <a:t>pict</a:t>
            </a:r>
            <a:r>
              <a:rPr lang="sv-SE" dirty="0" smtClean="0"/>
              <a:t>-o-stat enkäten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händer nu ?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40053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 smtClean="0"/>
              <a:t>Nationellt</a:t>
            </a:r>
          </a:p>
          <a:p>
            <a:r>
              <a:rPr lang="sv-SE" sz="1800" dirty="0" smtClean="0"/>
              <a:t>Utvecklingsledarnas nationella nätverk. Vem ska representera ?</a:t>
            </a:r>
          </a:p>
          <a:p>
            <a:r>
              <a:rPr lang="sv-SE" sz="1800" dirty="0" smtClean="0"/>
              <a:t>Nationella Kompetensrådet /Vård Omsorgs collage</a:t>
            </a:r>
          </a:p>
          <a:p>
            <a:r>
              <a:rPr lang="sv-SE" sz="1800" dirty="0" smtClean="0"/>
              <a:t>Delaktighetsmodellens kursledarring / Kursledarna</a:t>
            </a:r>
          </a:p>
          <a:p>
            <a:endParaRPr lang="sv-SE" sz="1800" dirty="0"/>
          </a:p>
          <a:p>
            <a:pPr marL="0" indent="0">
              <a:buNone/>
            </a:pPr>
            <a:r>
              <a:rPr lang="sv-SE" sz="1800" b="1" dirty="0" smtClean="0"/>
              <a:t>Regionalt</a:t>
            </a:r>
          </a:p>
          <a:p>
            <a:r>
              <a:rPr lang="sv-SE" sz="1800" dirty="0" smtClean="0"/>
              <a:t>LSS-chefsnätverk</a:t>
            </a:r>
          </a:p>
          <a:p>
            <a:r>
              <a:rPr lang="sv-SE" sz="1800" dirty="0" smtClean="0"/>
              <a:t>LSS-handläggarnätverk</a:t>
            </a:r>
          </a:p>
          <a:p>
            <a:r>
              <a:rPr lang="sv-SE" sz="1800" dirty="0" smtClean="0"/>
              <a:t>Arbetsgruppen för Delaktighetsmodellen/ FoU-Jämt</a:t>
            </a:r>
          </a:p>
          <a:p>
            <a:r>
              <a:rPr lang="sv-SE" sz="1800" dirty="0" smtClean="0"/>
              <a:t>Nätverk för enhetschefer </a:t>
            </a:r>
            <a:r>
              <a:rPr lang="sv-SE" sz="1800" dirty="0" err="1"/>
              <a:t>p</a:t>
            </a:r>
            <a:r>
              <a:rPr lang="sv-SE" sz="1800" dirty="0" err="1" smtClean="0"/>
              <a:t>ersonl.assistans</a:t>
            </a:r>
            <a:r>
              <a:rPr lang="sv-SE" sz="1800" dirty="0" smtClean="0"/>
              <a:t> (nybildat)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 smtClean="0"/>
              <a:t>Nationella och regionala nätverk som kvarstår 2016.</a:t>
            </a:r>
            <a:endParaRPr lang="sv-SE" sz="20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31473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432000" y="1772816"/>
            <a:ext cx="8280000" cy="4536505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 </a:t>
            </a:r>
            <a:r>
              <a:rPr lang="sv-SE" sz="1400" dirty="0" smtClean="0"/>
              <a:t>   </a:t>
            </a:r>
            <a:r>
              <a:rPr lang="sv-SE" sz="1400" b="1" dirty="0" smtClean="0"/>
              <a:t>BIC-behovet </a:t>
            </a:r>
            <a:r>
              <a:rPr lang="sv-SE" sz="1400" b="1" dirty="0"/>
              <a:t>i centrum.</a:t>
            </a:r>
            <a:endParaRPr lang="sv-SE" sz="1400" dirty="0"/>
          </a:p>
          <a:p>
            <a:r>
              <a:rPr lang="sv-SE" sz="1200" dirty="0"/>
              <a:t>Ann-Christin Granberg arbetar med att anpassa o utveckla ÄBIC för FH-området. Hon ska ta fram en informationsspecifikation. Testutbildning kommer att ske i några kommuner. Inbjudan i vår o program i höst för LSS</a:t>
            </a:r>
            <a:r>
              <a:rPr lang="sv-SE" sz="1200" dirty="0" smtClean="0"/>
              <a:t>.</a:t>
            </a:r>
          </a:p>
          <a:p>
            <a:endParaRPr lang="sv-SE" sz="1400" dirty="0" smtClean="0"/>
          </a:p>
          <a:p>
            <a:r>
              <a:rPr lang="sv-SE" sz="1400" b="1" dirty="0" smtClean="0"/>
              <a:t>Nytt kunskapsstöd om att förbygga och minska utmanande beteenden i LSS-verksamhet</a:t>
            </a:r>
            <a:r>
              <a:rPr lang="sv-SE" sz="1400" dirty="0" smtClean="0"/>
              <a:t>. Från Socialstyrelsen. </a:t>
            </a:r>
          </a:p>
          <a:p>
            <a:pPr marL="0" indent="0">
              <a:buNone/>
            </a:pPr>
            <a:r>
              <a:rPr lang="sv-SE" sz="1200" dirty="0" smtClean="0"/>
              <a:t>    Ger starkt stöd för </a:t>
            </a:r>
            <a:r>
              <a:rPr lang="sv-SE" sz="1200" dirty="0" err="1" smtClean="0"/>
              <a:t>AKK-kompetensens</a:t>
            </a:r>
            <a:r>
              <a:rPr lang="sv-SE" sz="1200" dirty="0" smtClean="0"/>
              <a:t> betydelse för att minska utmanande beteende. </a:t>
            </a:r>
          </a:p>
          <a:p>
            <a:pPr marL="0" indent="0">
              <a:buNone/>
            </a:pPr>
            <a:r>
              <a:rPr lang="sv-SE" sz="1200" dirty="0"/>
              <a:t> </a:t>
            </a:r>
            <a:r>
              <a:rPr lang="sv-SE" sz="1200" dirty="0" smtClean="0"/>
              <a:t>   Mycket användbart kunskapsstöd som bör läsas!             </a:t>
            </a:r>
          </a:p>
          <a:p>
            <a:pPr marL="0" indent="0">
              <a:buNone/>
            </a:pPr>
            <a:r>
              <a:rPr lang="sv-SE" sz="1200" dirty="0" smtClean="0"/>
              <a:t>                          </a:t>
            </a:r>
          </a:p>
          <a:p>
            <a:r>
              <a:rPr lang="sv-SE" sz="1400" b="1" dirty="0" smtClean="0"/>
              <a:t>Att </a:t>
            </a:r>
            <a:r>
              <a:rPr lang="sv-SE" sz="1400" b="1" dirty="0"/>
              <a:t>minska tvång och begränsningsåtgärder/ Socialstyrelsen Anders Berg</a:t>
            </a:r>
            <a:endParaRPr lang="sv-SE" sz="1400" dirty="0"/>
          </a:p>
          <a:p>
            <a:r>
              <a:rPr lang="sv-SE" sz="1200" dirty="0" smtClean="0"/>
              <a:t>Slutrapporten </a:t>
            </a:r>
            <a:r>
              <a:rPr lang="sv-SE" sz="1200" dirty="0"/>
              <a:t>ska in till regeringen 20 febr.</a:t>
            </a:r>
          </a:p>
          <a:p>
            <a:r>
              <a:rPr lang="sv-SE" sz="1200" dirty="0"/>
              <a:t>2015-2016 kommer lärande exempel att finnas på Kunskapsguiden där kommer också hela åtgärdsprogrammet ” Tvång och begränsning” att samlas.</a:t>
            </a:r>
          </a:p>
          <a:p>
            <a:pPr marL="0" indent="0">
              <a:buNone/>
            </a:pPr>
            <a:r>
              <a:rPr lang="sv-SE" sz="1200" dirty="0"/>
              <a:t> </a:t>
            </a:r>
          </a:p>
          <a:p>
            <a:pPr marL="0" indent="0">
              <a:buNone/>
            </a:pPr>
            <a:r>
              <a:rPr lang="sv-SE" smtClean="0"/>
              <a:t>   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Övrigt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Info från Socialstyrelsen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08241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432000" y="1772817"/>
            <a:ext cx="8280000" cy="4536504"/>
          </a:xfrm>
        </p:spPr>
        <p:txBody>
          <a:bodyPr/>
          <a:lstStyle/>
          <a:p>
            <a:r>
              <a:rPr lang="sv-SE" sz="1600" dirty="0" smtClean="0"/>
              <a:t>LSS-chefsnätverk -  </a:t>
            </a:r>
            <a:r>
              <a:rPr lang="sv-SE" sz="1600" i="1" dirty="0" smtClean="0"/>
              <a:t>för utveckling i länet kring LSS (pers. ass.)</a:t>
            </a:r>
          </a:p>
          <a:p>
            <a:r>
              <a:rPr lang="sv-SE" sz="1600" dirty="0" smtClean="0"/>
              <a:t>Länssamverkan Öppna Jämförelser –</a:t>
            </a:r>
            <a:r>
              <a:rPr lang="sv-SE" sz="1600" i="1" dirty="0" smtClean="0"/>
              <a:t>uppföljning av insatser</a:t>
            </a:r>
          </a:p>
          <a:p>
            <a:r>
              <a:rPr lang="sv-SE" sz="1600" dirty="0" smtClean="0"/>
              <a:t>Arbetsgrupp etablerad för Delaktighetsmodellen. Tre kursledare och 12 vägledare utbildade. FoU-Jämt sammankallar</a:t>
            </a:r>
            <a:r>
              <a:rPr lang="sv-SE" sz="1600" i="1" dirty="0" smtClean="0"/>
              <a:t>. Brukarinflytande</a:t>
            </a:r>
            <a:r>
              <a:rPr lang="sv-SE" sz="1600" dirty="0" smtClean="0"/>
              <a:t>.</a:t>
            </a:r>
          </a:p>
          <a:p>
            <a:r>
              <a:rPr lang="sv-SE" sz="1600" dirty="0" smtClean="0"/>
              <a:t>Workshops för ca </a:t>
            </a:r>
            <a:r>
              <a:rPr lang="sv-SE" sz="1600" smtClean="0"/>
              <a:t>500 baspersonal </a:t>
            </a:r>
            <a:r>
              <a:rPr lang="sv-SE" sz="1600" dirty="0" smtClean="0"/>
              <a:t>i Alternativ o kompletterande kommunikation (AKK) genomfört . </a:t>
            </a:r>
            <a:r>
              <a:rPr lang="sv-SE" sz="1600" i="1" dirty="0" smtClean="0"/>
              <a:t>Förutsättning för delaktighet.</a:t>
            </a:r>
          </a:p>
          <a:p>
            <a:r>
              <a:rPr lang="sv-SE" sz="1600" dirty="0" smtClean="0"/>
              <a:t>Genomförd enkät vid Barn o ungdomshabiliteringen. Arbetsgrupp som arbetar vidare  </a:t>
            </a:r>
            <a:r>
              <a:rPr lang="sv-SE" sz="1600" i="1" dirty="0" smtClean="0"/>
              <a:t>Barns delaktighet</a:t>
            </a:r>
          </a:p>
          <a:p>
            <a:r>
              <a:rPr lang="sv-SE" sz="1600" dirty="0" err="1" smtClean="0"/>
              <a:t>Pict</a:t>
            </a:r>
            <a:r>
              <a:rPr lang="sv-SE" sz="1600" dirty="0" smtClean="0"/>
              <a:t>-o-stat enkäter genomförda i Östersund om </a:t>
            </a:r>
            <a:r>
              <a:rPr lang="sv-SE" sz="1600" i="1" dirty="0" smtClean="0"/>
              <a:t>delaktighet</a:t>
            </a:r>
          </a:p>
          <a:p>
            <a:r>
              <a:rPr lang="sv-SE" sz="1600" dirty="0" smtClean="0"/>
              <a:t>Inspirationsdag för personer inom daglig verksamhet om </a:t>
            </a:r>
            <a:r>
              <a:rPr lang="sv-SE" sz="1600" i="1" dirty="0" smtClean="0"/>
              <a:t>delaktighet (alla vill inte självklart vara delaktiga)</a:t>
            </a:r>
          </a:p>
          <a:p>
            <a:r>
              <a:rPr lang="sv-SE" sz="1600" dirty="0" smtClean="0"/>
              <a:t>5 lärandecirklar i EBP för LSS-chefer o personal. (60 pers.) Mätning.</a:t>
            </a:r>
          </a:p>
          <a:p>
            <a:r>
              <a:rPr lang="sv-SE" sz="1600" dirty="0" smtClean="0"/>
              <a:t>Föreläsning om delaktighet vid genomförandeplanering.</a:t>
            </a:r>
          </a:p>
          <a:p>
            <a:endParaRPr lang="sv-SE" sz="16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Resultat inom satsningen 2015</a:t>
            </a:r>
            <a:endParaRPr lang="sv-SE" sz="24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27175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755576" y="1493457"/>
            <a:ext cx="77768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r>
              <a:rPr lang="sv-SE" sz="2000" b="1" dirty="0" smtClean="0"/>
              <a:t>Kompetenssatsning</a:t>
            </a:r>
          </a:p>
          <a:p>
            <a:endParaRPr lang="sv-SE" dirty="0"/>
          </a:p>
          <a:p>
            <a:endParaRPr lang="sv-SE" dirty="0" smtClean="0"/>
          </a:p>
          <a:p>
            <a:endParaRPr lang="sv-SE" sz="1200" dirty="0"/>
          </a:p>
          <a:p>
            <a:r>
              <a:rPr lang="sv-SE" sz="1200" dirty="0" smtClean="0"/>
              <a:t>Regeringens </a:t>
            </a:r>
            <a:r>
              <a:rPr lang="sv-SE" sz="1200" dirty="0"/>
              <a:t>beslut Regeringen beslutar att ge Socialstyrelsens i uppdrag att under 2016 fördela medel för kompetenssatsning riktad till baspersonal inom äldreomsorgen och baspersonal inom </a:t>
            </a:r>
            <a:r>
              <a:rPr lang="sv-SE" sz="1200" dirty="0" smtClean="0"/>
              <a:t>funktionshinderområdet</a:t>
            </a:r>
            <a:r>
              <a:rPr lang="sv-SE" sz="1200" dirty="0"/>
              <a:t>. </a:t>
            </a:r>
            <a:endParaRPr lang="sv-SE" sz="1200" dirty="0" smtClean="0"/>
          </a:p>
          <a:p>
            <a:r>
              <a:rPr lang="sv-SE" sz="1200" dirty="0" smtClean="0"/>
              <a:t>Rekvisition av medel avseende 2016 ska ske till Socialstyrelsen senast den 15 mars 2016. Medlen får användas under2016.</a:t>
            </a:r>
          </a:p>
          <a:p>
            <a:r>
              <a:rPr lang="sv-SE" sz="1200" dirty="0" smtClean="0"/>
              <a:t>Syftet att öka kunskap genom olika kompetensutvecklande insatser inom äldre- och funktionshinderområdet.</a:t>
            </a:r>
          </a:p>
          <a:p>
            <a:endParaRPr lang="sv-SE" sz="1200" dirty="0" smtClean="0"/>
          </a:p>
          <a:p>
            <a:endParaRPr lang="sv-SE" sz="12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90206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3" y="2204865"/>
            <a:ext cx="6911373" cy="3528392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dirty="0" smtClean="0"/>
              <a:t>Workshops i AKK - 540 deltagare på 6 dagar.</a:t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400" dirty="0" smtClean="0"/>
              <a:t>Kommunikation - en förutsättning för brukarmedverkan    och delaktighet. Ersätter utmanande beteende!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170095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0809"/>
            <a:ext cx="2448272" cy="4248471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 smtClean="0"/>
              <a:t>Samtalsmatta, </a:t>
            </a:r>
            <a:r>
              <a:rPr lang="sv-SE" sz="2000" dirty="0" err="1" smtClean="0"/>
              <a:t>appar</a:t>
            </a:r>
            <a:r>
              <a:rPr lang="sv-SE" sz="2000" dirty="0" smtClean="0"/>
              <a:t>, bildkartor, ögonstyrning.</a:t>
            </a:r>
            <a:endParaRPr lang="sv-SE" sz="20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Ger stöd i Att göra olika val och hitta nya strategier.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04864"/>
            <a:ext cx="2016224" cy="374441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925638"/>
            <a:ext cx="3275904" cy="40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430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sz="1600" i="1" dirty="0" smtClean="0"/>
              <a:t>Nya </a:t>
            </a:r>
            <a:r>
              <a:rPr lang="sv-SE" sz="1600" i="1" dirty="0" err="1" smtClean="0"/>
              <a:t>ideer</a:t>
            </a:r>
            <a:r>
              <a:rPr lang="sv-SE" sz="1600" i="1" dirty="0" smtClean="0"/>
              <a:t>, nya tankeställningar kunskap om alla hjälpmedel som finns.</a:t>
            </a:r>
          </a:p>
          <a:p>
            <a:r>
              <a:rPr lang="sv-SE" sz="1600" i="1" dirty="0" smtClean="0"/>
              <a:t>Kommunikationens betydelse för att personer ska kunna vara delaktiga på riktigt blev tydlig.</a:t>
            </a:r>
          </a:p>
          <a:p>
            <a:r>
              <a:rPr lang="sv-SE" sz="1600" i="1" dirty="0" smtClean="0"/>
              <a:t>Allt var användbart !</a:t>
            </a:r>
          </a:p>
          <a:p>
            <a:r>
              <a:rPr lang="sv-SE" sz="1600" i="1" dirty="0" smtClean="0"/>
              <a:t>Mer tid att utveckla nya scheman o bilder behövs!</a:t>
            </a:r>
          </a:p>
          <a:p>
            <a:r>
              <a:rPr lang="sv-SE" sz="1600" i="1" dirty="0" smtClean="0"/>
              <a:t>Vi måste våga prova olika AKK-sätt!</a:t>
            </a:r>
          </a:p>
          <a:p>
            <a:r>
              <a:rPr lang="sv-SE" sz="1600" i="1" dirty="0" smtClean="0"/>
              <a:t>Bättre samarbete om individens kommunikationssätt mellan boende o daglig verksamhet behövs.</a:t>
            </a:r>
          </a:p>
          <a:p>
            <a:r>
              <a:rPr lang="sv-SE" sz="1600" i="1" dirty="0" smtClean="0"/>
              <a:t>Bra att få prova själv </a:t>
            </a:r>
            <a:r>
              <a:rPr lang="sv-SE" sz="1600" i="1" dirty="0" err="1" smtClean="0"/>
              <a:t>te.x</a:t>
            </a:r>
            <a:r>
              <a:rPr lang="sv-SE" sz="1600" i="1" dirty="0" smtClean="0"/>
              <a:t> </a:t>
            </a:r>
            <a:r>
              <a:rPr lang="sv-SE" sz="1600" i="1" dirty="0" err="1" smtClean="0"/>
              <a:t>pekprat</a:t>
            </a:r>
            <a:r>
              <a:rPr lang="sv-SE" sz="1600" i="1" dirty="0"/>
              <a:t> </a:t>
            </a:r>
            <a:r>
              <a:rPr lang="sv-SE" sz="1600" i="1" dirty="0" smtClean="0"/>
              <a:t>och samtalsmatta.</a:t>
            </a:r>
          </a:p>
          <a:p>
            <a:r>
              <a:rPr lang="sv-SE" sz="1600" i="1" dirty="0"/>
              <a:t>Bra att få tillgång till nya program och ny teknik </a:t>
            </a:r>
            <a:r>
              <a:rPr lang="sv-SE" sz="1600" i="1" dirty="0" smtClean="0"/>
              <a:t>.</a:t>
            </a:r>
            <a:endParaRPr lang="sv-SE" sz="1600" i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Några synpunkter från deltagarna.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0465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i="1" dirty="0" smtClean="0"/>
              <a:t>AKK </a:t>
            </a:r>
            <a:r>
              <a:rPr lang="sv-SE" i="1" dirty="0"/>
              <a:t>ett område som ständigt utvecklas </a:t>
            </a:r>
            <a:r>
              <a:rPr lang="sv-SE" i="1" dirty="0" smtClean="0"/>
              <a:t>!</a:t>
            </a:r>
          </a:p>
          <a:p>
            <a:r>
              <a:rPr lang="sv-SE" i="1" dirty="0" smtClean="0"/>
              <a:t>I </a:t>
            </a:r>
            <a:r>
              <a:rPr lang="sv-SE" i="1" dirty="0"/>
              <a:t>många städer söderut finns centrum för kommunikationsstöd </a:t>
            </a:r>
            <a:r>
              <a:rPr lang="sv-SE" i="1" dirty="0" smtClean="0"/>
              <a:t>.Dit kan profession och enskilda vända sig. Vi saknar det stödet. </a:t>
            </a:r>
          </a:p>
          <a:p>
            <a:endParaRPr lang="sv-SE" i="1" dirty="0" smtClean="0"/>
          </a:p>
          <a:p>
            <a:pPr marL="0" indent="0">
              <a:buNone/>
            </a:pPr>
            <a:r>
              <a:rPr lang="sv-SE" b="1" i="1" dirty="0"/>
              <a:t> </a:t>
            </a:r>
            <a:r>
              <a:rPr lang="sv-SE" b="1" i="1" dirty="0" smtClean="0"/>
              <a:t>- </a:t>
            </a:r>
            <a:r>
              <a:rPr lang="sv-SE" b="1" i="1" dirty="0" smtClean="0">
                <a:solidFill>
                  <a:srgbClr val="FF0000"/>
                </a:solidFill>
              </a:rPr>
              <a:t>Det finns ett start samband mellan kommunikations-</a:t>
            </a:r>
          </a:p>
          <a:p>
            <a:pPr marL="0" indent="0">
              <a:buNone/>
            </a:pPr>
            <a:r>
              <a:rPr lang="sv-SE" b="1" i="1" dirty="0">
                <a:solidFill>
                  <a:srgbClr val="FF0000"/>
                </a:solidFill>
              </a:rPr>
              <a:t> </a:t>
            </a:r>
            <a:r>
              <a:rPr lang="sv-SE" b="1" i="1" dirty="0" smtClean="0">
                <a:solidFill>
                  <a:srgbClr val="FF0000"/>
                </a:solidFill>
              </a:rPr>
              <a:t>  svårigheter och utmanande beteende</a:t>
            </a:r>
            <a:r>
              <a:rPr lang="sv-SE" b="1" i="1" dirty="0" smtClean="0"/>
              <a:t>.</a:t>
            </a:r>
            <a:endParaRPr lang="sv-SE" b="1" i="1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arbeta vidare med AKK….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1115876" y="1268712"/>
            <a:ext cx="6372248" cy="432048"/>
          </a:xfrm>
        </p:spPr>
        <p:txBody>
          <a:bodyPr/>
          <a:lstStyle/>
          <a:p>
            <a:r>
              <a:rPr lang="sv-SE" dirty="0" smtClean="0"/>
              <a:t>VARFÖR ÄR DET SÅ VIKTIGT?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39563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27584" y="836712"/>
            <a:ext cx="2952328" cy="2096911"/>
          </a:xfrm>
          <a:solidFill>
            <a:schemeClr val="bg1"/>
          </a:solidFill>
        </p:spPr>
        <p:txBody>
          <a:bodyPr/>
          <a:lstStyle/>
          <a:p>
            <a:r>
              <a:rPr lang="sv-SE" sz="1800" dirty="0" smtClean="0"/>
              <a:t>Delaktighetsmodellen</a:t>
            </a:r>
            <a:br>
              <a:rPr lang="sv-SE" sz="1800" dirty="0" smtClean="0"/>
            </a:br>
            <a:r>
              <a:rPr lang="sv-SE" sz="1800" dirty="0" smtClean="0"/>
              <a:t>stor nationell spridning:</a:t>
            </a:r>
            <a:br>
              <a:rPr lang="sv-SE" sz="1800" dirty="0" smtClean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 smtClean="0"/>
              <a:t>75 kursledare </a:t>
            </a:r>
            <a:br>
              <a:rPr lang="sv-SE" sz="1800" dirty="0" smtClean="0"/>
            </a:br>
            <a:r>
              <a:rPr lang="sv-SE" sz="1800" dirty="0" smtClean="0"/>
              <a:t>i 18 län</a:t>
            </a:r>
            <a:br>
              <a:rPr lang="sv-SE" sz="1800" dirty="0" smtClean="0"/>
            </a:br>
            <a:r>
              <a:rPr lang="sv-SE" sz="1800" dirty="0" smtClean="0"/>
              <a:t>60 kommuner har</a:t>
            </a:r>
            <a:br>
              <a:rPr lang="sv-SE" sz="1800" dirty="0" smtClean="0"/>
            </a:br>
            <a:r>
              <a:rPr lang="sv-SE" sz="1800" dirty="0" err="1" smtClean="0"/>
              <a:t>har</a:t>
            </a:r>
            <a:r>
              <a:rPr lang="sv-SE" sz="1800" dirty="0" smtClean="0"/>
              <a:t> vägledare.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27229" r="42469" b="6049"/>
          <a:stretch/>
        </p:blipFill>
        <p:spPr>
          <a:xfrm>
            <a:off x="3851920" y="476673"/>
            <a:ext cx="453650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8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40889" cy="6005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10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sz="2800" b="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Genomförd Vägledarutbildning i Delaktighetsmodellen.</a:t>
            </a:r>
            <a:r>
              <a:rPr lang="sv-SE" sz="800" b="0" dirty="0">
                <a:solidFill>
                  <a:schemeClr val="tx1"/>
                </a:solidFill>
              </a:rPr>
              <a:t/>
            </a:r>
            <a:br>
              <a:rPr lang="sv-SE" sz="800" b="0" dirty="0">
                <a:solidFill>
                  <a:schemeClr val="tx1"/>
                </a:solidFill>
              </a:rPr>
            </a:b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432000" y="1268760"/>
            <a:ext cx="6228232" cy="432048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 descr="C:\Users\suol3\Downloads\DSC_0664.JPG"/>
          <p:cNvPicPr>
            <a:picLocks noGrp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04867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9710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_mall_RJH">
  <a:themeElements>
    <a:clrScheme name="4 - JLL RÖD">
      <a:dk1>
        <a:srgbClr val="111111"/>
      </a:dk1>
      <a:lt1>
        <a:sysClr val="window" lastClr="FFFFFF"/>
      </a:lt1>
      <a:dk2>
        <a:srgbClr val="A59D95"/>
      </a:dk2>
      <a:lt2>
        <a:srgbClr val="FFFFFF"/>
      </a:lt2>
      <a:accent1>
        <a:srgbClr val="981E32"/>
      </a:accent1>
      <a:accent2>
        <a:srgbClr val="DBD7D4"/>
      </a:accent2>
      <a:accent3>
        <a:srgbClr val="F4C8CF"/>
      </a:accent3>
      <a:accent4>
        <a:srgbClr val="A59D95"/>
      </a:accent4>
      <a:accent5>
        <a:srgbClr val="DE5A70"/>
      </a:accent5>
      <a:accent6>
        <a:srgbClr val="C8C4BF"/>
      </a:accent6>
      <a:hlink>
        <a:srgbClr val="004250"/>
      </a:hlink>
      <a:folHlink>
        <a:srgbClr val="A59D95"/>
      </a:folHlink>
    </a:clrScheme>
    <a:fontScheme name="JLL-ma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PPT_mall_RJH</Template>
  <TotalTime>232</TotalTime>
  <Words>1134</Words>
  <Application>Microsoft Macintosh PowerPoint</Application>
  <PresentationFormat>Bildspel på skärmen (4:3)</PresentationFormat>
  <Paragraphs>157</Paragraphs>
  <Slides>20</Slides>
  <Notes>0</Notes>
  <HiddenSlides>0</HiddenSlides>
  <MMClips>0</MMClips>
  <ScaleCrop>false</ScaleCrop>
  <HeadingPairs>
    <vt:vector size="6" baseType="variant">
      <vt:variant>
        <vt:lpstr>Använt typsnitt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3" baseType="lpstr">
      <vt:lpstr>Calibri</vt:lpstr>
      <vt:lpstr>Verdana</vt:lpstr>
      <vt:lpstr>PPT_mall_RJH</vt:lpstr>
      <vt:lpstr>Personer med funktionsnedsättning.</vt:lpstr>
      <vt:lpstr>Resultat inom satsningen 2015</vt:lpstr>
      <vt:lpstr>Workshops i AKK - 540 deltagare på 6 dagar. </vt:lpstr>
      <vt:lpstr>Samtalsmatta, appar, bildkartor, ögonstyrning.</vt:lpstr>
      <vt:lpstr>Några synpunkter från deltagarna.</vt:lpstr>
      <vt:lpstr>Att arbeta vidare med AKK….</vt:lpstr>
      <vt:lpstr>Delaktighetsmodellen stor nationell spridning:  75 kursledare  i 18 län 60 kommuner har har vägledare.  </vt:lpstr>
      <vt:lpstr>PowerPoint-presentation</vt:lpstr>
      <vt:lpstr>Genomförd Vägledarutbildning i Delaktighetsmodellen. </vt:lpstr>
      <vt:lpstr>Samtal om delaktighet, självbestämmande och inflytande.</vt:lpstr>
      <vt:lpstr>Delaktighetmodellen</vt:lpstr>
      <vt:lpstr>Exempel på teman för slingorna</vt:lpstr>
      <vt:lpstr>Exempel på stafettfrågor från brukare till personal.</vt:lpstr>
      <vt:lpstr>Exempel på stafettfrågor från personal till brukare.</vt:lpstr>
      <vt:lpstr>Vägledare 2015 Region Jämtland Härjedalen</vt:lpstr>
      <vt:lpstr>Från personer med insatser:</vt:lpstr>
      <vt:lpstr>Vad händer nu ?</vt:lpstr>
      <vt:lpstr>Nationella och regionala nätverk som kvarstår 2016.</vt:lpstr>
      <vt:lpstr>Övrigt </vt:lpstr>
      <vt:lpstr>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gukj</dc:creator>
  <cp:lastModifiedBy>Magdalena Risselborn</cp:lastModifiedBy>
  <cp:revision>74</cp:revision>
  <cp:lastPrinted>2016-01-26T14:16:52Z</cp:lastPrinted>
  <dcterms:created xsi:type="dcterms:W3CDTF">2015-01-02T09:24:26Z</dcterms:created>
  <dcterms:modified xsi:type="dcterms:W3CDTF">2016-02-19T08:10:21Z</dcterms:modified>
</cp:coreProperties>
</file>