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6" r:id="rId1"/>
  </p:sldMasterIdLst>
  <p:notesMasterIdLst>
    <p:notesMasterId r:id="rId11"/>
  </p:notesMasterIdLst>
  <p:handoutMasterIdLst>
    <p:handoutMasterId r:id="rId12"/>
  </p:handoutMasterIdLst>
  <p:sldIdLst>
    <p:sldId id="263" r:id="rId2"/>
    <p:sldId id="342" r:id="rId3"/>
    <p:sldId id="318" r:id="rId4"/>
    <p:sldId id="341" r:id="rId5"/>
    <p:sldId id="315" r:id="rId6"/>
    <p:sldId id="319" r:id="rId7"/>
    <p:sldId id="339" r:id="rId8"/>
    <p:sldId id="340" r:id="rId9"/>
    <p:sldId id="265" r:id="rId10"/>
  </p:sldIdLst>
  <p:sldSz cx="9144000" cy="6858000" type="screen4x3"/>
  <p:notesSz cx="9928225" cy="67976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C200"/>
    <a:srgbClr val="FF9933"/>
    <a:srgbClr val="6699FF"/>
    <a:srgbClr val="ACD690"/>
    <a:srgbClr val="D9D9D9"/>
    <a:srgbClr val="004250"/>
    <a:srgbClr val="A2AD00"/>
    <a:srgbClr val="000000"/>
    <a:srgbClr val="A1A1A1"/>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47" autoAdjust="0"/>
    <p:restoredTop sz="76755" autoAdjust="0"/>
  </p:normalViewPr>
  <p:slideViewPr>
    <p:cSldViewPr>
      <p:cViewPr varScale="1">
        <p:scale>
          <a:sx n="82" d="100"/>
          <a:sy n="82" d="100"/>
        </p:scale>
        <p:origin x="-1152" y="-120"/>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678"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2603" cy="339244"/>
          </a:xfrm>
          <a:prstGeom prst="rect">
            <a:avLst/>
          </a:prstGeom>
        </p:spPr>
        <p:txBody>
          <a:bodyPr vert="horz" lIns="92016" tIns="46008" rIns="92016" bIns="46008" rtlCol="0"/>
          <a:lstStyle>
            <a:lvl1pPr algn="l">
              <a:defRPr sz="1200"/>
            </a:lvl1pPr>
          </a:lstStyle>
          <a:p>
            <a:endParaRPr lang="sv-SE"/>
          </a:p>
        </p:txBody>
      </p:sp>
      <p:sp>
        <p:nvSpPr>
          <p:cNvPr id="3" name="Platshållare för datum 2"/>
          <p:cNvSpPr>
            <a:spLocks noGrp="1"/>
          </p:cNvSpPr>
          <p:nvPr>
            <p:ph type="dt" sz="quarter" idx="1"/>
          </p:nvPr>
        </p:nvSpPr>
        <p:spPr>
          <a:xfrm>
            <a:off x="5624026" y="0"/>
            <a:ext cx="4302603" cy="339244"/>
          </a:xfrm>
          <a:prstGeom prst="rect">
            <a:avLst/>
          </a:prstGeom>
        </p:spPr>
        <p:txBody>
          <a:bodyPr vert="horz" lIns="92016" tIns="46008" rIns="92016" bIns="46008" rtlCol="0"/>
          <a:lstStyle>
            <a:lvl1pPr algn="r">
              <a:defRPr sz="1200"/>
            </a:lvl1pPr>
          </a:lstStyle>
          <a:p>
            <a:fld id="{37728C27-23E4-4651-97D2-28E6D5EECBEB}" type="datetimeFigureOut">
              <a:rPr lang="sv-SE" smtClean="0"/>
              <a:pPr/>
              <a:t>16-05-19</a:t>
            </a:fld>
            <a:endParaRPr lang="sv-SE"/>
          </a:p>
        </p:txBody>
      </p:sp>
      <p:sp>
        <p:nvSpPr>
          <p:cNvPr id="4" name="Platshållare för sidfot 3"/>
          <p:cNvSpPr>
            <a:spLocks noGrp="1"/>
          </p:cNvSpPr>
          <p:nvPr>
            <p:ph type="ftr" sz="quarter" idx="2"/>
          </p:nvPr>
        </p:nvSpPr>
        <p:spPr>
          <a:xfrm>
            <a:off x="0" y="6456831"/>
            <a:ext cx="4302603" cy="339244"/>
          </a:xfrm>
          <a:prstGeom prst="rect">
            <a:avLst/>
          </a:prstGeom>
        </p:spPr>
        <p:txBody>
          <a:bodyPr vert="horz" lIns="92016" tIns="46008" rIns="92016" bIns="46008" rtlCol="0" anchor="b"/>
          <a:lstStyle>
            <a:lvl1pPr algn="l">
              <a:defRPr sz="1200"/>
            </a:lvl1pPr>
          </a:lstStyle>
          <a:p>
            <a:endParaRPr lang="sv-SE"/>
          </a:p>
        </p:txBody>
      </p:sp>
      <p:sp>
        <p:nvSpPr>
          <p:cNvPr id="5" name="Platshållare för bildnummer 4"/>
          <p:cNvSpPr>
            <a:spLocks noGrp="1"/>
          </p:cNvSpPr>
          <p:nvPr>
            <p:ph type="sldNum" sz="quarter" idx="3"/>
          </p:nvPr>
        </p:nvSpPr>
        <p:spPr>
          <a:xfrm>
            <a:off x="5624026" y="6456831"/>
            <a:ext cx="4302603" cy="339244"/>
          </a:xfrm>
          <a:prstGeom prst="rect">
            <a:avLst/>
          </a:prstGeom>
        </p:spPr>
        <p:txBody>
          <a:bodyPr vert="horz" lIns="92016" tIns="46008" rIns="92016" bIns="46008" rtlCol="0" anchor="b"/>
          <a:lstStyle>
            <a:lvl1pPr algn="r">
              <a:defRPr sz="1200"/>
            </a:lvl1pPr>
          </a:lstStyle>
          <a:p>
            <a:fld id="{B6532FA9-373E-4BE2-87FB-DE9B24968299}" type="slidenum">
              <a:rPr lang="sv-SE" smtClean="0"/>
              <a:pPr/>
              <a:t>‹Nr.›</a:t>
            </a:fld>
            <a:endParaRPr lang="sv-SE"/>
          </a:p>
        </p:txBody>
      </p:sp>
    </p:spTree>
    <p:extLst>
      <p:ext uri="{BB962C8B-B14F-4D97-AF65-F5344CB8AC3E}">
        <p14:creationId xmlns:p14="http://schemas.microsoft.com/office/powerpoint/2010/main" val="1652201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2603" cy="339244"/>
          </a:xfrm>
          <a:prstGeom prst="rect">
            <a:avLst/>
          </a:prstGeom>
        </p:spPr>
        <p:txBody>
          <a:bodyPr vert="horz" lIns="92016" tIns="46008" rIns="92016" bIns="46008" rtlCol="0"/>
          <a:lstStyle>
            <a:lvl1pPr algn="l">
              <a:defRPr sz="1200"/>
            </a:lvl1pPr>
          </a:lstStyle>
          <a:p>
            <a:endParaRPr lang="sv-SE"/>
          </a:p>
        </p:txBody>
      </p:sp>
      <p:sp>
        <p:nvSpPr>
          <p:cNvPr id="3" name="Platshållare för datum 2"/>
          <p:cNvSpPr>
            <a:spLocks noGrp="1"/>
          </p:cNvSpPr>
          <p:nvPr>
            <p:ph type="dt" idx="1"/>
          </p:nvPr>
        </p:nvSpPr>
        <p:spPr>
          <a:xfrm>
            <a:off x="5624026" y="0"/>
            <a:ext cx="4302603" cy="339244"/>
          </a:xfrm>
          <a:prstGeom prst="rect">
            <a:avLst/>
          </a:prstGeom>
        </p:spPr>
        <p:txBody>
          <a:bodyPr vert="horz" lIns="92016" tIns="46008" rIns="92016" bIns="46008" rtlCol="0"/>
          <a:lstStyle>
            <a:lvl1pPr algn="r">
              <a:defRPr sz="1200"/>
            </a:lvl1pPr>
          </a:lstStyle>
          <a:p>
            <a:fld id="{BBC50281-3CFB-418C-957F-107207D3EDE5}" type="datetimeFigureOut">
              <a:rPr lang="sv-SE" smtClean="0"/>
              <a:pPr/>
              <a:t>16-05-19</a:t>
            </a:fld>
            <a:endParaRPr lang="sv-SE"/>
          </a:p>
        </p:txBody>
      </p:sp>
      <p:sp>
        <p:nvSpPr>
          <p:cNvPr id="4" name="Platshållare för bildobjekt 3"/>
          <p:cNvSpPr>
            <a:spLocks noGrp="1" noRot="1" noChangeAspect="1"/>
          </p:cNvSpPr>
          <p:nvPr>
            <p:ph type="sldImg" idx="2"/>
          </p:nvPr>
        </p:nvSpPr>
        <p:spPr>
          <a:xfrm>
            <a:off x="3265488" y="511175"/>
            <a:ext cx="3397250" cy="2547938"/>
          </a:xfrm>
          <a:prstGeom prst="rect">
            <a:avLst/>
          </a:prstGeom>
          <a:noFill/>
          <a:ln w="12700">
            <a:solidFill>
              <a:prstClr val="black"/>
            </a:solidFill>
          </a:ln>
        </p:spPr>
        <p:txBody>
          <a:bodyPr vert="horz" lIns="92016" tIns="46008" rIns="92016" bIns="46008" rtlCol="0" anchor="ctr"/>
          <a:lstStyle/>
          <a:p>
            <a:endParaRPr lang="sv-SE"/>
          </a:p>
        </p:txBody>
      </p:sp>
      <p:sp>
        <p:nvSpPr>
          <p:cNvPr id="5" name="Platshållare för anteckningar 4"/>
          <p:cNvSpPr>
            <a:spLocks noGrp="1"/>
          </p:cNvSpPr>
          <p:nvPr>
            <p:ph type="body" sz="quarter" idx="3"/>
          </p:nvPr>
        </p:nvSpPr>
        <p:spPr>
          <a:xfrm>
            <a:off x="992663" y="3229216"/>
            <a:ext cx="7942899" cy="3057994"/>
          </a:xfrm>
          <a:prstGeom prst="rect">
            <a:avLst/>
          </a:prstGeom>
        </p:spPr>
        <p:txBody>
          <a:bodyPr vert="horz" lIns="92016" tIns="46008" rIns="92016" bIns="46008"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6456831"/>
            <a:ext cx="4302603" cy="339244"/>
          </a:xfrm>
          <a:prstGeom prst="rect">
            <a:avLst/>
          </a:prstGeom>
        </p:spPr>
        <p:txBody>
          <a:bodyPr vert="horz" lIns="92016" tIns="46008" rIns="92016" bIns="46008" rtlCol="0" anchor="b"/>
          <a:lstStyle>
            <a:lvl1pPr algn="l">
              <a:defRPr sz="1200"/>
            </a:lvl1pPr>
          </a:lstStyle>
          <a:p>
            <a:endParaRPr lang="sv-SE"/>
          </a:p>
        </p:txBody>
      </p:sp>
      <p:sp>
        <p:nvSpPr>
          <p:cNvPr id="7" name="Platshållare för bildnummer 6"/>
          <p:cNvSpPr>
            <a:spLocks noGrp="1"/>
          </p:cNvSpPr>
          <p:nvPr>
            <p:ph type="sldNum" sz="quarter" idx="5"/>
          </p:nvPr>
        </p:nvSpPr>
        <p:spPr>
          <a:xfrm>
            <a:off x="5624026" y="6456831"/>
            <a:ext cx="4302603" cy="339244"/>
          </a:xfrm>
          <a:prstGeom prst="rect">
            <a:avLst/>
          </a:prstGeom>
        </p:spPr>
        <p:txBody>
          <a:bodyPr vert="horz" lIns="92016" tIns="46008" rIns="92016" bIns="46008" rtlCol="0" anchor="b"/>
          <a:lstStyle>
            <a:lvl1pPr algn="r">
              <a:defRPr sz="1200"/>
            </a:lvl1pPr>
          </a:lstStyle>
          <a:p>
            <a:fld id="{F44A3B21-AE30-44A0-9D80-D4D4B6BD2915}" type="slidenum">
              <a:rPr lang="sv-SE" smtClean="0"/>
              <a:pPr/>
              <a:t>‹Nr.›</a:t>
            </a:fld>
            <a:endParaRPr lang="sv-SE"/>
          </a:p>
        </p:txBody>
      </p:sp>
    </p:spTree>
    <p:extLst>
      <p:ext uri="{BB962C8B-B14F-4D97-AF65-F5344CB8AC3E}">
        <p14:creationId xmlns:p14="http://schemas.microsoft.com/office/powerpoint/2010/main" val="327765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Går igenom varje förslag</a:t>
            </a:r>
            <a:r>
              <a:rPr lang="sv-SE" baseline="0" dirty="0" smtClean="0"/>
              <a:t> och pratar kring det. Vissa frågeställningar inför fortsatt arbete. </a:t>
            </a:r>
            <a:endParaRPr lang="sv-SE" dirty="0"/>
          </a:p>
        </p:txBody>
      </p:sp>
      <p:sp>
        <p:nvSpPr>
          <p:cNvPr id="4" name="Platshållare för bildnummer 3"/>
          <p:cNvSpPr>
            <a:spLocks noGrp="1"/>
          </p:cNvSpPr>
          <p:nvPr>
            <p:ph type="sldNum" sz="quarter" idx="10"/>
          </p:nvPr>
        </p:nvSpPr>
        <p:spPr/>
        <p:txBody>
          <a:bodyPr/>
          <a:lstStyle/>
          <a:p>
            <a:fld id="{F44A3B21-AE30-44A0-9D80-D4D4B6BD2915}" type="slidenum">
              <a:rPr lang="sv-SE" smtClean="0"/>
              <a:pPr/>
              <a:t>3</a:t>
            </a:fld>
            <a:endParaRPr lang="sv-SE"/>
          </a:p>
        </p:txBody>
      </p:sp>
    </p:spTree>
    <p:extLst>
      <p:ext uri="{BB962C8B-B14F-4D97-AF65-F5344CB8AC3E}">
        <p14:creationId xmlns:p14="http://schemas.microsoft.com/office/powerpoint/2010/main" val="360729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userDrawn="1">
            <p:ph sz="quarter" idx="10"/>
          </p:nvPr>
        </p:nvSpPr>
        <p:spPr>
          <a:xfrm>
            <a:off x="432000" y="1538712"/>
            <a:ext cx="8280000" cy="477060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8" name="Platshållare för datum 27"/>
          <p:cNvSpPr>
            <a:spLocks noGrp="1"/>
          </p:cNvSpPr>
          <p:nvPr userDrawn="1">
            <p:ph type="dt" sz="half" idx="11"/>
          </p:nvPr>
        </p:nvSpPr>
        <p:spPr/>
        <p:txBody>
          <a:bodyPr/>
          <a:lstStyle/>
          <a:p>
            <a:fld id="{C2DDAC53-97E1-405C-B9EE-A7B662E67995}" type="datetime1">
              <a:rPr lang="sv-SE" smtClean="0"/>
              <a:pPr/>
              <a:t>16-05-19</a:t>
            </a:fld>
            <a:endParaRPr lang="sv-SE" dirty="0"/>
          </a:p>
        </p:txBody>
      </p:sp>
      <p:sp>
        <p:nvSpPr>
          <p:cNvPr id="30" name="Platshållare för sidfot 29"/>
          <p:cNvSpPr>
            <a:spLocks noGrp="1"/>
          </p:cNvSpPr>
          <p:nvPr userDrawn="1">
            <p:ph type="ftr" sz="quarter" idx="13"/>
          </p:nvPr>
        </p:nvSpPr>
        <p:spPr/>
        <p:txBody>
          <a:bodyPr/>
          <a:lstStyle/>
          <a:p>
            <a:endParaRPr lang="sv-SE" dirty="0"/>
          </a:p>
        </p:txBody>
      </p:sp>
      <p:sp>
        <p:nvSpPr>
          <p:cNvPr id="31" name="Platshållare för bildnummer 30"/>
          <p:cNvSpPr>
            <a:spLocks noGrp="1"/>
          </p:cNvSpPr>
          <p:nvPr userDrawn="1">
            <p:ph type="sldNum" sz="quarter" idx="14"/>
          </p:nvPr>
        </p:nvSpPr>
        <p:spPr/>
        <p:txBody>
          <a:bodyPr/>
          <a:lstStyle/>
          <a:p>
            <a:fld id="{1444FA28-21CF-4CB9-B5F5-49BB08F09A2A}" type="slidenum">
              <a:rPr lang="sv-SE" smtClean="0"/>
              <a:pPr/>
              <a:t>‹Nr.›</a:t>
            </a:fld>
            <a:endParaRPr lang="sv-SE" dirty="0"/>
          </a:p>
        </p:txBody>
      </p:sp>
      <p:sp>
        <p:nvSpPr>
          <p:cNvPr id="2" name="Rubrik 1"/>
          <p:cNvSpPr>
            <a:spLocks noGrp="1"/>
          </p:cNvSpPr>
          <p:nvPr userDrawn="1">
            <p:ph type="title"/>
          </p:nvPr>
        </p:nvSpPr>
        <p:spPr>
          <a:xfrm>
            <a:off x="432000" y="836712"/>
            <a:ext cx="7740000" cy="432000"/>
          </a:xfrm>
        </p:spPr>
        <p:txBody>
          <a:bodyPr/>
          <a:lstStyle>
            <a:lvl1pPr>
              <a:defRPr sz="2600"/>
            </a:lvl1pPr>
          </a:lstStyle>
          <a:p>
            <a:r>
              <a:rPr lang="sv-SE" smtClean="0"/>
              <a:t>Klicka här för att ändra format</a:t>
            </a:r>
            <a:endParaRPr lang="sv-SE" dirty="0"/>
          </a:p>
        </p:txBody>
      </p:sp>
      <p:grpSp>
        <p:nvGrpSpPr>
          <p:cNvPr id="23" name="Grupp 22"/>
          <p:cNvGrpSpPr/>
          <p:nvPr userDrawn="1"/>
        </p:nvGrpSpPr>
        <p:grpSpPr>
          <a:xfrm>
            <a:off x="14288" y="6018825"/>
            <a:ext cx="1404000" cy="805185"/>
            <a:chOff x="14288" y="6018825"/>
            <a:chExt cx="1404000" cy="805185"/>
          </a:xfrm>
        </p:grpSpPr>
        <p:pic>
          <p:nvPicPr>
            <p:cNvPr id="24" name="Bildobjekt 23" descr="ny-färg-Huset-vad-vi-gör-och-hur-PPT.png"/>
            <p:cNvPicPr>
              <a:picLocks noChangeAspect="1"/>
            </p:cNvPicPr>
            <p:nvPr userDrawn="1"/>
          </p:nvPicPr>
          <p:blipFill>
            <a:blip r:embed="rId2" cstate="print"/>
            <a:srcRect l="12278" t="9051" r="11061" b="43700"/>
            <a:stretch>
              <a:fillRect/>
            </a:stretch>
          </p:blipFill>
          <p:spPr>
            <a:xfrm>
              <a:off x="230528" y="6018825"/>
              <a:ext cx="876673" cy="626195"/>
            </a:xfrm>
            <a:prstGeom prst="rect">
              <a:avLst/>
            </a:prstGeom>
          </p:spPr>
        </p:pic>
        <p:sp>
          <p:nvSpPr>
            <p:cNvPr id="25" name="textruta 24"/>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sv-SE" sz="800" b="0" i="0" u="none" strike="noStrike" kern="0" cap="all" spc="0" normalizeH="0" baseline="0" noProof="0" dirty="0" smtClean="0">
                  <a:ln>
                    <a:noFill/>
                  </a:ln>
                  <a:solidFill>
                    <a:schemeClr val="bg1"/>
                  </a:solidFill>
                  <a:effectLst/>
                  <a:uLnTx/>
                  <a:uFillTx/>
                </a:rPr>
                <a:t>vad vi gör och hur</a:t>
              </a:r>
              <a:endParaRPr kumimoji="0" lang="sv-SE" sz="800" b="0" i="0" u="none" strike="noStrike" kern="0" cap="all" spc="0" normalizeH="0" baseline="0" noProof="0" dirty="0">
                <a:ln>
                  <a:noFill/>
                </a:ln>
                <a:solidFill>
                  <a:schemeClr val="bg1"/>
                </a:solidFill>
                <a:effectLst/>
                <a:uLnTx/>
                <a:uFillTx/>
              </a:endParaRPr>
            </a:p>
          </p:txBody>
        </p:sp>
      </p:gr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radig rubrik + punktlista el/och bilder + LEAN">
    <p:spTree>
      <p:nvGrpSpPr>
        <p:cNvPr id="1" name=""/>
        <p:cNvGrpSpPr/>
        <p:nvPr/>
      </p:nvGrpSpPr>
      <p:grpSpPr>
        <a:xfrm>
          <a:off x="0" y="0"/>
          <a:ext cx="0" cy="0"/>
          <a:chOff x="0" y="0"/>
          <a:chExt cx="0" cy="0"/>
        </a:xfrm>
      </p:grpSpPr>
      <p:sp>
        <p:nvSpPr>
          <p:cNvPr id="32" name="Platshållare för innehåll 3"/>
          <p:cNvSpPr>
            <a:spLocks noGrp="1"/>
          </p:cNvSpPr>
          <p:nvPr>
            <p:ph sz="quarter" idx="10"/>
          </p:nvPr>
        </p:nvSpPr>
        <p:spPr>
          <a:xfrm>
            <a:off x="432000" y="1925553"/>
            <a:ext cx="8280000" cy="438376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 name="Rubrik 1"/>
          <p:cNvSpPr>
            <a:spLocks noGrp="1"/>
          </p:cNvSpPr>
          <p:nvPr>
            <p:ph type="title"/>
          </p:nvPr>
        </p:nvSpPr>
        <p:spPr>
          <a:xfrm>
            <a:off x="432000" y="836712"/>
            <a:ext cx="7740000" cy="432000"/>
          </a:xfrm>
        </p:spPr>
        <p:txBody>
          <a:bodyPr/>
          <a:lstStyle>
            <a:lvl1pPr>
              <a:defRPr sz="2600"/>
            </a:lvl1pPr>
          </a:lstStyle>
          <a:p>
            <a:r>
              <a:rPr lang="sv-SE" smtClean="0"/>
              <a:t>Klicka här för att ändra format</a:t>
            </a:r>
            <a:endParaRPr lang="sv-SE" dirty="0"/>
          </a:p>
        </p:txBody>
      </p:sp>
      <p:sp>
        <p:nvSpPr>
          <p:cNvPr id="28" name="Platshållare för datum 27"/>
          <p:cNvSpPr>
            <a:spLocks noGrp="1"/>
          </p:cNvSpPr>
          <p:nvPr>
            <p:ph type="dt" sz="half" idx="11"/>
          </p:nvPr>
        </p:nvSpPr>
        <p:spPr/>
        <p:txBody>
          <a:bodyPr/>
          <a:lstStyle/>
          <a:p>
            <a:fld id="{C2DDAC53-97E1-405C-B9EE-A7B662E67995}" type="datetime1">
              <a:rPr lang="sv-SE" smtClean="0"/>
              <a:pPr/>
              <a:t>16-05-19</a:t>
            </a:fld>
            <a:endParaRPr lang="sv-SE" dirty="0"/>
          </a:p>
        </p:txBody>
      </p:sp>
      <p:sp>
        <p:nvSpPr>
          <p:cNvPr id="30" name="Platshållare för sidfot 29"/>
          <p:cNvSpPr>
            <a:spLocks noGrp="1"/>
          </p:cNvSpPr>
          <p:nvPr>
            <p:ph type="ftr" sz="quarter" idx="13"/>
          </p:nvPr>
        </p:nvSpPr>
        <p:spPr/>
        <p:txBody>
          <a:bodyPr/>
          <a:lstStyle/>
          <a:p>
            <a:endParaRPr lang="sv-SE" dirty="0"/>
          </a:p>
        </p:txBody>
      </p:sp>
      <p:sp>
        <p:nvSpPr>
          <p:cNvPr id="31" name="Platshållare för bildnummer 30"/>
          <p:cNvSpPr>
            <a:spLocks noGrp="1"/>
          </p:cNvSpPr>
          <p:nvPr>
            <p:ph type="sldNum" sz="quarter" idx="14"/>
          </p:nvPr>
        </p:nvSpPr>
        <p:spPr/>
        <p:txBody>
          <a:bodyPr/>
          <a:lstStyle/>
          <a:p>
            <a:fld id="{1444FA28-21CF-4CB9-B5F5-49BB08F09A2A}" type="slidenum">
              <a:rPr lang="sv-SE" smtClean="0"/>
              <a:pPr/>
              <a:t>‹Nr.›</a:t>
            </a:fld>
            <a:endParaRPr lang="sv-SE" dirty="0"/>
          </a:p>
        </p:txBody>
      </p:sp>
      <p:sp>
        <p:nvSpPr>
          <p:cNvPr id="18" name="Platshållare för text 2"/>
          <p:cNvSpPr>
            <a:spLocks noGrp="1"/>
          </p:cNvSpPr>
          <p:nvPr>
            <p:ph type="body" idx="1" hasCustomPrompt="1"/>
          </p:nvPr>
        </p:nvSpPr>
        <p:spPr>
          <a:xfrm>
            <a:off x="432000" y="1268760"/>
            <a:ext cx="6372248" cy="432048"/>
          </a:xfrm>
          <a:prstGeom prst="rect">
            <a:avLst/>
          </a:prstGeom>
        </p:spPr>
        <p:txBody>
          <a:bodyPr lIns="0" tIns="0" rIns="0" bIns="0" anchor="t" anchorCtr="0">
            <a:noAutofit/>
          </a:bodyPr>
          <a:lstStyle>
            <a:lvl1pPr marL="0" marR="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a:pPr>
            <a:r>
              <a:rPr lang="sv-SE" dirty="0" smtClean="0"/>
              <a:t>eventuell underrubrik</a:t>
            </a:r>
          </a:p>
        </p:txBody>
      </p:sp>
      <p:grpSp>
        <p:nvGrpSpPr>
          <p:cNvPr id="9" name="Grupp 8"/>
          <p:cNvGrpSpPr/>
          <p:nvPr userDrawn="1"/>
        </p:nvGrpSpPr>
        <p:grpSpPr>
          <a:xfrm>
            <a:off x="14288" y="6018825"/>
            <a:ext cx="1404000" cy="805185"/>
            <a:chOff x="14288" y="6018825"/>
            <a:chExt cx="1404000" cy="805185"/>
          </a:xfrm>
        </p:grpSpPr>
        <p:pic>
          <p:nvPicPr>
            <p:cNvPr id="10" name="Bildobjekt 9" descr="ny-färg-Huset-vad-vi-gör-och-hur-PPT.png"/>
            <p:cNvPicPr>
              <a:picLocks noChangeAspect="1"/>
            </p:cNvPicPr>
            <p:nvPr userDrawn="1"/>
          </p:nvPicPr>
          <p:blipFill>
            <a:blip r:embed="rId2" cstate="print"/>
            <a:srcRect l="12278" t="9051" r="11061" b="43700"/>
            <a:stretch>
              <a:fillRect/>
            </a:stretch>
          </p:blipFill>
          <p:spPr>
            <a:xfrm>
              <a:off x="230528" y="6018825"/>
              <a:ext cx="876673" cy="626195"/>
            </a:xfrm>
            <a:prstGeom prst="rect">
              <a:avLst/>
            </a:prstGeom>
          </p:spPr>
        </p:pic>
        <p:sp>
          <p:nvSpPr>
            <p:cNvPr id="11" name="textruta 10"/>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sv-SE" sz="800" b="0" i="0" u="none" strike="noStrike" kern="0" cap="all" spc="0" normalizeH="0" baseline="0" noProof="0" dirty="0" smtClean="0">
                  <a:ln>
                    <a:noFill/>
                  </a:ln>
                  <a:solidFill>
                    <a:schemeClr val="bg1"/>
                  </a:solidFill>
                  <a:effectLst/>
                  <a:uLnTx/>
                  <a:uFillTx/>
                </a:rPr>
                <a:t>vad vi gör och hur</a:t>
              </a:r>
              <a:endParaRPr kumimoji="0" lang="sv-SE" sz="800" b="0" i="0" u="none" strike="noStrike" kern="0" cap="all" spc="0" normalizeH="0" baseline="0" noProof="0" dirty="0">
                <a:ln>
                  <a:noFill/>
                </a:ln>
                <a:solidFill>
                  <a:schemeClr val="bg1"/>
                </a:solidFill>
                <a:effectLst/>
                <a:uLnTx/>
                <a:uFillTx/>
              </a:endParaRPr>
            </a:p>
          </p:txBody>
        </p:sp>
      </p:gr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wmf"/><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ktangel 22"/>
          <p:cNvSpPr/>
          <p:nvPr/>
        </p:nvSpPr>
        <p:spPr>
          <a:xfrm>
            <a:off x="0" y="6525344"/>
            <a:ext cx="9144000" cy="340683"/>
          </a:xfrm>
          <a:prstGeom prst="rect">
            <a:avLst/>
          </a:prstGeom>
          <a:solidFill>
            <a:srgbClr val="98C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rubrik 1" descr="&#10;"/>
          <p:cNvSpPr>
            <a:spLocks noGrp="1"/>
          </p:cNvSpPr>
          <p:nvPr>
            <p:ph type="title"/>
          </p:nvPr>
        </p:nvSpPr>
        <p:spPr>
          <a:xfrm>
            <a:off x="432000" y="835200"/>
            <a:ext cx="7740000" cy="432000"/>
          </a:xfrm>
          <a:prstGeom prst="rect">
            <a:avLst/>
          </a:prstGeom>
        </p:spPr>
        <p:txBody>
          <a:bodyPr vert="horz" wrap="square" lIns="0" tIns="0" rIns="0" bIns="0" numCol="1" rtlCol="0" anchor="t" anchorCtr="0">
            <a:noAutofit/>
          </a:bodyPr>
          <a:lstStyle/>
          <a:p>
            <a:r>
              <a:rPr lang="sv-SE" dirty="0" smtClean="0"/>
              <a:t>Klicka här för att ändra format</a:t>
            </a:r>
            <a:endParaRPr lang="sv-SE" dirty="0"/>
          </a:p>
        </p:txBody>
      </p:sp>
      <p:sp>
        <p:nvSpPr>
          <p:cNvPr id="10" name="Platshållare för text 9"/>
          <p:cNvSpPr>
            <a:spLocks noGrp="1"/>
          </p:cNvSpPr>
          <p:nvPr>
            <p:ph type="body" idx="1"/>
          </p:nvPr>
        </p:nvSpPr>
        <p:spPr>
          <a:xfrm>
            <a:off x="432000" y="1537200"/>
            <a:ext cx="8172000" cy="4104000"/>
          </a:xfrm>
          <a:prstGeom prst="rect">
            <a:avLst/>
          </a:prstGeom>
        </p:spPr>
        <p:txBody>
          <a:bodyPr vert="horz" lIns="0" tIns="0" rIns="0" bIns="0" rtlCol="0">
            <a:noAutofit/>
          </a:bodyPr>
          <a:lstStyle/>
          <a:p>
            <a:pPr lvl="0"/>
            <a:r>
              <a:rPr lang="sv-SE" dirty="0" smtClean="0"/>
              <a:t>Klicka här för att ändra format på bakgrundstexten </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15" name="Platshållare för sidfot 14"/>
          <p:cNvSpPr>
            <a:spLocks noGrp="1"/>
          </p:cNvSpPr>
          <p:nvPr>
            <p:ph type="ftr" sz="quarter" idx="3"/>
          </p:nvPr>
        </p:nvSpPr>
        <p:spPr>
          <a:xfrm>
            <a:off x="4860032" y="6520259"/>
            <a:ext cx="2895600" cy="365125"/>
          </a:xfrm>
          <a:prstGeom prst="rect">
            <a:avLst/>
          </a:prstGeom>
        </p:spPr>
        <p:txBody>
          <a:bodyPr vert="horz" lIns="91440" tIns="45720" rIns="91440" bIns="45720" rtlCol="0" anchor="ctr"/>
          <a:lstStyle>
            <a:lvl1pPr algn="r">
              <a:defRPr sz="800" cap="all" baseline="0">
                <a:solidFill>
                  <a:schemeClr val="bg1"/>
                </a:solidFill>
              </a:defRPr>
            </a:lvl1pPr>
          </a:lstStyle>
          <a:p>
            <a:endParaRPr lang="sv-SE" dirty="0"/>
          </a:p>
        </p:txBody>
      </p:sp>
      <p:sp>
        <p:nvSpPr>
          <p:cNvPr id="16" name="Platshållare för bildnummer 15"/>
          <p:cNvSpPr>
            <a:spLocks noGrp="1"/>
          </p:cNvSpPr>
          <p:nvPr>
            <p:ph type="sldNum" sz="quarter" idx="4"/>
          </p:nvPr>
        </p:nvSpPr>
        <p:spPr>
          <a:xfrm>
            <a:off x="8676456" y="6520259"/>
            <a:ext cx="395536" cy="365125"/>
          </a:xfrm>
          <a:prstGeom prst="rect">
            <a:avLst/>
          </a:prstGeom>
        </p:spPr>
        <p:txBody>
          <a:bodyPr vert="horz" lIns="90000" tIns="45720" rIns="91440" bIns="45720" rtlCol="0" anchor="ctr"/>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stStyle>
          <a:p>
            <a:fld id="{1444FA28-21CF-4CB9-B5F5-49BB08F09A2A}" type="slidenum">
              <a:rPr lang="sv-SE" smtClean="0"/>
              <a:pPr/>
              <a:t>‹Nr.›</a:t>
            </a:fld>
            <a:endParaRPr lang="sv-SE" dirty="0"/>
          </a:p>
        </p:txBody>
      </p:sp>
      <p:sp>
        <p:nvSpPr>
          <p:cNvPr id="14" name="Platshållare för datum 13"/>
          <p:cNvSpPr>
            <a:spLocks noGrp="1"/>
          </p:cNvSpPr>
          <p:nvPr>
            <p:ph type="dt" sz="half" idx="2"/>
          </p:nvPr>
        </p:nvSpPr>
        <p:spPr>
          <a:xfrm>
            <a:off x="7812360" y="6520259"/>
            <a:ext cx="828000" cy="365125"/>
          </a:xfrm>
          <a:prstGeom prst="rect">
            <a:avLst/>
          </a:prstGeom>
        </p:spPr>
        <p:txBody>
          <a:bodyPr vert="horz" lIns="91440" tIns="45720" rIns="91440" bIns="45720" rtlCol="0" anchor="ctr"/>
          <a:lstStyle>
            <a:lvl1pPr algn="l">
              <a:defRPr sz="800">
                <a:solidFill>
                  <a:schemeClr val="bg1"/>
                </a:solidFill>
              </a:defRPr>
            </a:lvl1pPr>
          </a:lstStyle>
          <a:p>
            <a:fld id="{99556F88-A242-4AD1-8CEA-CBFF1615A473}" type="datetime1">
              <a:rPr lang="sv-SE" smtClean="0"/>
              <a:pPr/>
              <a:t>16-05-19</a:t>
            </a:fld>
            <a:endParaRPr lang="sv-SE" dirty="0"/>
          </a:p>
        </p:txBody>
      </p:sp>
      <p:pic>
        <p:nvPicPr>
          <p:cNvPr id="71" name="Bildobjekt 70" descr="Logga-liggande-Region_Jamtland_Harjedalen_RGB-152,194,0-PPT.wmf"/>
          <p:cNvPicPr>
            <a:picLocks noChangeAspect="1"/>
          </p:cNvPicPr>
          <p:nvPr/>
        </p:nvPicPr>
        <p:blipFill>
          <a:blip r:embed="rId4" cstate="print"/>
          <a:stretch>
            <a:fillRect/>
          </a:stretch>
        </p:blipFill>
        <p:spPr>
          <a:xfrm>
            <a:off x="7236296" y="5777749"/>
            <a:ext cx="1791646" cy="675587"/>
          </a:xfrm>
          <a:prstGeom prst="rect">
            <a:avLst/>
          </a:prstGeom>
        </p:spPr>
      </p:pic>
      <p:grpSp>
        <p:nvGrpSpPr>
          <p:cNvPr id="9" name="Grupp 8"/>
          <p:cNvGrpSpPr/>
          <p:nvPr/>
        </p:nvGrpSpPr>
        <p:grpSpPr>
          <a:xfrm>
            <a:off x="14288" y="6018825"/>
            <a:ext cx="1404000" cy="805185"/>
            <a:chOff x="14288" y="6018825"/>
            <a:chExt cx="1404000" cy="805185"/>
          </a:xfrm>
        </p:grpSpPr>
        <p:pic>
          <p:nvPicPr>
            <p:cNvPr id="11" name="Bildobjekt 10" descr="ny-färg-Huset-vad-vi-gör-och-hur-PPT.png"/>
            <p:cNvPicPr>
              <a:picLocks noChangeAspect="1"/>
            </p:cNvPicPr>
            <p:nvPr userDrawn="1"/>
          </p:nvPicPr>
          <p:blipFill>
            <a:blip r:embed="rId5" cstate="print"/>
            <a:srcRect l="12278" t="9051" r="11061" b="43700"/>
            <a:stretch>
              <a:fillRect/>
            </a:stretch>
          </p:blipFill>
          <p:spPr>
            <a:xfrm>
              <a:off x="230528" y="6018825"/>
              <a:ext cx="876673" cy="626195"/>
            </a:xfrm>
            <a:prstGeom prst="rect">
              <a:avLst/>
            </a:prstGeom>
          </p:spPr>
        </p:pic>
        <p:sp>
          <p:nvSpPr>
            <p:cNvPr id="12" name="textruta 11"/>
            <p:cNvSpPr txBox="1"/>
            <p:nvPr userDrawn="1"/>
          </p:nvSpPr>
          <p:spPr>
            <a:xfrm>
              <a:off x="14288" y="6596255"/>
              <a:ext cx="1404000" cy="227755"/>
            </a:xfrm>
            <a:prstGeom prst="rect">
              <a:avLst/>
            </a:prstGeom>
            <a:noFill/>
          </p:spPr>
          <p:txBody>
            <a:bodyPr wrap="square" rtlCol="0">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sv-SE" sz="800" b="0" i="0" u="none" strike="noStrike" kern="0" cap="all" spc="0" normalizeH="0" baseline="0" noProof="0" dirty="0" smtClean="0">
                  <a:ln>
                    <a:noFill/>
                  </a:ln>
                  <a:solidFill>
                    <a:schemeClr val="bg1"/>
                  </a:solidFill>
                  <a:effectLst/>
                  <a:uLnTx/>
                  <a:uFillTx/>
                </a:rPr>
                <a:t>vad vi gör och hur</a:t>
              </a:r>
              <a:endParaRPr kumimoji="0" lang="sv-SE" sz="800" b="0" i="0" u="none" strike="noStrike" kern="0" cap="all" spc="0" normalizeH="0" baseline="0" noProof="0" dirty="0">
                <a:ln>
                  <a:noFill/>
                </a:ln>
                <a:solidFill>
                  <a:schemeClr val="bg1"/>
                </a:solidFill>
                <a:effectLst/>
                <a:uLnTx/>
                <a:uFillTx/>
              </a:endParaRPr>
            </a:p>
          </p:txBody>
        </p:sp>
      </p:grpSp>
    </p:spTree>
  </p:cSld>
  <p:clrMap bg1="lt1" tx1="dk1" bg2="lt2" tx2="dk2" accent1="accent1" accent2="accent2" accent3="accent3" accent4="accent4" accent5="accent5" accent6="accent6" hlink="hlink" folHlink="folHlink"/>
  <p:sldLayoutIdLst>
    <p:sldLayoutId id="2147483928" r:id="rId1"/>
    <p:sldLayoutId id="2147483907" r:id="rId2"/>
  </p:sldLayoutIdLst>
  <p:transition xmlns:p14="http://schemas.microsoft.com/office/powerpoint/2010/main" spd="med"/>
  <p:hf sldNum="0" hdr="0" ftr="0" dt="0"/>
  <p:txStyles>
    <p:titleStyle>
      <a:lvl1pPr algn="l" defTabSz="914400" rtl="0" eaLnBrk="1" latinLnBrk="0" hangingPunct="1">
        <a:spcBef>
          <a:spcPct val="0"/>
        </a:spcBef>
        <a:buNone/>
        <a:defRPr sz="2600" b="1" kern="1200" cap="none" spc="0" baseline="0">
          <a:solidFill>
            <a:srgbClr val="98C200"/>
          </a:solidFill>
          <a:effectLst/>
          <a:latin typeface="+mj-lt"/>
          <a:ea typeface="+mj-ea"/>
          <a:cs typeface="+mj-cs"/>
        </a:defRPr>
      </a:lvl1pPr>
    </p:titleStyle>
    <p:bodyStyle>
      <a:lvl1pPr marL="252000" marR="0" indent="-252000" algn="l" defTabSz="360000" rtl="0" eaLnBrk="1" fontAlgn="auto" latinLnBrk="0" hangingPunct="1">
        <a:lnSpc>
          <a:spcPct val="110000"/>
        </a:lnSpc>
        <a:spcBef>
          <a:spcPts val="600"/>
        </a:spcBef>
        <a:spcAft>
          <a:spcPts val="0"/>
        </a:spcAft>
        <a:buClr>
          <a:srgbClr val="98C200"/>
        </a:buClr>
        <a:buSzPct val="110000"/>
        <a:buFont typeface="Wingdings" pitchFamily="2" charset="2"/>
        <a:buChar char="§"/>
        <a:tabLst>
          <a:tab pos="252000" algn="l"/>
        </a:tabLst>
        <a:defRPr sz="2000" kern="1200" baseline="0">
          <a:solidFill>
            <a:schemeClr val="tx1"/>
          </a:solidFill>
          <a:latin typeface="+mn-lt"/>
          <a:ea typeface="+mn-ea"/>
          <a:cs typeface="+mn-cs"/>
        </a:defRPr>
      </a:lvl1pPr>
      <a:lvl2pPr marL="504000" marR="0" indent="-252000" algn="l" defTabSz="360000" rtl="0" eaLnBrk="1" fontAlgn="auto" latinLnBrk="0" hangingPunct="1">
        <a:lnSpc>
          <a:spcPct val="110000"/>
        </a:lnSpc>
        <a:spcBef>
          <a:spcPts val="600"/>
        </a:spcBef>
        <a:spcAft>
          <a:spcPts val="0"/>
        </a:spcAft>
        <a:buClr>
          <a:schemeClr val="tx1">
            <a:lumMod val="75000"/>
            <a:lumOff val="25000"/>
          </a:schemeClr>
        </a:buClr>
        <a:buSzPct val="100000"/>
        <a:buFont typeface="Verdana" pitchFamily="34" charset="0"/>
        <a:buChar char="–"/>
        <a:tabLst>
          <a:tab pos="252000" algn="l"/>
        </a:tabLst>
        <a:defRPr sz="2000" kern="1200" baseline="0">
          <a:solidFill>
            <a:schemeClr val="tx1"/>
          </a:solidFill>
          <a:latin typeface="+mn-lt"/>
          <a:ea typeface="+mn-ea"/>
          <a:cs typeface="+mn-cs"/>
        </a:defRPr>
      </a:lvl2pPr>
      <a:lvl3pPr marL="756000" marR="0" indent="-252000" algn="l" defTabSz="360000" rtl="0" eaLnBrk="1" fontAlgn="auto" latinLnBrk="0" hangingPunct="1">
        <a:lnSpc>
          <a:spcPct val="110000"/>
        </a:lnSpc>
        <a:spcBef>
          <a:spcPts val="600"/>
        </a:spcBef>
        <a:spcAft>
          <a:spcPts val="0"/>
        </a:spcAft>
        <a:buClr>
          <a:schemeClr val="tx1">
            <a:lumMod val="50000"/>
            <a:lumOff val="50000"/>
          </a:schemeClr>
        </a:buClr>
        <a:buSzPct val="100000"/>
        <a:buFont typeface="Wingdings" pitchFamily="2" charset="2"/>
        <a:buChar char="§"/>
        <a:tabLst>
          <a:tab pos="252000" algn="l"/>
        </a:tabLst>
        <a:defRPr sz="2000" kern="1200" baseline="0">
          <a:solidFill>
            <a:schemeClr val="tx1"/>
          </a:solidFill>
          <a:latin typeface="+mn-lt"/>
          <a:ea typeface="+mn-ea"/>
          <a:cs typeface="+mn-cs"/>
        </a:defRPr>
      </a:lvl3pPr>
      <a:lvl4pPr marL="1008000" marR="0" indent="-252000" algn="l" defTabSz="360000" rtl="0" eaLnBrk="1" fontAlgn="auto" latinLnBrk="0" hangingPunct="1">
        <a:lnSpc>
          <a:spcPct val="110000"/>
        </a:lnSpc>
        <a:spcBef>
          <a:spcPts val="600"/>
        </a:spcBef>
        <a:spcAft>
          <a:spcPts val="0"/>
        </a:spcAft>
        <a:buClr>
          <a:schemeClr val="tx1"/>
        </a:buClr>
        <a:buSzPct val="100000"/>
        <a:buFont typeface="Verdana" pitchFamily="34" charset="0"/>
        <a:buChar char="–"/>
        <a:tabLst>
          <a:tab pos="252000" algn="l"/>
        </a:tabLst>
        <a:defRPr sz="2000" kern="1200" baseline="0">
          <a:solidFill>
            <a:schemeClr val="tx1"/>
          </a:solidFill>
          <a:latin typeface="+mn-lt"/>
          <a:ea typeface="+mn-ea"/>
          <a:cs typeface="+mn-cs"/>
        </a:defRPr>
      </a:lvl4pPr>
      <a:lvl5pPr marL="1260000" marR="0" indent="-252000" algn="l" defTabSz="360000" rtl="0" eaLnBrk="1" fontAlgn="auto" latinLnBrk="0" hangingPunct="1">
        <a:lnSpc>
          <a:spcPct val="110000"/>
        </a:lnSpc>
        <a:spcBef>
          <a:spcPts val="600"/>
        </a:spcBef>
        <a:spcAft>
          <a:spcPts val="0"/>
        </a:spcAft>
        <a:buClr>
          <a:srgbClr val="98C200"/>
        </a:buClr>
        <a:buSzPct val="100000"/>
        <a:buFont typeface="Wingdings" pitchFamily="2" charset="2"/>
        <a:buChar char="§"/>
        <a:tabLst>
          <a:tab pos="1074738" algn="l"/>
        </a:tabLst>
        <a:defRPr sz="2000" kern="1200" baseline="0">
          <a:solidFill>
            <a:schemeClr val="tx1"/>
          </a:solidFill>
          <a:latin typeface="+mn-lt"/>
          <a:ea typeface="+mn-ea"/>
          <a:cs typeface="+mn-cs"/>
        </a:defRPr>
      </a:lvl5pPr>
      <a:lvl6pPr marL="1612900" marR="0" indent="-252000" algn="l" defTabSz="914400" rtl="0" eaLnBrk="1" fontAlgn="auto" latinLnBrk="0" hangingPunct="1">
        <a:lnSpc>
          <a:spcPct val="110000"/>
        </a:lnSpc>
        <a:spcBef>
          <a:spcPts val="400"/>
        </a:spcBef>
        <a:spcAft>
          <a:spcPts val="0"/>
        </a:spcAft>
        <a:buClr>
          <a:schemeClr val="tx1"/>
        </a:buClr>
        <a:buSzTx/>
        <a:buFont typeface="Verdana" pitchFamily="34" charset="0"/>
        <a:buNone/>
        <a:tabLst>
          <a:tab pos="1074738" algn="l"/>
        </a:tabLst>
        <a:defRPr sz="2000" kern="1200" baseline="0">
          <a:solidFill>
            <a:schemeClr val="tx1"/>
          </a:solidFill>
          <a:latin typeface="+mn-lt"/>
          <a:ea typeface="+mn-ea"/>
          <a:cs typeface="+mn-cs"/>
        </a:defRPr>
      </a:lvl6pPr>
      <a:lvl7pPr marL="18859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7pPr>
      <a:lvl8pPr marL="21526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8pPr>
      <a:lvl9pPr marL="2333625" indent="-180975"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hyperlink" Target="mailto:elin.ring@regionjh.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395536" y="836712"/>
            <a:ext cx="8207992" cy="4680520"/>
          </a:xfrm>
          <a:solidFill>
            <a:srgbClr val="D9D9D9"/>
          </a:solidFill>
          <a:ln>
            <a:solidFill>
              <a:srgbClr val="D9D9D9"/>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a:lstStyle/>
          <a:p>
            <a:pPr marL="0" indent="0">
              <a:buNone/>
            </a:pPr>
            <a:endParaRPr lang="sv-SE" dirty="0" smtClean="0"/>
          </a:p>
          <a:p>
            <a:pPr marL="0" indent="0">
              <a:buNone/>
            </a:pPr>
            <a:endParaRPr lang="sv-SE" dirty="0"/>
          </a:p>
          <a:p>
            <a:pPr marL="0" indent="0" algn="ctr">
              <a:buNone/>
            </a:pPr>
            <a:endParaRPr lang="sv-SE" sz="2400" b="1" dirty="0" smtClean="0">
              <a:solidFill>
                <a:srgbClr val="92D050"/>
              </a:solidFill>
            </a:endParaRPr>
          </a:p>
          <a:p>
            <a:pPr marL="0" indent="0" algn="ctr">
              <a:buNone/>
            </a:pPr>
            <a:r>
              <a:rPr lang="sv-SE" sz="2400" b="1" dirty="0" smtClean="0">
                <a:solidFill>
                  <a:schemeClr val="tx1"/>
                </a:solidFill>
              </a:rPr>
              <a:t>Barnarenan 2016-05-20</a:t>
            </a:r>
          </a:p>
          <a:p>
            <a:pPr marL="0" indent="0" algn="ctr">
              <a:buNone/>
            </a:pPr>
            <a:endParaRPr lang="sv-SE" sz="1100" b="1" dirty="0">
              <a:solidFill>
                <a:schemeClr val="tx1"/>
              </a:solidFill>
            </a:endParaRPr>
          </a:p>
          <a:p>
            <a:pPr marL="0" indent="0" algn="ctr">
              <a:buNone/>
            </a:pPr>
            <a:r>
              <a:rPr lang="sv-SE" b="1" dirty="0" smtClean="0">
                <a:solidFill>
                  <a:schemeClr val="tx1"/>
                </a:solidFill>
              </a:rPr>
              <a:t>Barn- och </a:t>
            </a:r>
            <a:r>
              <a:rPr lang="sv-SE" b="1" dirty="0" err="1" smtClean="0">
                <a:solidFill>
                  <a:schemeClr val="tx1"/>
                </a:solidFill>
              </a:rPr>
              <a:t>ungasatsningen</a:t>
            </a:r>
            <a:endParaRPr lang="sv-SE" b="1" dirty="0">
              <a:solidFill>
                <a:schemeClr val="tx1"/>
              </a:solidFill>
            </a:endParaRPr>
          </a:p>
        </p:txBody>
      </p:sp>
      <p:pic>
        <p:nvPicPr>
          <p:cNvPr id="4" name="Bildobjekt 3"/>
          <p:cNvPicPr>
            <a:picLocks noChangeAspect="1"/>
          </p:cNvPicPr>
          <p:nvPr/>
        </p:nvPicPr>
        <p:blipFill>
          <a:blip r:embed="rId2"/>
          <a:stretch>
            <a:fillRect/>
          </a:stretch>
        </p:blipFill>
        <p:spPr>
          <a:xfrm>
            <a:off x="2483308" y="3501008"/>
            <a:ext cx="4032448" cy="1477001"/>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59762684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p:txBody>
          <a:bodyPr/>
          <a:lstStyle/>
          <a:p>
            <a:r>
              <a:rPr lang="sv-SE" dirty="0" smtClean="0"/>
              <a:t>Upptaktsdagen 26/1</a:t>
            </a:r>
          </a:p>
          <a:p>
            <a:r>
              <a:rPr lang="sv-SE" dirty="0" smtClean="0"/>
              <a:t>6 förslag i handlingsplanen prioriterades</a:t>
            </a:r>
          </a:p>
          <a:p>
            <a:r>
              <a:rPr lang="sv-SE" dirty="0" smtClean="0"/>
              <a:t>Kommunerna diskuterat lokalt – återkopplat till regional nivå</a:t>
            </a:r>
          </a:p>
          <a:p>
            <a:r>
              <a:rPr lang="sv-SE" dirty="0" smtClean="0"/>
              <a:t>Utvecklingsplan sammanställd av ”nyckelpersonerna”</a:t>
            </a:r>
          </a:p>
          <a:p>
            <a:r>
              <a:rPr lang="sv-SE" dirty="0" smtClean="0"/>
              <a:t>Antagen av IFO-chefer 22/4</a:t>
            </a:r>
          </a:p>
          <a:p>
            <a:r>
              <a:rPr lang="sv-SE" dirty="0" err="1" smtClean="0"/>
              <a:t>SocSam</a:t>
            </a:r>
            <a:r>
              <a:rPr lang="sv-SE" dirty="0" smtClean="0"/>
              <a:t> 27/5</a:t>
            </a:r>
          </a:p>
          <a:p>
            <a:r>
              <a:rPr lang="sv-SE" dirty="0" smtClean="0"/>
              <a:t>Utvecklingsledare BoU = samordnar arbetet</a:t>
            </a:r>
          </a:p>
          <a:p>
            <a:endParaRPr lang="sv-SE" dirty="0" smtClean="0"/>
          </a:p>
          <a:p>
            <a:pPr marL="0" indent="0">
              <a:buNone/>
            </a:pPr>
            <a:endParaRPr lang="sv-SE" dirty="0"/>
          </a:p>
        </p:txBody>
      </p:sp>
      <p:sp>
        <p:nvSpPr>
          <p:cNvPr id="3" name="Rubrik 2"/>
          <p:cNvSpPr>
            <a:spLocks noGrp="1"/>
          </p:cNvSpPr>
          <p:nvPr>
            <p:ph type="title"/>
          </p:nvPr>
        </p:nvSpPr>
        <p:spPr/>
        <p:txBody>
          <a:bodyPr/>
          <a:lstStyle/>
          <a:p>
            <a:r>
              <a:rPr lang="sv-SE" dirty="0" smtClean="0"/>
              <a:t>Utvecklingsplan BoU</a:t>
            </a:r>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230893039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60662" y="2116755"/>
            <a:ext cx="8280000" cy="4383767"/>
          </a:xfrm>
        </p:spPr>
        <p:txBody>
          <a:bodyPr/>
          <a:lstStyle/>
          <a:p>
            <a:pPr marL="457200" lvl="0" indent="-457200">
              <a:buFont typeface="+mj-lt"/>
              <a:buAutoNum type="arabicPeriod"/>
            </a:pPr>
            <a:r>
              <a:rPr lang="sv-SE" dirty="0"/>
              <a:t>Utveckla och stärka</a:t>
            </a:r>
            <a:r>
              <a:rPr lang="sv-SE" b="1" i="1" dirty="0"/>
              <a:t> Familjehemscentrums </a:t>
            </a:r>
            <a:r>
              <a:rPr lang="sv-SE" dirty="0"/>
              <a:t>verksamhet</a:t>
            </a:r>
            <a:r>
              <a:rPr lang="sv-SE" dirty="0" smtClean="0"/>
              <a:t>.</a:t>
            </a:r>
          </a:p>
          <a:p>
            <a:pPr marL="457200" indent="-457200">
              <a:buFont typeface="+mj-lt"/>
              <a:buAutoNum type="arabicPeriod"/>
            </a:pPr>
            <a:r>
              <a:rPr lang="sv-SE" dirty="0"/>
              <a:t>Utveckla den </a:t>
            </a:r>
            <a:r>
              <a:rPr lang="sv-SE" b="1" i="1" dirty="0"/>
              <a:t>interkommunala samverkan </a:t>
            </a:r>
            <a:r>
              <a:rPr lang="sv-SE" dirty="0"/>
              <a:t>inom länets sociala barn- och ungdomsvård</a:t>
            </a:r>
            <a:r>
              <a:rPr lang="sv-SE" dirty="0" smtClean="0"/>
              <a:t>.</a:t>
            </a:r>
          </a:p>
          <a:p>
            <a:pPr marL="457200" lvl="0" indent="-457200">
              <a:buFont typeface="+mj-lt"/>
              <a:buAutoNum type="arabicPeriod"/>
            </a:pPr>
            <a:r>
              <a:rPr lang="sv-SE" dirty="0"/>
              <a:t>Utveckla ett </a:t>
            </a:r>
            <a:r>
              <a:rPr lang="sv-SE" b="1" i="1" dirty="0"/>
              <a:t>länsgemensamt introduktions- och vidareutvecklingsprogram</a:t>
            </a:r>
            <a:r>
              <a:rPr lang="sv-SE" b="1" dirty="0"/>
              <a:t> </a:t>
            </a:r>
            <a:r>
              <a:rPr lang="sv-SE" dirty="0"/>
              <a:t>för socialsekreterare inom den sociala- barn och ungdomsvården.</a:t>
            </a:r>
          </a:p>
          <a:p>
            <a:pPr marL="457200" lvl="0" indent="-457200">
              <a:buFont typeface="+mj-lt"/>
              <a:buAutoNum type="arabicPeriod"/>
            </a:pPr>
            <a:r>
              <a:rPr lang="sv-SE" dirty="0" smtClean="0"/>
              <a:t> </a:t>
            </a:r>
            <a:r>
              <a:rPr lang="sv-SE" dirty="0"/>
              <a:t>Utveckla en </a:t>
            </a:r>
            <a:r>
              <a:rPr lang="sv-SE" b="1" i="1" dirty="0"/>
              <a:t>länsgemensam strategi för hur kompetensförsörjningen</a:t>
            </a:r>
            <a:r>
              <a:rPr lang="sv-SE" b="1" dirty="0"/>
              <a:t> </a:t>
            </a:r>
            <a:r>
              <a:rPr lang="sv-SE" dirty="0"/>
              <a:t>inom den sociala barn- och ungdomsvården kan stärkas.</a:t>
            </a:r>
          </a:p>
          <a:p>
            <a:pPr marL="0" indent="0">
              <a:buNone/>
            </a:pPr>
            <a:endParaRPr lang="sv-SE" dirty="0"/>
          </a:p>
          <a:p>
            <a:pPr marL="457200" lvl="0" indent="-457200">
              <a:buFont typeface="+mj-lt"/>
              <a:buAutoNum type="arabicPeriod"/>
            </a:pPr>
            <a:endParaRPr lang="sv-SE" dirty="0"/>
          </a:p>
        </p:txBody>
      </p:sp>
      <p:sp>
        <p:nvSpPr>
          <p:cNvPr id="4" name="Platshållare för text 3"/>
          <p:cNvSpPr>
            <a:spLocks noGrp="1"/>
          </p:cNvSpPr>
          <p:nvPr>
            <p:ph type="body" idx="1"/>
          </p:nvPr>
        </p:nvSpPr>
        <p:spPr>
          <a:xfrm>
            <a:off x="460662" y="1309281"/>
            <a:ext cx="6372248" cy="432048"/>
          </a:xfrm>
        </p:spPr>
        <p:txBody>
          <a:bodyPr/>
          <a:lstStyle/>
          <a:p>
            <a:r>
              <a:rPr lang="sv-SE" dirty="0"/>
              <a:t>5</a:t>
            </a:r>
            <a:r>
              <a:rPr lang="sv-SE" dirty="0" smtClean="0"/>
              <a:t> målområden</a:t>
            </a:r>
            <a:endParaRPr lang="sv-SE" dirty="0"/>
          </a:p>
        </p:txBody>
      </p:sp>
      <p:sp>
        <p:nvSpPr>
          <p:cNvPr id="6" name="Rubrik 2"/>
          <p:cNvSpPr>
            <a:spLocks noGrp="1"/>
          </p:cNvSpPr>
          <p:nvPr>
            <p:ph type="title"/>
          </p:nvPr>
        </p:nvSpPr>
        <p:spPr>
          <a:xfrm>
            <a:off x="432000" y="606755"/>
            <a:ext cx="7740000" cy="432000"/>
          </a:xfrm>
        </p:spPr>
        <p:txBody>
          <a:bodyPr/>
          <a:lstStyle/>
          <a:p>
            <a:r>
              <a:rPr lang="sv-SE" dirty="0" smtClean="0"/>
              <a:t>Utvecklingsplan BoU</a:t>
            </a:r>
            <a:endParaRPr lang="sv-SE" dirty="0"/>
          </a:p>
        </p:txBody>
      </p:sp>
      <p:pic>
        <p:nvPicPr>
          <p:cNvPr id="3" name="Bildobjekt 2"/>
          <p:cNvPicPr>
            <a:picLocks noChangeAspect="1"/>
          </p:cNvPicPr>
          <p:nvPr/>
        </p:nvPicPr>
        <p:blipFill>
          <a:blip r:embed="rId3"/>
          <a:stretch>
            <a:fillRect/>
          </a:stretch>
        </p:blipFill>
        <p:spPr>
          <a:xfrm>
            <a:off x="5004048" y="-141269"/>
            <a:ext cx="1650841" cy="236004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78928034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395536" y="1268760"/>
            <a:ext cx="8280000" cy="3600400"/>
          </a:xfrm>
          <a:solidFill>
            <a:schemeClr val="bg1"/>
          </a:solidFill>
          <a:ln>
            <a:noFill/>
          </a:ln>
        </p:spPr>
        <p:style>
          <a:lnRef idx="1">
            <a:schemeClr val="accent2"/>
          </a:lnRef>
          <a:fillRef idx="2">
            <a:schemeClr val="accent2"/>
          </a:fillRef>
          <a:effectRef idx="1">
            <a:schemeClr val="accent2"/>
          </a:effectRef>
          <a:fontRef idx="minor">
            <a:schemeClr val="dk1"/>
          </a:fontRef>
        </p:style>
        <p:txBody>
          <a:bodyPr/>
          <a:lstStyle/>
          <a:p>
            <a:pPr marL="457200" lvl="0" indent="-457200">
              <a:buFont typeface="+mj-lt"/>
              <a:buAutoNum type="arabicPeriod" startAt="5"/>
            </a:pPr>
            <a:r>
              <a:rPr lang="sv-SE" b="1" i="1" dirty="0"/>
              <a:t>Tydliggöra gränsdragningen </a:t>
            </a:r>
            <a:r>
              <a:rPr lang="sv-SE" dirty="0"/>
              <a:t>mellan Regionens hälso- och sjukvård och kommunernas socialtjänst vid </a:t>
            </a:r>
            <a:r>
              <a:rPr lang="sv-SE" b="1" i="1" dirty="0"/>
              <a:t>placering av barn med psykisk ohälsa och andra psykiska diagnoser</a:t>
            </a:r>
            <a:r>
              <a:rPr lang="sv-SE" dirty="0" smtClean="0"/>
              <a:t>.</a:t>
            </a:r>
          </a:p>
          <a:p>
            <a:pPr marL="504000" lvl="2" indent="0">
              <a:buNone/>
            </a:pPr>
            <a:r>
              <a:rPr lang="sv-SE" sz="1600" i="1" dirty="0" smtClean="0"/>
              <a:t>Det </a:t>
            </a:r>
            <a:r>
              <a:rPr lang="sv-SE" sz="1600" i="1" dirty="0"/>
              <a:t>förekommer kontinuerligt att kostnaden för placeringar av barn och unga med psykisk ohälsa och andra psykiska funktionshinder finansieras gemensamt av kommunernas socialtjänst och regionens hälso- och sjukvård. Fördelningen av kostnaden mellan kommunerna och regionen diskuteras i varje enskilt ärende. En schabloniserad </a:t>
            </a:r>
            <a:r>
              <a:rPr lang="sv-SE" sz="1600" i="1" dirty="0" smtClean="0"/>
              <a:t>kostnadsfördelning (eller liknande) </a:t>
            </a:r>
            <a:r>
              <a:rPr lang="sv-SE" sz="1600" i="1" dirty="0"/>
              <a:t>skulle underlätta i enskilda ärenden och bidra till en förbättrad samverkan mellan verksamheterna</a:t>
            </a:r>
            <a:r>
              <a:rPr lang="sv-SE" sz="1600" i="1" dirty="0" smtClean="0"/>
              <a:t>.</a:t>
            </a:r>
          </a:p>
          <a:p>
            <a:pPr marL="504000" lvl="2" indent="0">
              <a:buNone/>
            </a:pPr>
            <a:endParaRPr lang="sv-SE" dirty="0"/>
          </a:p>
          <a:p>
            <a:pPr marL="0" indent="0">
              <a:buNone/>
            </a:pPr>
            <a:endParaRPr lang="sv-SE" dirty="0"/>
          </a:p>
        </p:txBody>
      </p:sp>
    </p:spTree>
    <p:extLst>
      <p:ext uri="{BB962C8B-B14F-4D97-AF65-F5344CB8AC3E}">
        <p14:creationId xmlns:p14="http://schemas.microsoft.com/office/powerpoint/2010/main" val="249453468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67544" y="1124744"/>
            <a:ext cx="8280000" cy="4383767"/>
          </a:xfrm>
        </p:spPr>
        <p:txBody>
          <a:bodyPr/>
          <a:lstStyle/>
          <a:p>
            <a:pPr marL="0" indent="0">
              <a:buNone/>
            </a:pPr>
            <a:endParaRPr lang="sv-SE" sz="1200" dirty="0"/>
          </a:p>
          <a:p>
            <a:r>
              <a:rPr lang="sv-SE" sz="1800" dirty="0"/>
              <a:t>I Jämtbus-överenskommelsen står </a:t>
            </a:r>
            <a:r>
              <a:rPr lang="sv-SE" sz="1800" dirty="0" smtClean="0"/>
              <a:t>f.n. </a:t>
            </a:r>
            <a:r>
              <a:rPr lang="sv-SE" sz="1800" dirty="0"/>
              <a:t>skrivet avseende kostnadsfördelning:</a:t>
            </a:r>
          </a:p>
          <a:p>
            <a:pPr lvl="1"/>
            <a:r>
              <a:rPr lang="sv-SE" sz="1600" i="1" dirty="0"/>
              <a:t>”Principen för kostnadsfördelningen utgår från huvudmännens ansvar enligt gällande lagstiftning. Kostnadsfördelning sker mellan berörda aktörer i varje enskilt fall utifrån ansvaret för insatserna och ska vara klarlagd innan placering sker utanför hemmet. </a:t>
            </a:r>
            <a:endParaRPr lang="sv-SE" sz="1600" dirty="0"/>
          </a:p>
          <a:p>
            <a:pPr lvl="1"/>
            <a:r>
              <a:rPr lang="sv-SE" sz="1600" i="1" dirty="0"/>
              <a:t>Ingen av parterna kan i efterhand kräva den andra på kostnadstäckning om inte detta ansvar klart framgår i den gemensamma genomförandeplanen. Vid akutplacering ska kostnadsfördelningen vara klarlagd senast 10 arbetsdagar efter beslut om placering. Den beslutande myndigheten kontaktar övriga aktörer som eventuellt har kostnadsansvar för del av placering och dessa är skyldiga att snarast delta i diskussion om kostnadsfördelning”.</a:t>
            </a:r>
            <a:endParaRPr lang="sv-SE" sz="1600" dirty="0"/>
          </a:p>
          <a:p>
            <a:pPr marL="457200" lvl="0" indent="-457200">
              <a:buFont typeface="+mj-lt"/>
              <a:buAutoNum type="arabicPeriod" startAt="5"/>
            </a:pPr>
            <a:endParaRPr lang="sv-SE" dirty="0" smtClean="0"/>
          </a:p>
          <a:p>
            <a:pPr marL="0" indent="0">
              <a:buNone/>
            </a:pPr>
            <a:endParaRPr lang="sv-SE" dirty="0"/>
          </a:p>
        </p:txBody>
      </p:sp>
    </p:spTree>
    <p:extLst>
      <p:ext uri="{BB962C8B-B14F-4D97-AF65-F5344CB8AC3E}">
        <p14:creationId xmlns:p14="http://schemas.microsoft.com/office/powerpoint/2010/main" val="82389804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32000" y="1721492"/>
            <a:ext cx="8280000" cy="4383767"/>
          </a:xfrm>
        </p:spPr>
        <p:txBody>
          <a:bodyPr/>
          <a:lstStyle/>
          <a:p>
            <a:endParaRPr lang="sv-SE" dirty="0"/>
          </a:p>
          <a:p>
            <a:endParaRPr lang="sv-SE" dirty="0"/>
          </a:p>
          <a:p>
            <a:endParaRPr lang="sv-SE" dirty="0" smtClean="0"/>
          </a:p>
          <a:p>
            <a:pPr marL="0" indent="0">
              <a:buNone/>
            </a:pPr>
            <a:endParaRPr lang="sv-SE" dirty="0"/>
          </a:p>
          <a:p>
            <a:endParaRPr lang="sv-SE" dirty="0"/>
          </a:p>
        </p:txBody>
      </p:sp>
      <p:sp>
        <p:nvSpPr>
          <p:cNvPr id="3" name="Rubrik 2"/>
          <p:cNvSpPr>
            <a:spLocks noGrp="1"/>
          </p:cNvSpPr>
          <p:nvPr>
            <p:ph type="title"/>
          </p:nvPr>
        </p:nvSpPr>
        <p:spPr>
          <a:xfrm>
            <a:off x="432000" y="908720"/>
            <a:ext cx="7740000" cy="432000"/>
          </a:xfrm>
        </p:spPr>
        <p:txBody>
          <a:bodyPr/>
          <a:lstStyle/>
          <a:p>
            <a:r>
              <a:rPr lang="sv-SE" dirty="0" smtClean="0">
                <a:solidFill>
                  <a:schemeClr val="accent1"/>
                </a:solidFill>
              </a:rPr>
              <a:t>L-IFO</a:t>
            </a:r>
            <a:endParaRPr lang="sv-SE" dirty="0">
              <a:solidFill>
                <a:schemeClr val="accent1"/>
              </a:solidFill>
            </a:endParaRPr>
          </a:p>
        </p:txBody>
      </p:sp>
      <p:sp>
        <p:nvSpPr>
          <p:cNvPr id="5" name="Platshållare för innehåll 1"/>
          <p:cNvSpPr txBox="1">
            <a:spLocks/>
          </p:cNvSpPr>
          <p:nvPr/>
        </p:nvSpPr>
        <p:spPr>
          <a:xfrm>
            <a:off x="432000" y="1721491"/>
            <a:ext cx="8280000" cy="4383767"/>
          </a:xfrm>
          <a:prstGeom prst="rect">
            <a:avLst/>
          </a:prstGeom>
        </p:spPr>
        <p:txBody>
          <a:bodyPr vert="horz" lIns="0" tIns="0" rIns="0" bIns="0" rtlCol="0">
            <a:noAutofit/>
          </a:bodyPr>
          <a:lstStyle>
            <a:lvl1pPr marL="252000" marR="0" indent="-252000" algn="l" defTabSz="360000" rtl="0" eaLnBrk="1" fontAlgn="auto" latinLnBrk="0" hangingPunct="1">
              <a:lnSpc>
                <a:spcPct val="110000"/>
              </a:lnSpc>
              <a:spcBef>
                <a:spcPts val="600"/>
              </a:spcBef>
              <a:spcAft>
                <a:spcPts val="0"/>
              </a:spcAft>
              <a:buClr>
                <a:srgbClr val="98C200"/>
              </a:buClr>
              <a:buSzPct val="110000"/>
              <a:buFont typeface="Wingdings" pitchFamily="2" charset="2"/>
              <a:buChar char="§"/>
              <a:tabLst>
                <a:tab pos="252000" algn="l"/>
              </a:tabLst>
              <a:defRPr sz="2000" kern="1200" baseline="0">
                <a:solidFill>
                  <a:schemeClr val="tx1"/>
                </a:solidFill>
                <a:latin typeface="+mn-lt"/>
                <a:ea typeface="+mn-ea"/>
                <a:cs typeface="+mn-cs"/>
              </a:defRPr>
            </a:lvl1pPr>
            <a:lvl2pPr marL="504000" marR="0" indent="-252000" algn="l" defTabSz="360000" rtl="0" eaLnBrk="1" fontAlgn="auto" latinLnBrk="0" hangingPunct="1">
              <a:lnSpc>
                <a:spcPct val="110000"/>
              </a:lnSpc>
              <a:spcBef>
                <a:spcPts val="600"/>
              </a:spcBef>
              <a:spcAft>
                <a:spcPts val="0"/>
              </a:spcAft>
              <a:buClr>
                <a:schemeClr val="tx1">
                  <a:lumMod val="75000"/>
                  <a:lumOff val="25000"/>
                </a:schemeClr>
              </a:buClr>
              <a:buSzPct val="100000"/>
              <a:buFont typeface="Verdana" pitchFamily="34" charset="0"/>
              <a:buChar char="–"/>
              <a:tabLst>
                <a:tab pos="252000" algn="l"/>
              </a:tabLst>
              <a:defRPr sz="2000" kern="1200" baseline="0">
                <a:solidFill>
                  <a:schemeClr val="tx1"/>
                </a:solidFill>
                <a:latin typeface="+mn-lt"/>
                <a:ea typeface="+mn-ea"/>
                <a:cs typeface="+mn-cs"/>
              </a:defRPr>
            </a:lvl2pPr>
            <a:lvl3pPr marL="756000" marR="0" indent="-252000" algn="l" defTabSz="360000" rtl="0" eaLnBrk="1" fontAlgn="auto" latinLnBrk="0" hangingPunct="1">
              <a:lnSpc>
                <a:spcPct val="110000"/>
              </a:lnSpc>
              <a:spcBef>
                <a:spcPts val="600"/>
              </a:spcBef>
              <a:spcAft>
                <a:spcPts val="0"/>
              </a:spcAft>
              <a:buClr>
                <a:schemeClr val="tx1">
                  <a:lumMod val="50000"/>
                  <a:lumOff val="50000"/>
                </a:schemeClr>
              </a:buClr>
              <a:buSzPct val="100000"/>
              <a:buFont typeface="Wingdings" pitchFamily="2" charset="2"/>
              <a:buChar char="§"/>
              <a:tabLst>
                <a:tab pos="252000" algn="l"/>
              </a:tabLst>
              <a:defRPr sz="2000" kern="1200" baseline="0">
                <a:solidFill>
                  <a:schemeClr val="tx1"/>
                </a:solidFill>
                <a:latin typeface="+mn-lt"/>
                <a:ea typeface="+mn-ea"/>
                <a:cs typeface="+mn-cs"/>
              </a:defRPr>
            </a:lvl3pPr>
            <a:lvl4pPr marL="1008000" marR="0" indent="-252000" algn="l" defTabSz="360000" rtl="0" eaLnBrk="1" fontAlgn="auto" latinLnBrk="0" hangingPunct="1">
              <a:lnSpc>
                <a:spcPct val="110000"/>
              </a:lnSpc>
              <a:spcBef>
                <a:spcPts val="600"/>
              </a:spcBef>
              <a:spcAft>
                <a:spcPts val="0"/>
              </a:spcAft>
              <a:buClr>
                <a:schemeClr val="tx1"/>
              </a:buClr>
              <a:buSzPct val="100000"/>
              <a:buFont typeface="Verdana" pitchFamily="34" charset="0"/>
              <a:buChar char="–"/>
              <a:tabLst>
                <a:tab pos="252000" algn="l"/>
              </a:tabLst>
              <a:defRPr sz="2000" kern="1200" baseline="0">
                <a:solidFill>
                  <a:schemeClr val="tx1"/>
                </a:solidFill>
                <a:latin typeface="+mn-lt"/>
                <a:ea typeface="+mn-ea"/>
                <a:cs typeface="+mn-cs"/>
              </a:defRPr>
            </a:lvl4pPr>
            <a:lvl5pPr marL="1260000" marR="0" indent="-252000" algn="l" defTabSz="360000" rtl="0" eaLnBrk="1" fontAlgn="auto" latinLnBrk="0" hangingPunct="1">
              <a:lnSpc>
                <a:spcPct val="110000"/>
              </a:lnSpc>
              <a:spcBef>
                <a:spcPts val="600"/>
              </a:spcBef>
              <a:spcAft>
                <a:spcPts val="0"/>
              </a:spcAft>
              <a:buClr>
                <a:srgbClr val="98C200"/>
              </a:buClr>
              <a:buSzPct val="100000"/>
              <a:buFont typeface="Wingdings" pitchFamily="2" charset="2"/>
              <a:buChar char="§"/>
              <a:tabLst>
                <a:tab pos="1074738" algn="l"/>
              </a:tabLst>
              <a:defRPr sz="2000" kern="1200" baseline="0">
                <a:solidFill>
                  <a:schemeClr val="tx1"/>
                </a:solidFill>
                <a:latin typeface="+mn-lt"/>
                <a:ea typeface="+mn-ea"/>
                <a:cs typeface="+mn-cs"/>
              </a:defRPr>
            </a:lvl5pPr>
            <a:lvl6pPr marL="1612900" marR="0" indent="-252000" algn="l" defTabSz="914400" rtl="0" eaLnBrk="1" fontAlgn="auto" latinLnBrk="0" hangingPunct="1">
              <a:lnSpc>
                <a:spcPct val="110000"/>
              </a:lnSpc>
              <a:spcBef>
                <a:spcPts val="400"/>
              </a:spcBef>
              <a:spcAft>
                <a:spcPts val="0"/>
              </a:spcAft>
              <a:buClr>
                <a:schemeClr val="tx1"/>
              </a:buClr>
              <a:buSzTx/>
              <a:buFont typeface="Verdana" pitchFamily="34" charset="0"/>
              <a:buNone/>
              <a:tabLst>
                <a:tab pos="1074738" algn="l"/>
              </a:tabLst>
              <a:defRPr sz="2000" kern="1200" baseline="0">
                <a:solidFill>
                  <a:schemeClr val="tx1"/>
                </a:solidFill>
                <a:latin typeface="+mn-lt"/>
                <a:ea typeface="+mn-ea"/>
                <a:cs typeface="+mn-cs"/>
              </a:defRPr>
            </a:lvl6pPr>
            <a:lvl7pPr marL="18859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7pPr>
            <a:lvl8pPr marL="2152650" indent="-266700"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8pPr>
            <a:lvl9pPr marL="2333625" indent="-180975" algn="l" defTabSz="914400" rtl="0" eaLnBrk="1" latinLnBrk="0" hangingPunct="1">
              <a:spcBef>
                <a:spcPct val="20000"/>
              </a:spcBef>
              <a:buClr>
                <a:schemeClr val="accent6"/>
              </a:buClr>
              <a:buFont typeface="Wingdings" pitchFamily="2" charset="2"/>
              <a:buChar char="§"/>
              <a:tabLst>
                <a:tab pos="1074738" algn="l"/>
              </a:tabLst>
              <a:defRPr sz="2000" kern="1200" baseline="0">
                <a:solidFill>
                  <a:schemeClr val="tx1"/>
                </a:solidFill>
                <a:latin typeface="+mn-lt"/>
                <a:ea typeface="+mn-ea"/>
                <a:cs typeface="+mn-cs"/>
              </a:defRPr>
            </a:lvl9pPr>
          </a:lstStyle>
          <a:p>
            <a:r>
              <a:rPr lang="sv-SE" dirty="0" smtClean="0"/>
              <a:t>Målområde 5 togs upp på L-IFO 2016-05-13.</a:t>
            </a:r>
          </a:p>
          <a:p>
            <a:pPr lvl="1"/>
            <a:r>
              <a:rPr lang="sv-SE" dirty="0"/>
              <a:t>Inget specifikt uppdrag kring kostnadsfördelning</a:t>
            </a:r>
            <a:r>
              <a:rPr lang="sv-SE" dirty="0" smtClean="0"/>
              <a:t>.</a:t>
            </a:r>
          </a:p>
          <a:p>
            <a:pPr lvl="1"/>
            <a:r>
              <a:rPr lang="sv-SE" dirty="0" smtClean="0"/>
              <a:t>Beslutades att diskussion ska föras angående samverkan mellan socialtjänst, hälso- och sjukvård samt skola vid placering.</a:t>
            </a:r>
          </a:p>
          <a:p>
            <a:pPr marL="0" indent="0">
              <a:buFont typeface="Wingdings" pitchFamily="2" charset="2"/>
              <a:buNone/>
            </a:pPr>
            <a:endParaRPr lang="sv-SE" dirty="0"/>
          </a:p>
        </p:txBody>
      </p:sp>
    </p:spTree>
    <p:extLst>
      <p:ext uri="{BB962C8B-B14F-4D97-AF65-F5344CB8AC3E}">
        <p14:creationId xmlns:p14="http://schemas.microsoft.com/office/powerpoint/2010/main" val="403185681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32000" y="1700808"/>
            <a:ext cx="8280000" cy="4383767"/>
          </a:xfrm>
        </p:spPr>
        <p:txBody>
          <a:bodyPr/>
          <a:lstStyle/>
          <a:p>
            <a:r>
              <a:rPr lang="sv-SE" dirty="0" smtClean="0"/>
              <a:t>Anpassad efter nya BBIC (trycker på att ”hela” BBIC ska efterlevas, ex hälsoundersökning under utredning) och tillägget ang. rekvirering av journaler. </a:t>
            </a:r>
          </a:p>
          <a:p>
            <a:r>
              <a:rPr lang="sv-SE" dirty="0" smtClean="0"/>
              <a:t>Då Regionförbundet har upphört behövs underskrifter från samtliga kommuner (förvaltningschefer).</a:t>
            </a:r>
          </a:p>
          <a:p>
            <a:pPr marL="0" indent="0">
              <a:buNone/>
            </a:pPr>
            <a:endParaRPr lang="sv-SE" dirty="0"/>
          </a:p>
        </p:txBody>
      </p:sp>
      <p:sp>
        <p:nvSpPr>
          <p:cNvPr id="3" name="Rubrik 2"/>
          <p:cNvSpPr>
            <a:spLocks noGrp="1"/>
          </p:cNvSpPr>
          <p:nvPr>
            <p:ph type="title"/>
          </p:nvPr>
        </p:nvSpPr>
        <p:spPr/>
        <p:txBody>
          <a:bodyPr/>
          <a:lstStyle/>
          <a:p>
            <a:r>
              <a:rPr lang="sv-SE" sz="2400" dirty="0" smtClean="0"/>
              <a:t>Överenskommelse om hälsoundersökningar</a:t>
            </a:r>
            <a:endParaRPr lang="sv-SE" sz="2400" dirty="0"/>
          </a:p>
        </p:txBody>
      </p:sp>
      <p:pic>
        <p:nvPicPr>
          <p:cNvPr id="4" name="Bildobjekt 3"/>
          <p:cNvPicPr>
            <a:picLocks noChangeAspect="1"/>
          </p:cNvPicPr>
          <p:nvPr/>
        </p:nvPicPr>
        <p:blipFill>
          <a:blip r:embed="rId2"/>
          <a:stretch>
            <a:fillRect/>
          </a:stretch>
        </p:blipFill>
        <p:spPr>
          <a:xfrm>
            <a:off x="3347864" y="3501008"/>
            <a:ext cx="1815659" cy="246827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9266813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quarter" idx="10"/>
          </p:nvPr>
        </p:nvSpPr>
        <p:spPr>
          <a:xfrm>
            <a:off x="432000" y="1484784"/>
            <a:ext cx="8280000" cy="4383767"/>
          </a:xfrm>
        </p:spPr>
        <p:txBody>
          <a:bodyPr/>
          <a:lstStyle/>
          <a:p>
            <a:r>
              <a:rPr lang="sv-SE" dirty="0"/>
              <a:t>Synpunkter på innehållet? </a:t>
            </a:r>
          </a:p>
          <a:p>
            <a:r>
              <a:rPr lang="sv-SE" dirty="0"/>
              <a:t>Kan överenskommelsen </a:t>
            </a:r>
            <a:r>
              <a:rPr lang="sv-SE" dirty="0" smtClean="0"/>
              <a:t>antas av Barnarenan och sändas till kommuner/region för underskrift?</a:t>
            </a:r>
            <a:endParaRPr lang="sv-SE" dirty="0"/>
          </a:p>
          <a:p>
            <a:pPr marL="0" indent="0">
              <a:buNone/>
            </a:pPr>
            <a:endParaRPr lang="sv-SE" dirty="0"/>
          </a:p>
          <a:p>
            <a:r>
              <a:rPr lang="sv-SE" dirty="0"/>
              <a:t>Implementering inom </a:t>
            </a:r>
            <a:r>
              <a:rPr lang="sv-SE" dirty="0" err="1" smtClean="0"/>
              <a:t>HoS</a:t>
            </a:r>
            <a:r>
              <a:rPr lang="sv-SE" dirty="0"/>
              <a:t> </a:t>
            </a:r>
            <a:r>
              <a:rPr lang="sv-SE" dirty="0" smtClean="0"/>
              <a:t>- </a:t>
            </a:r>
            <a:r>
              <a:rPr lang="sv-SE" dirty="0"/>
              <a:t>i samband med implementering nya BBIC (plan görs av mig och BBIC-nätverket). </a:t>
            </a:r>
            <a:r>
              <a:rPr lang="sv-SE" dirty="0" smtClean="0"/>
              <a:t>– i samråd med Carsten.</a:t>
            </a:r>
          </a:p>
          <a:p>
            <a:r>
              <a:rPr lang="sv-SE" dirty="0" smtClean="0"/>
              <a:t>Implementering </a:t>
            </a:r>
            <a:r>
              <a:rPr lang="sv-SE" dirty="0"/>
              <a:t>inom </a:t>
            </a:r>
            <a:r>
              <a:rPr lang="sv-SE" dirty="0" smtClean="0"/>
              <a:t>Socialtjänsten – IFO-cheferna ansvarar – jag erbjuder mitt stöd</a:t>
            </a:r>
            <a:endParaRPr lang="sv-SE" dirty="0"/>
          </a:p>
          <a:p>
            <a:pPr marL="0" indent="0">
              <a:buNone/>
            </a:pPr>
            <a:endParaRPr lang="sv-SE" dirty="0"/>
          </a:p>
        </p:txBody>
      </p:sp>
      <p:sp>
        <p:nvSpPr>
          <p:cNvPr id="3" name="Rubrik 2"/>
          <p:cNvSpPr>
            <a:spLocks noGrp="1"/>
          </p:cNvSpPr>
          <p:nvPr>
            <p:ph type="title"/>
          </p:nvPr>
        </p:nvSpPr>
        <p:spPr/>
        <p:txBody>
          <a:bodyPr/>
          <a:lstStyle/>
          <a:p>
            <a:r>
              <a:rPr lang="sv-SE" dirty="0" smtClean="0">
                <a:solidFill>
                  <a:schemeClr val="accent1"/>
                </a:solidFill>
              </a:rPr>
              <a:t>Beslut och arbete framåt</a:t>
            </a:r>
            <a:endParaRPr lang="sv-SE" dirty="0">
              <a:solidFill>
                <a:schemeClr val="accent1"/>
              </a:solidFill>
            </a:endParaRPr>
          </a:p>
        </p:txBody>
      </p:sp>
    </p:spTree>
    <p:extLst>
      <p:ext uri="{BB962C8B-B14F-4D97-AF65-F5344CB8AC3E}">
        <p14:creationId xmlns:p14="http://schemas.microsoft.com/office/powerpoint/2010/main" val="125391020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979712" y="1988840"/>
            <a:ext cx="5057775" cy="904875"/>
          </a:xfrm>
          <a:prstGeom prst="rect">
            <a:avLst/>
          </a:prstGeom>
        </p:spPr>
      </p:pic>
      <p:sp>
        <p:nvSpPr>
          <p:cNvPr id="6" name="Rektangel 5"/>
          <p:cNvSpPr/>
          <p:nvPr/>
        </p:nvSpPr>
        <p:spPr>
          <a:xfrm>
            <a:off x="2339752" y="3212976"/>
            <a:ext cx="4572000" cy="1754326"/>
          </a:xfrm>
          <a:prstGeom prst="rect">
            <a:avLst/>
          </a:prstGeom>
        </p:spPr>
        <p:txBody>
          <a:bodyPr>
            <a:spAutoFit/>
          </a:bodyPr>
          <a:lstStyle/>
          <a:p>
            <a:pPr algn="ctr"/>
            <a:r>
              <a:rPr lang="sv-SE" dirty="0"/>
              <a:t>Elin Ring</a:t>
            </a:r>
          </a:p>
          <a:p>
            <a:pPr algn="ctr"/>
            <a:r>
              <a:rPr lang="sv-SE" dirty="0"/>
              <a:t>Utvecklingsledare Barn och unga</a:t>
            </a:r>
          </a:p>
          <a:p>
            <a:pPr algn="ctr"/>
            <a:r>
              <a:rPr lang="sv-SE" dirty="0"/>
              <a:t>Region Jämtland Härjedalen</a:t>
            </a:r>
          </a:p>
          <a:p>
            <a:pPr algn="ctr"/>
            <a:endParaRPr lang="sv-SE" dirty="0"/>
          </a:p>
          <a:p>
            <a:pPr algn="ctr"/>
            <a:r>
              <a:rPr lang="sv-SE" dirty="0">
                <a:hlinkClick r:id="rId3"/>
              </a:rPr>
              <a:t>elin.ring@regionjh.se</a:t>
            </a:r>
            <a:endParaRPr lang="sv-SE" dirty="0"/>
          </a:p>
          <a:p>
            <a:pPr algn="ctr"/>
            <a:r>
              <a:rPr lang="sv-SE" dirty="0"/>
              <a:t>Tel: 070-207 71 54</a:t>
            </a:r>
          </a:p>
        </p:txBody>
      </p:sp>
    </p:spTree>
    <p:extLst>
      <p:ext uri="{BB962C8B-B14F-4D97-AF65-F5344CB8AC3E}">
        <p14:creationId xmlns:p14="http://schemas.microsoft.com/office/powerpoint/2010/main" val="246490418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PT_mall_RJH">
  <a:themeElements>
    <a:clrScheme name="4 - JLL RÖD">
      <a:dk1>
        <a:srgbClr val="111111"/>
      </a:dk1>
      <a:lt1>
        <a:sysClr val="window" lastClr="FFFFFF"/>
      </a:lt1>
      <a:dk2>
        <a:srgbClr val="A59D95"/>
      </a:dk2>
      <a:lt2>
        <a:srgbClr val="FFFFFF"/>
      </a:lt2>
      <a:accent1>
        <a:srgbClr val="981E32"/>
      </a:accent1>
      <a:accent2>
        <a:srgbClr val="DBD7D4"/>
      </a:accent2>
      <a:accent3>
        <a:srgbClr val="F4C8CF"/>
      </a:accent3>
      <a:accent4>
        <a:srgbClr val="A59D95"/>
      </a:accent4>
      <a:accent5>
        <a:srgbClr val="DE5A70"/>
      </a:accent5>
      <a:accent6>
        <a:srgbClr val="C8C4BF"/>
      </a:accent6>
      <a:hlink>
        <a:srgbClr val="004250"/>
      </a:hlink>
      <a:folHlink>
        <a:srgbClr val="A59D95"/>
      </a:folHlink>
    </a:clrScheme>
    <a:fontScheme name="JLL-mal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PPT_mall_RJH</Template>
  <TotalTime>15596</TotalTime>
  <Words>488</Words>
  <Application>Microsoft Macintosh PowerPoint</Application>
  <PresentationFormat>Bildspel på skärmen (4:3)</PresentationFormat>
  <Paragraphs>50</Paragraphs>
  <Slides>9</Slides>
  <Notes>1</Notes>
  <HiddenSlides>0</HiddenSlides>
  <MMClips>0</MMClips>
  <ScaleCrop>false</ScaleCrop>
  <HeadingPairs>
    <vt:vector size="6" baseType="variant">
      <vt:variant>
        <vt:lpstr>Använt typsnitt</vt:lpstr>
      </vt:variant>
      <vt:variant>
        <vt:i4>2</vt:i4>
      </vt:variant>
      <vt:variant>
        <vt:lpstr>Tema</vt:lpstr>
      </vt:variant>
      <vt:variant>
        <vt:i4>1</vt:i4>
      </vt:variant>
      <vt:variant>
        <vt:lpstr>Bildrubriker</vt:lpstr>
      </vt:variant>
      <vt:variant>
        <vt:i4>9</vt:i4>
      </vt:variant>
    </vt:vector>
  </HeadingPairs>
  <TitlesOfParts>
    <vt:vector size="12" baseType="lpstr">
      <vt:lpstr>Calibri</vt:lpstr>
      <vt:lpstr>Verdana</vt:lpstr>
      <vt:lpstr>PPT_mall_RJH</vt:lpstr>
      <vt:lpstr>PowerPoint-presentation</vt:lpstr>
      <vt:lpstr>Utvecklingsplan BoU</vt:lpstr>
      <vt:lpstr>Utvecklingsplan BoU</vt:lpstr>
      <vt:lpstr>PowerPoint-presentation</vt:lpstr>
      <vt:lpstr>PowerPoint-presentation</vt:lpstr>
      <vt:lpstr>L-IFO</vt:lpstr>
      <vt:lpstr>Överenskommelse om hälsoundersökningar</vt:lpstr>
      <vt:lpstr>Beslut och arbete framåt</vt:lpstr>
      <vt:lpstr>PowerPoint-presentation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gukj</dc:creator>
  <cp:lastModifiedBy>Magdalena Risselborn</cp:lastModifiedBy>
  <cp:revision>186</cp:revision>
  <cp:lastPrinted>2016-04-22T07:06:47Z</cp:lastPrinted>
  <dcterms:created xsi:type="dcterms:W3CDTF">2015-01-02T09:24:26Z</dcterms:created>
  <dcterms:modified xsi:type="dcterms:W3CDTF">2016-05-19T06:07:18Z</dcterms:modified>
</cp:coreProperties>
</file>