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78" r:id="rId2"/>
    <p:sldId id="605" r:id="rId3"/>
    <p:sldId id="521" r:id="rId4"/>
    <p:sldId id="500" r:id="rId5"/>
    <p:sldId id="256" r:id="rId6"/>
    <p:sldId id="614" r:id="rId7"/>
    <p:sldId id="615" r:id="rId8"/>
    <p:sldId id="616" r:id="rId9"/>
    <p:sldId id="283" r:id="rId10"/>
    <p:sldId id="612" r:id="rId11"/>
    <p:sldId id="613" r:id="rId12"/>
    <p:sldId id="617" r:id="rId13"/>
    <p:sldId id="610" r:id="rId14"/>
    <p:sldId id="567" r:id="rId15"/>
    <p:sldId id="611" r:id="rId16"/>
    <p:sldId id="603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200"/>
    <a:srgbClr val="16DC37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FD3FC-C3FE-4ACC-9461-86C8E0F33CFE}" type="doc">
      <dgm:prSet loTypeId="urn:microsoft.com/office/officeart/2005/8/layout/lProcess2" loCatId="relationship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sv-SE"/>
        </a:p>
      </dgm:t>
    </dgm:pt>
    <dgm:pt modelId="{8C41D1B6-8A4F-488C-BDD9-5D3392FD1972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sv-SE" sz="900" dirty="0"/>
        </a:p>
        <a:p>
          <a:endParaRPr lang="sv-SE" sz="900" dirty="0"/>
        </a:p>
        <a:p>
          <a:r>
            <a:rPr lang="sv-S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AMBULANS</a:t>
          </a:r>
        </a:p>
      </dgm:t>
    </dgm:pt>
    <dgm:pt modelId="{9B64D10B-A1F2-447A-8DCC-C2BE1AC52646}" type="parTrans" cxnId="{88C98305-F8B1-4BE5-8E61-B20491109BF8}">
      <dgm:prSet/>
      <dgm:spPr/>
      <dgm:t>
        <a:bodyPr/>
        <a:lstStyle/>
        <a:p>
          <a:endParaRPr lang="sv-SE"/>
        </a:p>
      </dgm:t>
    </dgm:pt>
    <dgm:pt modelId="{650BF27C-AFCC-4047-9395-1EE64DD466F0}" type="sibTrans" cxnId="{88C98305-F8B1-4BE5-8E61-B20491109BF8}">
      <dgm:prSet/>
      <dgm:spPr/>
      <dgm:t>
        <a:bodyPr/>
        <a:lstStyle/>
        <a:p>
          <a:endParaRPr lang="sv-SE"/>
        </a:p>
      </dgm:t>
    </dgm:pt>
    <dgm:pt modelId="{BD53E962-8E7A-4D60-B7DD-EB47B99AC152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sv-SE" sz="1400" dirty="0"/>
        </a:p>
        <a:p>
          <a:r>
            <a:rPr lang="sv-SE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HEMSJUKVÅRD</a:t>
          </a:r>
        </a:p>
      </dgm:t>
    </dgm:pt>
    <dgm:pt modelId="{B20A352A-C218-47E5-907A-DF13B521B69C}" type="parTrans" cxnId="{62A1E6DE-808E-414F-AFF1-53FC53F0735D}">
      <dgm:prSet/>
      <dgm:spPr/>
      <dgm:t>
        <a:bodyPr/>
        <a:lstStyle/>
        <a:p>
          <a:endParaRPr lang="sv-SE"/>
        </a:p>
      </dgm:t>
    </dgm:pt>
    <dgm:pt modelId="{F9EDF3BD-8E61-4A5C-9359-9ADC7730ABAD}" type="sibTrans" cxnId="{62A1E6DE-808E-414F-AFF1-53FC53F0735D}">
      <dgm:prSet/>
      <dgm:spPr/>
      <dgm:t>
        <a:bodyPr/>
        <a:lstStyle/>
        <a:p>
          <a:endParaRPr lang="sv-SE"/>
        </a:p>
      </dgm:t>
    </dgm:pt>
    <dgm:pt modelId="{179ED157-2B09-4A51-85CD-3EA4DDC97908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sv-SE" sz="1200" dirty="0"/>
        </a:p>
        <a:p>
          <a:endParaRPr lang="sv-SE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r>
            <a:rPr lang="sv-S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VÅRDCENTRAL/</a:t>
          </a:r>
          <a:br>
            <a:rPr lang="sv-S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</a:br>
          <a:r>
            <a:rPr lang="sv-S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JOURCENTRAL</a:t>
          </a:r>
        </a:p>
      </dgm:t>
    </dgm:pt>
    <dgm:pt modelId="{FCCC4921-6D70-4F97-8861-9425E3ECCF12}" type="parTrans" cxnId="{D54C93F9-0BB9-421C-8C78-90A9DA9F270D}">
      <dgm:prSet/>
      <dgm:spPr/>
      <dgm:t>
        <a:bodyPr/>
        <a:lstStyle/>
        <a:p>
          <a:endParaRPr lang="sv-SE"/>
        </a:p>
      </dgm:t>
    </dgm:pt>
    <dgm:pt modelId="{FC44F046-CEEE-41E2-B1AD-55326395D599}" type="sibTrans" cxnId="{D54C93F9-0BB9-421C-8C78-90A9DA9F270D}">
      <dgm:prSet/>
      <dgm:spPr/>
      <dgm:t>
        <a:bodyPr/>
        <a:lstStyle/>
        <a:p>
          <a:endParaRPr lang="sv-SE"/>
        </a:p>
      </dgm:t>
    </dgm:pt>
    <dgm:pt modelId="{46746E52-4CEC-4C3C-8019-2001EBF468B9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sv-SE" sz="1200" dirty="0"/>
        </a:p>
        <a:p>
          <a:endParaRPr lang="sv-SE" sz="1400" dirty="0">
            <a:latin typeface="+mj-lt"/>
          </a:endParaRPr>
        </a:p>
        <a:p>
          <a:r>
            <a:rPr lang="sv-S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1177 VÅRDGUIDEN</a:t>
          </a:r>
        </a:p>
      </dgm:t>
    </dgm:pt>
    <dgm:pt modelId="{DBF8014F-36DA-4537-A766-70EE65B2FB1B}" type="parTrans" cxnId="{1352F899-60D2-4F86-9058-C17B4947951E}">
      <dgm:prSet/>
      <dgm:spPr/>
      <dgm:t>
        <a:bodyPr/>
        <a:lstStyle/>
        <a:p>
          <a:endParaRPr lang="sv-SE"/>
        </a:p>
      </dgm:t>
    </dgm:pt>
    <dgm:pt modelId="{6B24B065-29D8-4BA5-A92C-E919FC147E81}" type="sibTrans" cxnId="{1352F899-60D2-4F86-9058-C17B4947951E}">
      <dgm:prSet/>
      <dgm:spPr/>
      <dgm:t>
        <a:bodyPr/>
        <a:lstStyle/>
        <a:p>
          <a:endParaRPr lang="sv-SE"/>
        </a:p>
      </dgm:t>
    </dgm:pt>
    <dgm:pt modelId="{7A29DFE1-7A82-4F74-A16A-BC2EC20C02E9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sv-SE" sz="1900" dirty="0"/>
        </a:p>
        <a:p>
          <a:r>
            <a:rPr lang="sv-S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SOS-ALARM</a:t>
          </a:r>
        </a:p>
      </dgm:t>
    </dgm:pt>
    <dgm:pt modelId="{583FE5E0-0DD7-42BE-B9AD-393D9D0834CF}" type="parTrans" cxnId="{7AFF0DE6-4368-4F4C-8615-29B858D266AC}">
      <dgm:prSet/>
      <dgm:spPr/>
      <dgm:t>
        <a:bodyPr/>
        <a:lstStyle/>
        <a:p>
          <a:endParaRPr lang="sv-SE"/>
        </a:p>
      </dgm:t>
    </dgm:pt>
    <dgm:pt modelId="{CA6CA9DB-6D42-469D-8953-3E63AEF7BB44}" type="sibTrans" cxnId="{7AFF0DE6-4368-4F4C-8615-29B858D266AC}">
      <dgm:prSet/>
      <dgm:spPr/>
      <dgm:t>
        <a:bodyPr/>
        <a:lstStyle/>
        <a:p>
          <a:endParaRPr lang="sv-SE"/>
        </a:p>
      </dgm:t>
    </dgm:pt>
    <dgm:pt modelId="{8B194E11-F705-4526-A44C-030D6F3AC40E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sv-SE" sz="1900" dirty="0"/>
        </a:p>
        <a:p>
          <a:r>
            <a:rPr lang="sv-S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HEMTJÄNST</a:t>
          </a:r>
        </a:p>
      </dgm:t>
    </dgm:pt>
    <dgm:pt modelId="{66C0483D-E7B6-41CC-8E22-7904F2964015}" type="parTrans" cxnId="{926C35D3-EE31-4EDE-AC0B-E7833430B958}">
      <dgm:prSet/>
      <dgm:spPr/>
      <dgm:t>
        <a:bodyPr/>
        <a:lstStyle/>
        <a:p>
          <a:endParaRPr lang="sv-SE"/>
        </a:p>
      </dgm:t>
    </dgm:pt>
    <dgm:pt modelId="{4AE38823-6AB0-4D73-965E-6AE48D5A2925}" type="sibTrans" cxnId="{926C35D3-EE31-4EDE-AC0B-E7833430B958}">
      <dgm:prSet/>
      <dgm:spPr/>
      <dgm:t>
        <a:bodyPr/>
        <a:lstStyle/>
        <a:p>
          <a:endParaRPr lang="sv-SE"/>
        </a:p>
      </dgm:t>
    </dgm:pt>
    <dgm:pt modelId="{50F35FB0-75CD-45FF-B0B9-2BD74CDC1679}">
      <dgm:prSet phldrT="[Text]" custT="1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endParaRPr lang="sv-SE" sz="2200" dirty="0"/>
        </a:p>
        <a:p>
          <a:r>
            <a:rPr lang="sv-S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MÄVA</a:t>
          </a:r>
          <a:endParaRPr lang="sv-SE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40AD22B-A2C9-4408-9660-31F89DF1F7C2}" type="parTrans" cxnId="{D1FE6BFA-07B5-4EF4-A73D-6D26593EF272}">
      <dgm:prSet/>
      <dgm:spPr/>
      <dgm:t>
        <a:bodyPr/>
        <a:lstStyle/>
        <a:p>
          <a:endParaRPr lang="sv-SE"/>
        </a:p>
      </dgm:t>
    </dgm:pt>
    <dgm:pt modelId="{8A685714-AF37-4D7B-895A-6ADD44D97CD0}" type="sibTrans" cxnId="{D1FE6BFA-07B5-4EF4-A73D-6D26593EF272}">
      <dgm:prSet/>
      <dgm:spPr/>
      <dgm:t>
        <a:bodyPr/>
        <a:lstStyle/>
        <a:p>
          <a:endParaRPr lang="sv-SE"/>
        </a:p>
      </dgm:t>
    </dgm:pt>
    <dgm:pt modelId="{8EB79491-4A1E-4190-9733-547971709713}" type="pres">
      <dgm:prSet presAssocID="{8D8FD3FC-C3FE-4ACC-9461-86C8E0F33CFE}" presName="theList" presStyleCnt="0">
        <dgm:presLayoutVars>
          <dgm:dir/>
          <dgm:animLvl val="lvl"/>
          <dgm:resizeHandles val="exact"/>
        </dgm:presLayoutVars>
      </dgm:prSet>
      <dgm:spPr/>
    </dgm:pt>
    <dgm:pt modelId="{E8D8F924-B1A1-44BB-8C9D-5901B98F6C47}" type="pres">
      <dgm:prSet presAssocID="{8C41D1B6-8A4F-488C-BDD9-5D3392FD1972}" presName="compNode" presStyleCnt="0"/>
      <dgm:spPr/>
    </dgm:pt>
    <dgm:pt modelId="{DB504F06-660B-4654-823E-2E6B686C4421}" type="pres">
      <dgm:prSet presAssocID="{8C41D1B6-8A4F-488C-BDD9-5D3392FD1972}" presName="aNode" presStyleLbl="bgShp" presStyleIdx="0" presStyleCnt="7"/>
      <dgm:spPr>
        <a:prstGeom prst="can">
          <a:avLst/>
        </a:prstGeom>
      </dgm:spPr>
    </dgm:pt>
    <dgm:pt modelId="{085F6E9E-27B0-4CEF-9BAC-2083FC8BEE9F}" type="pres">
      <dgm:prSet presAssocID="{8C41D1B6-8A4F-488C-BDD9-5D3392FD1972}" presName="textNode" presStyleLbl="bgShp" presStyleIdx="0" presStyleCnt="7"/>
      <dgm:spPr>
        <a:prstGeom prst="can">
          <a:avLst/>
        </a:prstGeom>
      </dgm:spPr>
    </dgm:pt>
    <dgm:pt modelId="{BBD8BC47-EA5F-4EAD-9E2B-D5F4281E865D}" type="pres">
      <dgm:prSet presAssocID="{8C41D1B6-8A4F-488C-BDD9-5D3392FD1972}" presName="compChildNode" presStyleCnt="0"/>
      <dgm:spPr/>
    </dgm:pt>
    <dgm:pt modelId="{6280152A-DABF-4548-AFE1-693D36341DAA}" type="pres">
      <dgm:prSet presAssocID="{8C41D1B6-8A4F-488C-BDD9-5D3392FD1972}" presName="theInnerList" presStyleCnt="0"/>
      <dgm:spPr/>
    </dgm:pt>
    <dgm:pt modelId="{37D2EA89-F2D2-4570-9441-2AC5B637D056}" type="pres">
      <dgm:prSet presAssocID="{8C41D1B6-8A4F-488C-BDD9-5D3392FD1972}" presName="aSpace" presStyleCnt="0"/>
      <dgm:spPr/>
    </dgm:pt>
    <dgm:pt modelId="{999FEE4D-E8ED-443D-A8FB-4F2FE065507D}" type="pres">
      <dgm:prSet presAssocID="{BD53E962-8E7A-4D60-B7DD-EB47B99AC152}" presName="compNode" presStyleCnt="0"/>
      <dgm:spPr/>
    </dgm:pt>
    <dgm:pt modelId="{05C240B3-1577-4D11-A3B5-EC9CB017DB79}" type="pres">
      <dgm:prSet presAssocID="{BD53E962-8E7A-4D60-B7DD-EB47B99AC152}" presName="aNode" presStyleLbl="bgShp" presStyleIdx="1" presStyleCnt="7"/>
      <dgm:spPr>
        <a:prstGeom prst="can">
          <a:avLst/>
        </a:prstGeom>
      </dgm:spPr>
    </dgm:pt>
    <dgm:pt modelId="{E0AC20AA-6888-429B-BB03-9626C72C7A9F}" type="pres">
      <dgm:prSet presAssocID="{BD53E962-8E7A-4D60-B7DD-EB47B99AC152}" presName="textNode" presStyleLbl="bgShp" presStyleIdx="1" presStyleCnt="7"/>
      <dgm:spPr>
        <a:prstGeom prst="can">
          <a:avLst/>
        </a:prstGeom>
      </dgm:spPr>
    </dgm:pt>
    <dgm:pt modelId="{CC49FF2F-35E1-43BD-974F-71B32CE71EBF}" type="pres">
      <dgm:prSet presAssocID="{BD53E962-8E7A-4D60-B7DD-EB47B99AC152}" presName="compChildNode" presStyleCnt="0"/>
      <dgm:spPr/>
    </dgm:pt>
    <dgm:pt modelId="{51827891-8AE4-4184-B861-2CA668764BCF}" type="pres">
      <dgm:prSet presAssocID="{BD53E962-8E7A-4D60-B7DD-EB47B99AC152}" presName="theInnerList" presStyleCnt="0"/>
      <dgm:spPr/>
    </dgm:pt>
    <dgm:pt modelId="{31E74FDC-9420-4E05-896F-555F1C1B12EC}" type="pres">
      <dgm:prSet presAssocID="{BD53E962-8E7A-4D60-B7DD-EB47B99AC152}" presName="aSpace" presStyleCnt="0"/>
      <dgm:spPr/>
    </dgm:pt>
    <dgm:pt modelId="{DDE67EBA-A9CE-429C-8C3A-3C8AF5D74640}" type="pres">
      <dgm:prSet presAssocID="{179ED157-2B09-4A51-85CD-3EA4DDC97908}" presName="compNode" presStyleCnt="0"/>
      <dgm:spPr/>
    </dgm:pt>
    <dgm:pt modelId="{4D8ECB6C-91AD-4185-B13D-FB477F5EB632}" type="pres">
      <dgm:prSet presAssocID="{179ED157-2B09-4A51-85CD-3EA4DDC97908}" presName="aNode" presStyleLbl="bgShp" presStyleIdx="2" presStyleCnt="7"/>
      <dgm:spPr>
        <a:prstGeom prst="can">
          <a:avLst/>
        </a:prstGeom>
      </dgm:spPr>
    </dgm:pt>
    <dgm:pt modelId="{267259BD-BEBF-4F3D-B654-49C506A955C4}" type="pres">
      <dgm:prSet presAssocID="{179ED157-2B09-4A51-85CD-3EA4DDC97908}" presName="textNode" presStyleLbl="bgShp" presStyleIdx="2" presStyleCnt="7"/>
      <dgm:spPr>
        <a:prstGeom prst="can">
          <a:avLst/>
        </a:prstGeom>
      </dgm:spPr>
    </dgm:pt>
    <dgm:pt modelId="{D5A6D551-5458-4B61-BB6A-A43860C09EA3}" type="pres">
      <dgm:prSet presAssocID="{179ED157-2B09-4A51-85CD-3EA4DDC97908}" presName="compChildNode" presStyleCnt="0"/>
      <dgm:spPr/>
    </dgm:pt>
    <dgm:pt modelId="{25B8310A-7FF8-4EF4-9208-0DA8B711036C}" type="pres">
      <dgm:prSet presAssocID="{179ED157-2B09-4A51-85CD-3EA4DDC97908}" presName="theInnerList" presStyleCnt="0"/>
      <dgm:spPr/>
    </dgm:pt>
    <dgm:pt modelId="{9D7E702B-515A-4AD9-961F-2A2BE4632A5E}" type="pres">
      <dgm:prSet presAssocID="{179ED157-2B09-4A51-85CD-3EA4DDC97908}" presName="aSpace" presStyleCnt="0"/>
      <dgm:spPr/>
    </dgm:pt>
    <dgm:pt modelId="{CF688558-E90C-4667-99C3-6FC0E6D20FFF}" type="pres">
      <dgm:prSet presAssocID="{46746E52-4CEC-4C3C-8019-2001EBF468B9}" presName="compNode" presStyleCnt="0"/>
      <dgm:spPr/>
    </dgm:pt>
    <dgm:pt modelId="{8128B189-D7B8-4F60-B5DF-35419447883D}" type="pres">
      <dgm:prSet presAssocID="{46746E52-4CEC-4C3C-8019-2001EBF468B9}" presName="aNode" presStyleLbl="bgShp" presStyleIdx="3" presStyleCnt="7"/>
      <dgm:spPr>
        <a:prstGeom prst="can">
          <a:avLst/>
        </a:prstGeom>
      </dgm:spPr>
    </dgm:pt>
    <dgm:pt modelId="{557A155B-4AE7-46FA-8AF3-F0113EE12529}" type="pres">
      <dgm:prSet presAssocID="{46746E52-4CEC-4C3C-8019-2001EBF468B9}" presName="textNode" presStyleLbl="bgShp" presStyleIdx="3" presStyleCnt="7"/>
      <dgm:spPr>
        <a:prstGeom prst="can">
          <a:avLst/>
        </a:prstGeom>
      </dgm:spPr>
    </dgm:pt>
    <dgm:pt modelId="{673535EB-020B-4668-A5B4-6CD7768D9658}" type="pres">
      <dgm:prSet presAssocID="{46746E52-4CEC-4C3C-8019-2001EBF468B9}" presName="compChildNode" presStyleCnt="0"/>
      <dgm:spPr/>
    </dgm:pt>
    <dgm:pt modelId="{C90D6B37-A7BF-4B20-B2AF-A0C775F0001F}" type="pres">
      <dgm:prSet presAssocID="{46746E52-4CEC-4C3C-8019-2001EBF468B9}" presName="theInnerList" presStyleCnt="0"/>
      <dgm:spPr/>
    </dgm:pt>
    <dgm:pt modelId="{FD246175-74AB-4B72-B941-E49D366BB4F3}" type="pres">
      <dgm:prSet presAssocID="{46746E52-4CEC-4C3C-8019-2001EBF468B9}" presName="aSpace" presStyleCnt="0"/>
      <dgm:spPr/>
    </dgm:pt>
    <dgm:pt modelId="{1230CDC1-0627-41CC-8836-069E404A7A11}" type="pres">
      <dgm:prSet presAssocID="{7A29DFE1-7A82-4F74-A16A-BC2EC20C02E9}" presName="compNode" presStyleCnt="0"/>
      <dgm:spPr/>
    </dgm:pt>
    <dgm:pt modelId="{53BE9BD3-4C1C-4933-99BA-4B65D932C22B}" type="pres">
      <dgm:prSet presAssocID="{7A29DFE1-7A82-4F74-A16A-BC2EC20C02E9}" presName="aNode" presStyleLbl="bgShp" presStyleIdx="4" presStyleCnt="7"/>
      <dgm:spPr>
        <a:prstGeom prst="can">
          <a:avLst/>
        </a:prstGeom>
      </dgm:spPr>
    </dgm:pt>
    <dgm:pt modelId="{43C2E102-5DD9-4928-812F-3B5EF7E366B0}" type="pres">
      <dgm:prSet presAssocID="{7A29DFE1-7A82-4F74-A16A-BC2EC20C02E9}" presName="textNode" presStyleLbl="bgShp" presStyleIdx="4" presStyleCnt="7"/>
      <dgm:spPr/>
    </dgm:pt>
    <dgm:pt modelId="{7FBC6322-9499-4888-BAD3-DE7A86A6FBA6}" type="pres">
      <dgm:prSet presAssocID="{7A29DFE1-7A82-4F74-A16A-BC2EC20C02E9}" presName="compChildNode" presStyleCnt="0"/>
      <dgm:spPr/>
    </dgm:pt>
    <dgm:pt modelId="{37F87792-0F81-4DA6-B100-A062636BEEC9}" type="pres">
      <dgm:prSet presAssocID="{7A29DFE1-7A82-4F74-A16A-BC2EC20C02E9}" presName="theInnerList" presStyleCnt="0"/>
      <dgm:spPr/>
    </dgm:pt>
    <dgm:pt modelId="{807460A0-7633-4BD9-9180-089BF3596782}" type="pres">
      <dgm:prSet presAssocID="{7A29DFE1-7A82-4F74-A16A-BC2EC20C02E9}" presName="aSpace" presStyleCnt="0"/>
      <dgm:spPr/>
    </dgm:pt>
    <dgm:pt modelId="{88C1211F-D872-4F24-984C-9A6785E8BD38}" type="pres">
      <dgm:prSet presAssocID="{8B194E11-F705-4526-A44C-030D6F3AC40E}" presName="compNode" presStyleCnt="0"/>
      <dgm:spPr/>
    </dgm:pt>
    <dgm:pt modelId="{3840BF04-68F3-4A50-8A6E-E703E20F3841}" type="pres">
      <dgm:prSet presAssocID="{8B194E11-F705-4526-A44C-030D6F3AC40E}" presName="aNode" presStyleLbl="bgShp" presStyleIdx="5" presStyleCnt="7"/>
      <dgm:spPr>
        <a:prstGeom prst="can">
          <a:avLst/>
        </a:prstGeom>
      </dgm:spPr>
    </dgm:pt>
    <dgm:pt modelId="{12AEC9B3-C2D0-4788-AAE5-1C0CE64F5A6E}" type="pres">
      <dgm:prSet presAssocID="{8B194E11-F705-4526-A44C-030D6F3AC40E}" presName="textNode" presStyleLbl="bgShp" presStyleIdx="5" presStyleCnt="7"/>
      <dgm:spPr/>
    </dgm:pt>
    <dgm:pt modelId="{EBC911C8-F8B5-4AA2-8377-AB261E9C59F6}" type="pres">
      <dgm:prSet presAssocID="{8B194E11-F705-4526-A44C-030D6F3AC40E}" presName="compChildNode" presStyleCnt="0"/>
      <dgm:spPr/>
    </dgm:pt>
    <dgm:pt modelId="{29185AA3-8564-4474-BF80-9B443FE61298}" type="pres">
      <dgm:prSet presAssocID="{8B194E11-F705-4526-A44C-030D6F3AC40E}" presName="theInnerList" presStyleCnt="0"/>
      <dgm:spPr/>
    </dgm:pt>
    <dgm:pt modelId="{22D88AD3-249F-4F3C-90E0-2F791C96DAA6}" type="pres">
      <dgm:prSet presAssocID="{8B194E11-F705-4526-A44C-030D6F3AC40E}" presName="aSpace" presStyleCnt="0"/>
      <dgm:spPr/>
    </dgm:pt>
    <dgm:pt modelId="{E052D140-51A3-4DFF-815D-3B03817032F9}" type="pres">
      <dgm:prSet presAssocID="{50F35FB0-75CD-45FF-B0B9-2BD74CDC1679}" presName="compNode" presStyleCnt="0"/>
      <dgm:spPr/>
    </dgm:pt>
    <dgm:pt modelId="{DAC68FF8-A1B1-4DE5-B529-79EB079D6C4F}" type="pres">
      <dgm:prSet presAssocID="{50F35FB0-75CD-45FF-B0B9-2BD74CDC1679}" presName="aNode" presStyleLbl="bgShp" presStyleIdx="6" presStyleCnt="7"/>
      <dgm:spPr>
        <a:prstGeom prst="can">
          <a:avLst/>
        </a:prstGeom>
      </dgm:spPr>
    </dgm:pt>
    <dgm:pt modelId="{60E8D7D5-1E99-4CD5-A25E-74C07DF805B7}" type="pres">
      <dgm:prSet presAssocID="{50F35FB0-75CD-45FF-B0B9-2BD74CDC1679}" presName="textNode" presStyleLbl="bgShp" presStyleIdx="6" presStyleCnt="7"/>
      <dgm:spPr/>
    </dgm:pt>
    <dgm:pt modelId="{64B9305B-BEB5-4327-BCBD-0D09F1DFCBCF}" type="pres">
      <dgm:prSet presAssocID="{50F35FB0-75CD-45FF-B0B9-2BD74CDC1679}" presName="compChildNode" presStyleCnt="0"/>
      <dgm:spPr/>
    </dgm:pt>
    <dgm:pt modelId="{807D5449-672B-45D8-8375-8D65903FA479}" type="pres">
      <dgm:prSet presAssocID="{50F35FB0-75CD-45FF-B0B9-2BD74CDC1679}" presName="theInnerList" presStyleCnt="0"/>
      <dgm:spPr/>
    </dgm:pt>
  </dgm:ptLst>
  <dgm:cxnLst>
    <dgm:cxn modelId="{88C98305-F8B1-4BE5-8E61-B20491109BF8}" srcId="{8D8FD3FC-C3FE-4ACC-9461-86C8E0F33CFE}" destId="{8C41D1B6-8A4F-488C-BDD9-5D3392FD1972}" srcOrd="0" destOrd="0" parTransId="{9B64D10B-A1F2-447A-8DCC-C2BE1AC52646}" sibTransId="{650BF27C-AFCC-4047-9395-1EE64DD466F0}"/>
    <dgm:cxn modelId="{420D680D-C6D2-4D21-ADA2-CB9DFE5A08C1}" type="presOf" srcId="{179ED157-2B09-4A51-85CD-3EA4DDC97908}" destId="{4D8ECB6C-91AD-4185-B13D-FB477F5EB632}" srcOrd="0" destOrd="0" presId="urn:microsoft.com/office/officeart/2005/8/layout/lProcess2"/>
    <dgm:cxn modelId="{52C1DB1A-8D50-4B0C-B5AE-DDDC0F53A53B}" type="presOf" srcId="{BD53E962-8E7A-4D60-B7DD-EB47B99AC152}" destId="{E0AC20AA-6888-429B-BB03-9626C72C7A9F}" srcOrd="1" destOrd="0" presId="urn:microsoft.com/office/officeart/2005/8/layout/lProcess2"/>
    <dgm:cxn modelId="{33444C40-8C01-44C3-91A1-6BEC22579270}" type="presOf" srcId="{50F35FB0-75CD-45FF-B0B9-2BD74CDC1679}" destId="{60E8D7D5-1E99-4CD5-A25E-74C07DF805B7}" srcOrd="1" destOrd="0" presId="urn:microsoft.com/office/officeart/2005/8/layout/lProcess2"/>
    <dgm:cxn modelId="{F5838F5E-1CE3-40EF-971A-2D9307BAF6D3}" type="presOf" srcId="{BD53E962-8E7A-4D60-B7DD-EB47B99AC152}" destId="{05C240B3-1577-4D11-A3B5-EC9CB017DB79}" srcOrd="0" destOrd="0" presId="urn:microsoft.com/office/officeart/2005/8/layout/lProcess2"/>
    <dgm:cxn modelId="{1115B149-D814-470F-A93C-61CF8647A649}" type="presOf" srcId="{46746E52-4CEC-4C3C-8019-2001EBF468B9}" destId="{557A155B-4AE7-46FA-8AF3-F0113EE12529}" srcOrd="1" destOrd="0" presId="urn:microsoft.com/office/officeart/2005/8/layout/lProcess2"/>
    <dgm:cxn modelId="{273B0F70-4537-4F6F-B0F6-53F197EFFD05}" type="presOf" srcId="{8C41D1B6-8A4F-488C-BDD9-5D3392FD1972}" destId="{085F6E9E-27B0-4CEF-9BAC-2083FC8BEE9F}" srcOrd="1" destOrd="0" presId="urn:microsoft.com/office/officeart/2005/8/layout/lProcess2"/>
    <dgm:cxn modelId="{E98DE272-E1A8-43C2-BEE0-CA4AE4F3C731}" type="presOf" srcId="{8C41D1B6-8A4F-488C-BDD9-5D3392FD1972}" destId="{DB504F06-660B-4654-823E-2E6B686C4421}" srcOrd="0" destOrd="0" presId="urn:microsoft.com/office/officeart/2005/8/layout/lProcess2"/>
    <dgm:cxn modelId="{0935C87C-2693-4A0B-8C87-2063A13B5FBB}" type="presOf" srcId="{179ED157-2B09-4A51-85CD-3EA4DDC97908}" destId="{267259BD-BEBF-4F3D-B654-49C506A955C4}" srcOrd="1" destOrd="0" presId="urn:microsoft.com/office/officeart/2005/8/layout/lProcess2"/>
    <dgm:cxn modelId="{B950BE96-1278-489F-AE8F-680B193F1012}" type="presOf" srcId="{50F35FB0-75CD-45FF-B0B9-2BD74CDC1679}" destId="{DAC68FF8-A1B1-4DE5-B529-79EB079D6C4F}" srcOrd="0" destOrd="0" presId="urn:microsoft.com/office/officeart/2005/8/layout/lProcess2"/>
    <dgm:cxn modelId="{1352F899-60D2-4F86-9058-C17B4947951E}" srcId="{8D8FD3FC-C3FE-4ACC-9461-86C8E0F33CFE}" destId="{46746E52-4CEC-4C3C-8019-2001EBF468B9}" srcOrd="3" destOrd="0" parTransId="{DBF8014F-36DA-4537-A766-70EE65B2FB1B}" sibTransId="{6B24B065-29D8-4BA5-A92C-E919FC147E81}"/>
    <dgm:cxn modelId="{4659799C-EE75-4991-A691-BD4045BECB49}" type="presOf" srcId="{46746E52-4CEC-4C3C-8019-2001EBF468B9}" destId="{8128B189-D7B8-4F60-B5DF-35419447883D}" srcOrd="0" destOrd="0" presId="urn:microsoft.com/office/officeart/2005/8/layout/lProcess2"/>
    <dgm:cxn modelId="{064504A3-810D-45AB-8A74-0E31A365275E}" type="presOf" srcId="{7A29DFE1-7A82-4F74-A16A-BC2EC20C02E9}" destId="{43C2E102-5DD9-4928-812F-3B5EF7E366B0}" srcOrd="1" destOrd="0" presId="urn:microsoft.com/office/officeart/2005/8/layout/lProcess2"/>
    <dgm:cxn modelId="{CF1580A4-87B2-4766-8E07-1EF57C2C4CA9}" type="presOf" srcId="{8B194E11-F705-4526-A44C-030D6F3AC40E}" destId="{12AEC9B3-C2D0-4788-AAE5-1C0CE64F5A6E}" srcOrd="1" destOrd="0" presId="urn:microsoft.com/office/officeart/2005/8/layout/lProcess2"/>
    <dgm:cxn modelId="{1C7A34C1-494A-4DD3-9712-A35D10C1380F}" type="presOf" srcId="{7A29DFE1-7A82-4F74-A16A-BC2EC20C02E9}" destId="{53BE9BD3-4C1C-4933-99BA-4B65D932C22B}" srcOrd="0" destOrd="0" presId="urn:microsoft.com/office/officeart/2005/8/layout/lProcess2"/>
    <dgm:cxn modelId="{926C35D3-EE31-4EDE-AC0B-E7833430B958}" srcId="{8D8FD3FC-C3FE-4ACC-9461-86C8E0F33CFE}" destId="{8B194E11-F705-4526-A44C-030D6F3AC40E}" srcOrd="5" destOrd="0" parTransId="{66C0483D-E7B6-41CC-8E22-7904F2964015}" sibTransId="{4AE38823-6AB0-4D73-965E-6AE48D5A2925}"/>
    <dgm:cxn modelId="{62A1E6DE-808E-414F-AFF1-53FC53F0735D}" srcId="{8D8FD3FC-C3FE-4ACC-9461-86C8E0F33CFE}" destId="{BD53E962-8E7A-4D60-B7DD-EB47B99AC152}" srcOrd="1" destOrd="0" parTransId="{B20A352A-C218-47E5-907A-DF13B521B69C}" sibTransId="{F9EDF3BD-8E61-4A5C-9359-9ADC7730ABAD}"/>
    <dgm:cxn modelId="{7AFF0DE6-4368-4F4C-8615-29B858D266AC}" srcId="{8D8FD3FC-C3FE-4ACC-9461-86C8E0F33CFE}" destId="{7A29DFE1-7A82-4F74-A16A-BC2EC20C02E9}" srcOrd="4" destOrd="0" parTransId="{583FE5E0-0DD7-42BE-B9AD-393D9D0834CF}" sibTransId="{CA6CA9DB-6D42-469D-8953-3E63AEF7BB44}"/>
    <dgm:cxn modelId="{FCC0A4F0-07B0-4EDC-929B-D49E1D7C9627}" type="presOf" srcId="{8B194E11-F705-4526-A44C-030D6F3AC40E}" destId="{3840BF04-68F3-4A50-8A6E-E703E20F3841}" srcOrd="0" destOrd="0" presId="urn:microsoft.com/office/officeart/2005/8/layout/lProcess2"/>
    <dgm:cxn modelId="{B47AACF1-C6B5-4A1B-BA94-DB0CA4D59806}" type="presOf" srcId="{8D8FD3FC-C3FE-4ACC-9461-86C8E0F33CFE}" destId="{8EB79491-4A1E-4190-9733-547971709713}" srcOrd="0" destOrd="0" presId="urn:microsoft.com/office/officeart/2005/8/layout/lProcess2"/>
    <dgm:cxn modelId="{D54C93F9-0BB9-421C-8C78-90A9DA9F270D}" srcId="{8D8FD3FC-C3FE-4ACC-9461-86C8E0F33CFE}" destId="{179ED157-2B09-4A51-85CD-3EA4DDC97908}" srcOrd="2" destOrd="0" parTransId="{FCCC4921-6D70-4F97-8861-9425E3ECCF12}" sibTransId="{FC44F046-CEEE-41E2-B1AD-55326395D599}"/>
    <dgm:cxn modelId="{D1FE6BFA-07B5-4EF4-A73D-6D26593EF272}" srcId="{8D8FD3FC-C3FE-4ACC-9461-86C8E0F33CFE}" destId="{50F35FB0-75CD-45FF-B0B9-2BD74CDC1679}" srcOrd="6" destOrd="0" parTransId="{B40AD22B-A2C9-4408-9660-31F89DF1F7C2}" sibTransId="{8A685714-AF37-4D7B-895A-6ADD44D97CD0}"/>
    <dgm:cxn modelId="{42438844-224D-47F1-BA89-5778A76B6477}" type="presParOf" srcId="{8EB79491-4A1E-4190-9733-547971709713}" destId="{E8D8F924-B1A1-44BB-8C9D-5901B98F6C47}" srcOrd="0" destOrd="0" presId="urn:microsoft.com/office/officeart/2005/8/layout/lProcess2"/>
    <dgm:cxn modelId="{2332117C-505E-4E54-9C04-3A6D1DB9F9B7}" type="presParOf" srcId="{E8D8F924-B1A1-44BB-8C9D-5901B98F6C47}" destId="{DB504F06-660B-4654-823E-2E6B686C4421}" srcOrd="0" destOrd="0" presId="urn:microsoft.com/office/officeart/2005/8/layout/lProcess2"/>
    <dgm:cxn modelId="{4EEE1521-4038-4CC4-A5B7-D38995B4E57E}" type="presParOf" srcId="{E8D8F924-B1A1-44BB-8C9D-5901B98F6C47}" destId="{085F6E9E-27B0-4CEF-9BAC-2083FC8BEE9F}" srcOrd="1" destOrd="0" presId="urn:microsoft.com/office/officeart/2005/8/layout/lProcess2"/>
    <dgm:cxn modelId="{8A1B46BE-55B8-4E19-9CB5-7B1C3E439E14}" type="presParOf" srcId="{E8D8F924-B1A1-44BB-8C9D-5901B98F6C47}" destId="{BBD8BC47-EA5F-4EAD-9E2B-D5F4281E865D}" srcOrd="2" destOrd="0" presId="urn:microsoft.com/office/officeart/2005/8/layout/lProcess2"/>
    <dgm:cxn modelId="{952C1664-B56D-4791-9CC4-C538ED7BAF75}" type="presParOf" srcId="{BBD8BC47-EA5F-4EAD-9E2B-D5F4281E865D}" destId="{6280152A-DABF-4548-AFE1-693D36341DAA}" srcOrd="0" destOrd="0" presId="urn:microsoft.com/office/officeart/2005/8/layout/lProcess2"/>
    <dgm:cxn modelId="{F0ACB9D5-8CE5-46A5-8960-3841B43CB905}" type="presParOf" srcId="{8EB79491-4A1E-4190-9733-547971709713}" destId="{37D2EA89-F2D2-4570-9441-2AC5B637D056}" srcOrd="1" destOrd="0" presId="urn:microsoft.com/office/officeart/2005/8/layout/lProcess2"/>
    <dgm:cxn modelId="{D676A756-F374-4CD0-B965-D298AD488E87}" type="presParOf" srcId="{8EB79491-4A1E-4190-9733-547971709713}" destId="{999FEE4D-E8ED-443D-A8FB-4F2FE065507D}" srcOrd="2" destOrd="0" presId="urn:microsoft.com/office/officeart/2005/8/layout/lProcess2"/>
    <dgm:cxn modelId="{C9B8DC03-BA8C-4ECF-B49D-FE968710DEF3}" type="presParOf" srcId="{999FEE4D-E8ED-443D-A8FB-4F2FE065507D}" destId="{05C240B3-1577-4D11-A3B5-EC9CB017DB79}" srcOrd="0" destOrd="0" presId="urn:microsoft.com/office/officeart/2005/8/layout/lProcess2"/>
    <dgm:cxn modelId="{4B6911FC-8BC9-4968-ACC8-5F4D65AB0961}" type="presParOf" srcId="{999FEE4D-E8ED-443D-A8FB-4F2FE065507D}" destId="{E0AC20AA-6888-429B-BB03-9626C72C7A9F}" srcOrd="1" destOrd="0" presId="urn:microsoft.com/office/officeart/2005/8/layout/lProcess2"/>
    <dgm:cxn modelId="{A2C7776A-15FC-41EC-BF6D-029FB902B30C}" type="presParOf" srcId="{999FEE4D-E8ED-443D-A8FB-4F2FE065507D}" destId="{CC49FF2F-35E1-43BD-974F-71B32CE71EBF}" srcOrd="2" destOrd="0" presId="urn:microsoft.com/office/officeart/2005/8/layout/lProcess2"/>
    <dgm:cxn modelId="{0C88517F-BB02-4D02-9A3B-15B2EAAA6D63}" type="presParOf" srcId="{CC49FF2F-35E1-43BD-974F-71B32CE71EBF}" destId="{51827891-8AE4-4184-B861-2CA668764BCF}" srcOrd="0" destOrd="0" presId="urn:microsoft.com/office/officeart/2005/8/layout/lProcess2"/>
    <dgm:cxn modelId="{ACEEBD37-9F57-4EF6-8092-9306A7FFF15B}" type="presParOf" srcId="{8EB79491-4A1E-4190-9733-547971709713}" destId="{31E74FDC-9420-4E05-896F-555F1C1B12EC}" srcOrd="3" destOrd="0" presId="urn:microsoft.com/office/officeart/2005/8/layout/lProcess2"/>
    <dgm:cxn modelId="{5A93F0FC-4AE9-44FB-8542-7BAABCB34CC6}" type="presParOf" srcId="{8EB79491-4A1E-4190-9733-547971709713}" destId="{DDE67EBA-A9CE-429C-8C3A-3C8AF5D74640}" srcOrd="4" destOrd="0" presId="urn:microsoft.com/office/officeart/2005/8/layout/lProcess2"/>
    <dgm:cxn modelId="{A19DF522-574D-47EF-A179-B0237FDD2CF5}" type="presParOf" srcId="{DDE67EBA-A9CE-429C-8C3A-3C8AF5D74640}" destId="{4D8ECB6C-91AD-4185-B13D-FB477F5EB632}" srcOrd="0" destOrd="0" presId="urn:microsoft.com/office/officeart/2005/8/layout/lProcess2"/>
    <dgm:cxn modelId="{F14C4F2C-ECB8-46DE-A7C1-4E0B68DDD24E}" type="presParOf" srcId="{DDE67EBA-A9CE-429C-8C3A-3C8AF5D74640}" destId="{267259BD-BEBF-4F3D-B654-49C506A955C4}" srcOrd="1" destOrd="0" presId="urn:microsoft.com/office/officeart/2005/8/layout/lProcess2"/>
    <dgm:cxn modelId="{02BDADD5-193B-4102-ABB9-C15ED7BA532F}" type="presParOf" srcId="{DDE67EBA-A9CE-429C-8C3A-3C8AF5D74640}" destId="{D5A6D551-5458-4B61-BB6A-A43860C09EA3}" srcOrd="2" destOrd="0" presId="urn:microsoft.com/office/officeart/2005/8/layout/lProcess2"/>
    <dgm:cxn modelId="{3CD8B824-B680-47BC-A69A-28E733563679}" type="presParOf" srcId="{D5A6D551-5458-4B61-BB6A-A43860C09EA3}" destId="{25B8310A-7FF8-4EF4-9208-0DA8B711036C}" srcOrd="0" destOrd="0" presId="urn:microsoft.com/office/officeart/2005/8/layout/lProcess2"/>
    <dgm:cxn modelId="{3F8997C5-C569-40EB-9A6B-013643D17B67}" type="presParOf" srcId="{8EB79491-4A1E-4190-9733-547971709713}" destId="{9D7E702B-515A-4AD9-961F-2A2BE4632A5E}" srcOrd="5" destOrd="0" presId="urn:microsoft.com/office/officeart/2005/8/layout/lProcess2"/>
    <dgm:cxn modelId="{1CEF8D20-739E-4A11-980E-27DFF49EC0FB}" type="presParOf" srcId="{8EB79491-4A1E-4190-9733-547971709713}" destId="{CF688558-E90C-4667-99C3-6FC0E6D20FFF}" srcOrd="6" destOrd="0" presId="urn:microsoft.com/office/officeart/2005/8/layout/lProcess2"/>
    <dgm:cxn modelId="{55C5E14A-D671-4D0A-B187-9E682BEC6D1F}" type="presParOf" srcId="{CF688558-E90C-4667-99C3-6FC0E6D20FFF}" destId="{8128B189-D7B8-4F60-B5DF-35419447883D}" srcOrd="0" destOrd="0" presId="urn:microsoft.com/office/officeart/2005/8/layout/lProcess2"/>
    <dgm:cxn modelId="{C302BBBE-4F12-4A1D-85C0-4B27FCE2A15B}" type="presParOf" srcId="{CF688558-E90C-4667-99C3-6FC0E6D20FFF}" destId="{557A155B-4AE7-46FA-8AF3-F0113EE12529}" srcOrd="1" destOrd="0" presId="urn:microsoft.com/office/officeart/2005/8/layout/lProcess2"/>
    <dgm:cxn modelId="{049E53E7-D439-483E-A10A-104568698F62}" type="presParOf" srcId="{CF688558-E90C-4667-99C3-6FC0E6D20FFF}" destId="{673535EB-020B-4668-A5B4-6CD7768D9658}" srcOrd="2" destOrd="0" presId="urn:microsoft.com/office/officeart/2005/8/layout/lProcess2"/>
    <dgm:cxn modelId="{05E69651-8085-46D9-9120-3DCB82871E05}" type="presParOf" srcId="{673535EB-020B-4668-A5B4-6CD7768D9658}" destId="{C90D6B37-A7BF-4B20-B2AF-A0C775F0001F}" srcOrd="0" destOrd="0" presId="urn:microsoft.com/office/officeart/2005/8/layout/lProcess2"/>
    <dgm:cxn modelId="{C1678FCA-ADD8-46CE-A7FD-8F81D51BB1CD}" type="presParOf" srcId="{8EB79491-4A1E-4190-9733-547971709713}" destId="{FD246175-74AB-4B72-B941-E49D366BB4F3}" srcOrd="7" destOrd="0" presId="urn:microsoft.com/office/officeart/2005/8/layout/lProcess2"/>
    <dgm:cxn modelId="{2C7BB37D-055D-4C6C-A6FB-37274BFFF388}" type="presParOf" srcId="{8EB79491-4A1E-4190-9733-547971709713}" destId="{1230CDC1-0627-41CC-8836-069E404A7A11}" srcOrd="8" destOrd="0" presId="urn:microsoft.com/office/officeart/2005/8/layout/lProcess2"/>
    <dgm:cxn modelId="{59089362-B926-4DD2-A51C-20952B45D9A7}" type="presParOf" srcId="{1230CDC1-0627-41CC-8836-069E404A7A11}" destId="{53BE9BD3-4C1C-4933-99BA-4B65D932C22B}" srcOrd="0" destOrd="0" presId="urn:microsoft.com/office/officeart/2005/8/layout/lProcess2"/>
    <dgm:cxn modelId="{67FFDF84-CE31-4916-B3C5-6BDC95653BAA}" type="presParOf" srcId="{1230CDC1-0627-41CC-8836-069E404A7A11}" destId="{43C2E102-5DD9-4928-812F-3B5EF7E366B0}" srcOrd="1" destOrd="0" presId="urn:microsoft.com/office/officeart/2005/8/layout/lProcess2"/>
    <dgm:cxn modelId="{60472591-81AE-436F-A096-172FE7039C47}" type="presParOf" srcId="{1230CDC1-0627-41CC-8836-069E404A7A11}" destId="{7FBC6322-9499-4888-BAD3-DE7A86A6FBA6}" srcOrd="2" destOrd="0" presId="urn:microsoft.com/office/officeart/2005/8/layout/lProcess2"/>
    <dgm:cxn modelId="{FD5A1181-F664-4959-9EB1-640A0C63F513}" type="presParOf" srcId="{7FBC6322-9499-4888-BAD3-DE7A86A6FBA6}" destId="{37F87792-0F81-4DA6-B100-A062636BEEC9}" srcOrd="0" destOrd="0" presId="urn:microsoft.com/office/officeart/2005/8/layout/lProcess2"/>
    <dgm:cxn modelId="{A456B90E-56E0-451E-AF7C-A1ACEEF7EE4C}" type="presParOf" srcId="{8EB79491-4A1E-4190-9733-547971709713}" destId="{807460A0-7633-4BD9-9180-089BF3596782}" srcOrd="9" destOrd="0" presId="urn:microsoft.com/office/officeart/2005/8/layout/lProcess2"/>
    <dgm:cxn modelId="{8219E1E4-CF6A-4956-982E-13412A9BD799}" type="presParOf" srcId="{8EB79491-4A1E-4190-9733-547971709713}" destId="{88C1211F-D872-4F24-984C-9A6785E8BD38}" srcOrd="10" destOrd="0" presId="urn:microsoft.com/office/officeart/2005/8/layout/lProcess2"/>
    <dgm:cxn modelId="{5454F975-901B-49AB-9317-8B77BB5B78A5}" type="presParOf" srcId="{88C1211F-D872-4F24-984C-9A6785E8BD38}" destId="{3840BF04-68F3-4A50-8A6E-E703E20F3841}" srcOrd="0" destOrd="0" presId="urn:microsoft.com/office/officeart/2005/8/layout/lProcess2"/>
    <dgm:cxn modelId="{69F91266-8822-42DF-8F54-C7B33CA00A82}" type="presParOf" srcId="{88C1211F-D872-4F24-984C-9A6785E8BD38}" destId="{12AEC9B3-C2D0-4788-AAE5-1C0CE64F5A6E}" srcOrd="1" destOrd="0" presId="urn:microsoft.com/office/officeart/2005/8/layout/lProcess2"/>
    <dgm:cxn modelId="{B5517973-FE2E-4356-BE9A-F5C5C7279542}" type="presParOf" srcId="{88C1211F-D872-4F24-984C-9A6785E8BD38}" destId="{EBC911C8-F8B5-4AA2-8377-AB261E9C59F6}" srcOrd="2" destOrd="0" presId="urn:microsoft.com/office/officeart/2005/8/layout/lProcess2"/>
    <dgm:cxn modelId="{637C7135-4A30-47D3-A785-C0653F24F200}" type="presParOf" srcId="{EBC911C8-F8B5-4AA2-8377-AB261E9C59F6}" destId="{29185AA3-8564-4474-BF80-9B443FE61298}" srcOrd="0" destOrd="0" presId="urn:microsoft.com/office/officeart/2005/8/layout/lProcess2"/>
    <dgm:cxn modelId="{4B09EE12-C7FC-4015-823B-5F29743B51B6}" type="presParOf" srcId="{8EB79491-4A1E-4190-9733-547971709713}" destId="{22D88AD3-249F-4F3C-90E0-2F791C96DAA6}" srcOrd="11" destOrd="0" presId="urn:microsoft.com/office/officeart/2005/8/layout/lProcess2"/>
    <dgm:cxn modelId="{3A022CAE-76A3-4098-8A04-6B4824F86A54}" type="presParOf" srcId="{8EB79491-4A1E-4190-9733-547971709713}" destId="{E052D140-51A3-4DFF-815D-3B03817032F9}" srcOrd="12" destOrd="0" presId="urn:microsoft.com/office/officeart/2005/8/layout/lProcess2"/>
    <dgm:cxn modelId="{D9F3840A-D927-4D9A-878A-F4AAA01913AF}" type="presParOf" srcId="{E052D140-51A3-4DFF-815D-3B03817032F9}" destId="{DAC68FF8-A1B1-4DE5-B529-79EB079D6C4F}" srcOrd="0" destOrd="0" presId="urn:microsoft.com/office/officeart/2005/8/layout/lProcess2"/>
    <dgm:cxn modelId="{04217F90-39EE-4482-99DD-CAE956862A07}" type="presParOf" srcId="{E052D140-51A3-4DFF-815D-3B03817032F9}" destId="{60E8D7D5-1E99-4CD5-A25E-74C07DF805B7}" srcOrd="1" destOrd="0" presId="urn:microsoft.com/office/officeart/2005/8/layout/lProcess2"/>
    <dgm:cxn modelId="{39559565-5249-46B5-8729-72B6F5D5DEB8}" type="presParOf" srcId="{E052D140-51A3-4DFF-815D-3B03817032F9}" destId="{64B9305B-BEB5-4327-BCBD-0D09F1DFCBCF}" srcOrd="2" destOrd="0" presId="urn:microsoft.com/office/officeart/2005/8/layout/lProcess2"/>
    <dgm:cxn modelId="{7B70A059-8536-46E9-8E6D-63CBF2DBB42E}" type="presParOf" srcId="{64B9305B-BEB5-4327-BCBD-0D09F1DFCBCF}" destId="{807D5449-672B-45D8-8375-8D65903FA47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04F06-660B-4654-823E-2E6B686C4421}">
      <dsp:nvSpPr>
        <dsp:cNvPr id="0" name=""/>
        <dsp:cNvSpPr/>
      </dsp:nvSpPr>
      <dsp:spPr>
        <a:xfrm>
          <a:off x="7208" y="0"/>
          <a:ext cx="1330286" cy="3114910"/>
        </a:xfrm>
        <a:prstGeom prst="can">
          <a:avLst/>
        </a:prstGeom>
        <a:solidFill>
          <a:schemeClr val="bg1"/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AMBULANS</a:t>
          </a:r>
        </a:p>
      </dsp:txBody>
      <dsp:txXfrm>
        <a:off x="7208" y="233618"/>
        <a:ext cx="1330286" cy="584046"/>
      </dsp:txXfrm>
    </dsp:sp>
    <dsp:sp modelId="{05C240B3-1577-4D11-A3B5-EC9CB017DB79}">
      <dsp:nvSpPr>
        <dsp:cNvPr id="0" name=""/>
        <dsp:cNvSpPr/>
      </dsp:nvSpPr>
      <dsp:spPr>
        <a:xfrm>
          <a:off x="1437266" y="0"/>
          <a:ext cx="1330286" cy="3114910"/>
        </a:xfrm>
        <a:prstGeom prst="can">
          <a:avLst/>
        </a:prstGeom>
        <a:solidFill>
          <a:schemeClr val="bg1"/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HEMSJUKVÅRD</a:t>
          </a:r>
        </a:p>
      </dsp:txBody>
      <dsp:txXfrm>
        <a:off x="1437266" y="233618"/>
        <a:ext cx="1330286" cy="584046"/>
      </dsp:txXfrm>
    </dsp:sp>
    <dsp:sp modelId="{4D8ECB6C-91AD-4185-B13D-FB477F5EB632}">
      <dsp:nvSpPr>
        <dsp:cNvPr id="0" name=""/>
        <dsp:cNvSpPr/>
      </dsp:nvSpPr>
      <dsp:spPr>
        <a:xfrm>
          <a:off x="2867323" y="0"/>
          <a:ext cx="1330286" cy="3114910"/>
        </a:xfrm>
        <a:prstGeom prst="can">
          <a:avLst/>
        </a:prstGeom>
        <a:solidFill>
          <a:schemeClr val="bg1"/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VÅRDCENTRAL/</a:t>
          </a:r>
          <a:br>
            <a:rPr lang="sv-SE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</a:br>
          <a:r>
            <a:rPr lang="sv-SE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JOURCENTRAL</a:t>
          </a:r>
        </a:p>
      </dsp:txBody>
      <dsp:txXfrm>
        <a:off x="2867323" y="233618"/>
        <a:ext cx="1330286" cy="584046"/>
      </dsp:txXfrm>
    </dsp:sp>
    <dsp:sp modelId="{8128B189-D7B8-4F60-B5DF-35419447883D}">
      <dsp:nvSpPr>
        <dsp:cNvPr id="0" name=""/>
        <dsp:cNvSpPr/>
      </dsp:nvSpPr>
      <dsp:spPr>
        <a:xfrm>
          <a:off x="4297381" y="0"/>
          <a:ext cx="1330286" cy="3114910"/>
        </a:xfrm>
        <a:prstGeom prst="can">
          <a:avLst/>
        </a:prstGeom>
        <a:solidFill>
          <a:schemeClr val="bg1"/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 dirty="0">
            <a:latin typeface="+mj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1177 VÅRDGUIDEN</a:t>
          </a:r>
        </a:p>
      </dsp:txBody>
      <dsp:txXfrm>
        <a:off x="4297381" y="233618"/>
        <a:ext cx="1330286" cy="584046"/>
      </dsp:txXfrm>
    </dsp:sp>
    <dsp:sp modelId="{53BE9BD3-4C1C-4933-99BA-4B65D932C22B}">
      <dsp:nvSpPr>
        <dsp:cNvPr id="0" name=""/>
        <dsp:cNvSpPr/>
      </dsp:nvSpPr>
      <dsp:spPr>
        <a:xfrm>
          <a:off x="5727439" y="0"/>
          <a:ext cx="1330286" cy="3114910"/>
        </a:xfrm>
        <a:prstGeom prst="can">
          <a:avLst/>
        </a:prstGeom>
        <a:solidFill>
          <a:schemeClr val="bg1"/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SOS-ALARM</a:t>
          </a:r>
        </a:p>
      </dsp:txBody>
      <dsp:txXfrm>
        <a:off x="5727439" y="0"/>
        <a:ext cx="1330286" cy="934473"/>
      </dsp:txXfrm>
    </dsp:sp>
    <dsp:sp modelId="{3840BF04-68F3-4A50-8A6E-E703E20F3841}">
      <dsp:nvSpPr>
        <dsp:cNvPr id="0" name=""/>
        <dsp:cNvSpPr/>
      </dsp:nvSpPr>
      <dsp:spPr>
        <a:xfrm>
          <a:off x="7157496" y="0"/>
          <a:ext cx="1330286" cy="3114910"/>
        </a:xfrm>
        <a:prstGeom prst="can">
          <a:avLst/>
        </a:prstGeom>
        <a:solidFill>
          <a:schemeClr val="bg1"/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HEMTJÄNST</a:t>
          </a:r>
        </a:p>
      </dsp:txBody>
      <dsp:txXfrm>
        <a:off x="7157496" y="0"/>
        <a:ext cx="1330286" cy="934473"/>
      </dsp:txXfrm>
    </dsp:sp>
    <dsp:sp modelId="{DAC68FF8-A1B1-4DE5-B529-79EB079D6C4F}">
      <dsp:nvSpPr>
        <dsp:cNvPr id="0" name=""/>
        <dsp:cNvSpPr/>
      </dsp:nvSpPr>
      <dsp:spPr>
        <a:xfrm>
          <a:off x="8587554" y="0"/>
          <a:ext cx="1330286" cy="3114910"/>
        </a:xfrm>
        <a:prstGeom prst="can">
          <a:avLst/>
        </a:prstGeom>
        <a:solidFill>
          <a:schemeClr val="bg1"/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MÄVA</a:t>
          </a:r>
          <a:endParaRPr lang="sv-SE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8587554" y="0"/>
        <a:ext cx="1330286" cy="934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240A6-52DE-4906-A86C-AA4E4DEC77A7}" type="datetimeFigureOut">
              <a:rPr lang="sv-SE" smtClean="0"/>
              <a:t>2018-11-30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539B6-B9F1-4C9B-B3B9-605E9C2B02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911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18013-210B-47D8-9801-6E9146466E4C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04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dirty="0"/>
              <a:t>Samverkande</a:t>
            </a:r>
            <a:r>
              <a:rPr lang="sv-SE" baseline="0" dirty="0"/>
              <a:t> sjukvård b</a:t>
            </a:r>
            <a:r>
              <a:rPr lang="sv-SE" dirty="0"/>
              <a:t>örjade som ett projekt i Strömstad</a:t>
            </a:r>
            <a:r>
              <a:rPr lang="sv-SE" baseline="0" dirty="0"/>
              <a:t> och Tanum </a:t>
            </a:r>
            <a:r>
              <a:rPr lang="sv-SE" dirty="0"/>
              <a:t>2009.</a:t>
            </a:r>
            <a:r>
              <a:rPr lang="sv-SE" baseline="0" dirty="0"/>
              <a:t> I samband med ? Satte man sig ned och tittade på hur vården fungerade kring patienterna. </a:t>
            </a:r>
            <a:r>
              <a:rPr lang="sv-SE" sz="1200" baseline="0" dirty="0"/>
              <a:t>Man såg att p</a:t>
            </a:r>
            <a:r>
              <a:rPr lang="sv-SE" sz="1200" dirty="0"/>
              <a:t>atienten</a:t>
            </a:r>
            <a:r>
              <a:rPr lang="sv-SE" sz="1200" baseline="0" dirty="0"/>
              <a:t> </a:t>
            </a:r>
            <a:r>
              <a:rPr lang="sv-SE" sz="1200" dirty="0"/>
              <a:t>snurrade runt mellan många olika vårdgivare och visste inte alltid vart hen skulle vända sig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18013-210B-47D8-9801-6E9146466E4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281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Man började då titta på vilka resurser</a:t>
            </a:r>
            <a:r>
              <a:rPr lang="sv-SE" baseline="0" dirty="0"/>
              <a:t> som finns runt patienten, alla duktiga på sitt uppdrag, det vi inte var vana vid var att tänka på </a:t>
            </a:r>
            <a:r>
              <a:rPr lang="sv-SE" baseline="0" dirty="0" err="1"/>
              <a:t>tvärsen</a:t>
            </a:r>
            <a:r>
              <a:rPr lang="sv-SE" baseline="0" dirty="0"/>
              <a:t>, att se alla verksamheter resurser runt patienten som kan hjälpas åt när patienten får ett behov.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18013-210B-47D8-9801-6E9146466E4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63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Man kom överens om att  Samverkande sjukvård ska arbeta för att: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v-SE" sz="1200" dirty="0"/>
              <a:t>Invånaren får vård på </a:t>
            </a:r>
            <a:r>
              <a:rPr lang="sv-SE" sz="1200" b="1" dirty="0"/>
              <a:t>rätt vårdnivå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v-SE" sz="1200" dirty="0"/>
              <a:t>De samlade sjukvårds</a:t>
            </a:r>
            <a:r>
              <a:rPr lang="sv-SE" sz="1200" b="1" dirty="0"/>
              <a:t>resurserna</a:t>
            </a:r>
            <a:r>
              <a:rPr lang="sv-SE" sz="1200" dirty="0"/>
              <a:t> </a:t>
            </a:r>
            <a:r>
              <a:rPr lang="sv-SE" sz="1200" b="1" dirty="0"/>
              <a:t>används för invånarnas bästa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v-SE" sz="1200" dirty="0"/>
              <a:t>En </a:t>
            </a:r>
            <a:r>
              <a:rPr lang="sv-SE" sz="1200" b="1" dirty="0"/>
              <a:t>arena</a:t>
            </a:r>
            <a:r>
              <a:rPr lang="sv-SE" sz="1200" dirty="0"/>
              <a:t> skapas </a:t>
            </a:r>
            <a:r>
              <a:rPr lang="sv-SE" sz="1200" b="1" dirty="0"/>
              <a:t>för utveckling och förbättring </a:t>
            </a:r>
            <a:r>
              <a:rPr lang="sv-SE" sz="1200" dirty="0"/>
              <a:t>av samverkan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18013-210B-47D8-9801-6E9146466E4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823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 Uddevalla</a:t>
            </a:r>
            <a:r>
              <a:rPr lang="sv-SE" baseline="0" dirty="0"/>
              <a:t> </a:t>
            </a:r>
            <a:r>
              <a:rPr lang="sv-SE" dirty="0"/>
              <a:t>ej använda IVPA-uppdrag</a:t>
            </a:r>
          </a:p>
          <a:p>
            <a:r>
              <a:rPr lang="sv-SE" dirty="0"/>
              <a:t>1177-uppdrag utförs redan</a:t>
            </a:r>
          </a:p>
          <a:p>
            <a:r>
              <a:rPr lang="sv-SE" dirty="0"/>
              <a:t>Det nya i</a:t>
            </a:r>
            <a:r>
              <a:rPr lang="sv-SE" baseline="0" dirty="0"/>
              <a:t> Uddevalla blir assistansuppdrag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18013-210B-47D8-9801-6E9146466E4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795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Utrustning ex syrgas, </a:t>
            </a:r>
            <a:r>
              <a:rPr lang="sv-SE" dirty="0" err="1"/>
              <a:t>pox</a:t>
            </a:r>
            <a:r>
              <a:rPr lang="sv-SE" dirty="0"/>
              <a:t>, </a:t>
            </a:r>
            <a:r>
              <a:rPr lang="sv-SE" dirty="0" err="1"/>
              <a:t>deff</a:t>
            </a:r>
            <a:r>
              <a:rPr lang="sv-SE" dirty="0"/>
              <a:t>,</a:t>
            </a:r>
            <a:r>
              <a:rPr lang="sv-SE" baseline="0" dirty="0"/>
              <a:t> potenta läkemedel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18013-210B-47D8-9801-6E9146466E4C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16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INSTAGRAM?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18013-210B-47D8-9801-6E9146466E4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266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2018-11-30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383224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2018-11-30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27623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2018-11-30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38442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720000"/>
            <a:ext cx="6172200" cy="500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2018-11-30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70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719999"/>
            <a:ext cx="6172200" cy="500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2018-11-30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22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/>
          <a:lstStyle/>
          <a:p>
            <a:fld id="{F22AB922-F171-48C0-B6A8-157C0CC6CCB0}" type="datetimeFigureOut">
              <a:rPr lang="sv-SE" smtClean="0"/>
              <a:t>2018-11-30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064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Backgroun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/>
          <a:stretch>
            <a:fillRect/>
          </a:stretch>
        </p:blipFill>
        <p:spPr bwMode="auto">
          <a:xfrm>
            <a:off x="0" y="0"/>
            <a:ext cx="5872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 userDrawn="1"/>
        </p:nvSpPr>
        <p:spPr>
          <a:xfrm>
            <a:off x="0" y="5688318"/>
            <a:ext cx="12192000" cy="1169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0" y="5825793"/>
            <a:ext cx="3252003" cy="89473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t="5135" r="7097" b="9679"/>
          <a:stretch/>
        </p:blipFill>
        <p:spPr>
          <a:xfrm>
            <a:off x="-26633" y="-20565"/>
            <a:ext cx="8412852" cy="57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/>
          <a:lstStyle/>
          <a:p>
            <a:fld id="{F22AB922-F171-48C0-B6A8-157C0CC6CCB0}" type="datetimeFigureOut">
              <a:rPr lang="sv-SE" smtClean="0"/>
              <a:t>2018-11-30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20F0-61BD-4B01-B83B-EEE26DA088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73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0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7977"/>
            <a:ext cx="1944053" cy="74676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3999" y="1569719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/>
              <a:pPr algn="ctr"/>
              <a:t>2018-11-30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53823" y="653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899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4" r:id="rId3"/>
    <p:sldLayoutId id="2147483668" r:id="rId4"/>
    <p:sldLayoutId id="2147483669" r:id="rId5"/>
    <p:sldLayoutId id="2147483679" r:id="rId6"/>
    <p:sldLayoutId id="2147483680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verkandesjukvard.se/" TargetMode="External"/><Relationship Id="rId7" Type="http://schemas.openxmlformats.org/officeDocument/2006/relationships/hyperlink" Target="mailto:maria.e.klingberg@vgregion.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acebook.com/samverkandesjukvard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8489689" y="1361639"/>
            <a:ext cx="3449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Samverkan för vård på rätt nivå</a:t>
            </a:r>
            <a:endParaRPr lang="sv-SE" sz="4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ktangel med klippt och rundat hörn 3"/>
          <p:cNvSpPr/>
          <p:nvPr/>
        </p:nvSpPr>
        <p:spPr>
          <a:xfrm rot="10800000">
            <a:off x="-84222" y="5464397"/>
            <a:ext cx="12276221" cy="256688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E7A939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5" name="Platshållare för text 14"/>
          <p:cNvSpPr txBox="1">
            <a:spLocks/>
          </p:cNvSpPr>
          <p:nvPr/>
        </p:nvSpPr>
        <p:spPr>
          <a:xfrm>
            <a:off x="8625832" y="4060018"/>
            <a:ext cx="3449904" cy="1271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8489689" y="4684699"/>
            <a:ext cx="366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/>
              <a:t>Maria Klingberg, projektledare</a:t>
            </a:r>
          </a:p>
          <a:p>
            <a:pPr algn="r"/>
            <a:r>
              <a:rPr lang="sv-SE" dirty="0"/>
              <a:t>Maria Karlsson, vårdutvecklare</a:t>
            </a:r>
          </a:p>
        </p:txBody>
      </p:sp>
      <p:sp>
        <p:nvSpPr>
          <p:cNvPr id="6" name="Rektangel 5"/>
          <p:cNvSpPr/>
          <p:nvPr/>
        </p:nvSpPr>
        <p:spPr>
          <a:xfrm>
            <a:off x="5190276" y="6163989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Segoe Print" panose="02000600000000000000" pitchFamily="2" charset="0"/>
              </a:rPr>
              <a:t>Tillsammans gör vi skillnad!</a:t>
            </a:r>
            <a:endParaRPr lang="sv-SE" sz="11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13AB77C-9772-4921-8DF2-05D519413D88}"/>
              </a:ext>
            </a:extLst>
          </p:cNvPr>
          <p:cNvSpPr/>
          <p:nvPr/>
        </p:nvSpPr>
        <p:spPr>
          <a:xfrm>
            <a:off x="3048000" y="1490008"/>
            <a:ext cx="6096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4800" b="1" dirty="0">
                <a:solidFill>
                  <a:srgbClr val="283584"/>
                </a:solidFill>
                <a:latin typeface="Arial-BoldMT"/>
              </a:rPr>
              <a:t>Organisation</a:t>
            </a:r>
          </a:p>
          <a:p>
            <a:r>
              <a:rPr lang="sv-SE" dirty="0">
                <a:solidFill>
                  <a:srgbClr val="000000"/>
                </a:solidFill>
                <a:latin typeface="TimesNewRomanPSMT"/>
              </a:rPr>
              <a:t>NU-sjukvården har i vårdöverenskommelsen fått</a:t>
            </a:r>
          </a:p>
          <a:p>
            <a:r>
              <a:rPr lang="sv-SE" dirty="0">
                <a:solidFill>
                  <a:srgbClr val="000000"/>
                </a:solidFill>
                <a:latin typeface="TimesNewRomanPSMT"/>
              </a:rPr>
              <a:t>i uppdrag av Norra hälso- och sjukvårdsnämnden</a:t>
            </a:r>
          </a:p>
          <a:p>
            <a:r>
              <a:rPr lang="sv-SE" dirty="0">
                <a:solidFill>
                  <a:srgbClr val="000000"/>
                </a:solidFill>
                <a:latin typeface="TimesNewRomanPSMT"/>
              </a:rPr>
              <a:t>att driva arbetet med Samverkande sjukvård.</a:t>
            </a:r>
          </a:p>
          <a:p>
            <a:r>
              <a:rPr lang="sv-SE" dirty="0">
                <a:solidFill>
                  <a:srgbClr val="000000"/>
                </a:solidFill>
                <a:latin typeface="TimesNewRomanPSMT"/>
              </a:rPr>
              <a:t>I NU-sjukvårdens organisation hör Samverkande</a:t>
            </a:r>
          </a:p>
          <a:p>
            <a:r>
              <a:rPr lang="sv-SE" dirty="0">
                <a:solidFill>
                  <a:srgbClr val="000000"/>
                </a:solidFill>
                <a:latin typeface="TimesNewRomanPSMT"/>
              </a:rPr>
              <a:t>sjukvård hemma under Ambulansverksamhetens</a:t>
            </a:r>
          </a:p>
          <a:p>
            <a:r>
              <a:rPr lang="sv-SE" dirty="0">
                <a:solidFill>
                  <a:srgbClr val="000000"/>
                </a:solidFill>
                <a:latin typeface="TimesNewRomanPSMT"/>
              </a:rPr>
              <a:t>teknikavdelning.</a:t>
            </a:r>
          </a:p>
          <a:p>
            <a:r>
              <a:rPr lang="sv-SE" dirty="0">
                <a:solidFill>
                  <a:srgbClr val="000000"/>
                </a:solidFill>
                <a:latin typeface="TimesNewRomanPSMT"/>
              </a:rPr>
              <a:t>Samverkande sjukvård är en verksamhet för att</a:t>
            </a:r>
          </a:p>
          <a:p>
            <a:r>
              <a:rPr lang="sv-SE" dirty="0">
                <a:solidFill>
                  <a:srgbClr val="000000"/>
                </a:solidFill>
                <a:latin typeface="TimesNewRomanPSMT"/>
              </a:rPr>
              <a:t>samordna vårdgivare i vårt område och det är viktigt</a:t>
            </a:r>
          </a:p>
          <a:p>
            <a:r>
              <a:rPr lang="sv-SE" dirty="0">
                <a:solidFill>
                  <a:srgbClr val="000000"/>
                </a:solidFill>
                <a:latin typeface="TimesNewRomanPSMT"/>
              </a:rPr>
              <a:t>att företrädare för både kommunal hälso- och</a:t>
            </a:r>
          </a:p>
          <a:p>
            <a:r>
              <a:rPr lang="sv-SE" dirty="0">
                <a:solidFill>
                  <a:srgbClr val="000000"/>
                </a:solidFill>
                <a:latin typeface="TimesNewRomanPSMT"/>
              </a:rPr>
              <a:t>sjukvård, primärvård och slutenvård tillsammans</a:t>
            </a:r>
          </a:p>
          <a:p>
            <a:r>
              <a:rPr lang="sv-SE" dirty="0">
                <a:solidFill>
                  <a:srgbClr val="000000"/>
                </a:solidFill>
                <a:latin typeface="TimesNewRomanPSMT"/>
              </a:rPr>
              <a:t>kan påverkan och styra verksamheten.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408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61356FE-D40A-4CE9-8E39-7BF91ACFF6A7}"/>
              </a:ext>
            </a:extLst>
          </p:cNvPr>
          <p:cNvSpPr/>
          <p:nvPr/>
        </p:nvSpPr>
        <p:spPr>
          <a:xfrm>
            <a:off x="3048000" y="1505397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800" dirty="0">
                <a:latin typeface="ArialMT"/>
              </a:rPr>
              <a:t>Projektledningsgrupp</a:t>
            </a:r>
          </a:p>
          <a:p>
            <a:r>
              <a:rPr lang="sv-SE" dirty="0">
                <a:latin typeface="TimesNewRomanPSMT"/>
              </a:rPr>
              <a:t>Operativa beslut fattas av Samverkande sjukvårds</a:t>
            </a:r>
          </a:p>
          <a:p>
            <a:r>
              <a:rPr lang="sv-SE" dirty="0">
                <a:latin typeface="TimesNewRomanPSMT"/>
              </a:rPr>
              <a:t>projektledningsgrupp. I projektledningsgruppen ingår</a:t>
            </a:r>
          </a:p>
          <a:p>
            <a:r>
              <a:rPr lang="sv-SE" dirty="0">
                <a:latin typeface="TimesNewRomanPSMT"/>
              </a:rPr>
              <a:t>representanter för kommunal hälso- och sjukvård,</a:t>
            </a:r>
          </a:p>
          <a:p>
            <a:r>
              <a:rPr lang="sv-SE" dirty="0">
                <a:latin typeface="TimesNewRomanPSMT"/>
              </a:rPr>
              <a:t>NU-sjukvården, 1177 Vårdguiden på telefon</a:t>
            </a:r>
          </a:p>
          <a:p>
            <a:r>
              <a:rPr lang="sv-SE" dirty="0">
                <a:latin typeface="TimesNewRomanPSMT"/>
              </a:rPr>
              <a:t>och regionutvecklare Koncernkontoret.</a:t>
            </a:r>
          </a:p>
          <a:p>
            <a:r>
              <a:rPr lang="sv-SE" dirty="0">
                <a:latin typeface="TimesNewRomanPSMT"/>
              </a:rPr>
              <a:t>Viktiga frågor under 2017 har varit förslag till</a:t>
            </a:r>
          </a:p>
          <a:p>
            <a:r>
              <a:rPr lang="sv-SE" dirty="0">
                <a:latin typeface="TimesNewRomanPSMT"/>
              </a:rPr>
              <a:t>utveckling av samverkansformer, införande av</a:t>
            </a:r>
          </a:p>
          <a:p>
            <a:r>
              <a:rPr lang="sv-SE" dirty="0">
                <a:latin typeface="TimesNewRomanPSMT"/>
              </a:rPr>
              <a:t>GPS-positionering av kommunens sjuksköterskor</a:t>
            </a:r>
          </a:p>
          <a:p>
            <a:r>
              <a:rPr lang="sv-SE" dirty="0">
                <a:latin typeface="TimesNewRomanPSMT"/>
              </a:rPr>
              <a:t>vid IVPA-uppdrag och upplägg inför uppstart i nya</a:t>
            </a:r>
          </a:p>
          <a:p>
            <a:r>
              <a:rPr lang="sv-SE" dirty="0">
                <a:latin typeface="TimesNewRomanPSMT"/>
              </a:rPr>
              <a:t>kommuner. Samverkande sjukvård har under året</a:t>
            </a:r>
          </a:p>
          <a:p>
            <a:r>
              <a:rPr lang="sv-SE" dirty="0">
                <a:latin typeface="TimesNewRomanPSMT"/>
              </a:rPr>
              <a:t>även fått uppdrag från ledningsgruppen för Vårdsamverkan</a:t>
            </a:r>
          </a:p>
          <a:p>
            <a:r>
              <a:rPr lang="sv-SE" dirty="0">
                <a:latin typeface="TimesNewRomanPSMT"/>
              </a:rPr>
              <a:t>Fyrbodal.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491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5783506-83ED-40E1-B050-8B821C0AE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82" y="0"/>
            <a:ext cx="11445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2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0" y="5650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>
                <a:latin typeface="+mj-lt"/>
              </a:rPr>
              <a:t>4 Samverkansformer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306286" y="2175021"/>
            <a:ext cx="1017496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IVPA-uppdrag</a:t>
            </a:r>
            <a:br>
              <a:rPr lang="sv-SE" sz="1600" dirty="0"/>
            </a:br>
            <a:r>
              <a:rPr lang="sv-SE" sz="1600" dirty="0"/>
              <a:t>Hemsjukvård rycker ut I Väntan På Ambulans</a:t>
            </a:r>
          </a:p>
          <a:p>
            <a:endParaRPr lang="sv-SE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v-SE" b="1" dirty="0"/>
              <a:t>MÄVA-Direkt</a:t>
            </a:r>
            <a:br>
              <a:rPr lang="sv-SE" sz="1600" dirty="0"/>
            </a:br>
            <a:r>
              <a:rPr lang="sv-SE" sz="1600" dirty="0"/>
              <a:t>Multisjuka patienter som är 75 år och äldre kan få direktinläggning på MÄVA utan att behöva passera akutmottagning </a:t>
            </a:r>
          </a:p>
          <a:p>
            <a:endParaRPr lang="sv-SE" sz="1600" dirty="0"/>
          </a:p>
          <a:p>
            <a:r>
              <a:rPr lang="sv-SE" b="1" dirty="0"/>
              <a:t>1177-uppdrag</a:t>
            </a:r>
            <a:br>
              <a:rPr lang="sv-SE" sz="1600" dirty="0"/>
            </a:br>
            <a:r>
              <a:rPr lang="sv-SE" sz="1600" dirty="0"/>
              <a:t>1177 kan ge uppdrag till andra vårdgivare</a:t>
            </a:r>
          </a:p>
          <a:p>
            <a:endParaRPr lang="sv-SE" sz="1600" dirty="0"/>
          </a:p>
          <a:p>
            <a:r>
              <a:rPr lang="sv-SE" b="1" dirty="0"/>
              <a:t>Assistansuppdrag</a:t>
            </a:r>
          </a:p>
          <a:p>
            <a:r>
              <a:rPr lang="sv-SE" sz="1600" dirty="0"/>
              <a:t>Ambulansen, Hemsjukvården, Hemtjänst, Vårdcentraler/Jourcentraler och MÄVA kan ge assistansuppdrag </a:t>
            </a:r>
          </a:p>
        </p:txBody>
      </p:sp>
    </p:spTree>
    <p:extLst>
      <p:ext uri="{BB962C8B-B14F-4D97-AF65-F5344CB8AC3E}">
        <p14:creationId xmlns:p14="http://schemas.microsoft.com/office/powerpoint/2010/main" val="1546040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45629" y="1489040"/>
            <a:ext cx="5995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Inför uppstart:</a:t>
            </a:r>
          </a:p>
          <a:p>
            <a:pPr marL="285750" indent="-285750">
              <a:buFontTx/>
              <a:buChar char="-"/>
            </a:pPr>
            <a:r>
              <a:rPr lang="sv-SE" dirty="0"/>
              <a:t>Grunderna inom Samverkande sjukvård; uppdragsformer, rutiner, lathundar, blankett B </a:t>
            </a:r>
          </a:p>
          <a:p>
            <a:pPr marL="285750" indent="-285750">
              <a:buFontTx/>
              <a:buChar char="-"/>
            </a:pPr>
            <a:r>
              <a:rPr lang="sv-SE" dirty="0"/>
              <a:t>Behandlingsriktlinjer </a:t>
            </a:r>
          </a:p>
          <a:p>
            <a:pPr marL="285750" indent="-285750">
              <a:buFontTx/>
              <a:buChar char="-"/>
            </a:pPr>
            <a:r>
              <a:rPr lang="sv-SE" dirty="0"/>
              <a:t>RETTS </a:t>
            </a:r>
          </a:p>
          <a:p>
            <a:pPr marL="285750" indent="-285750">
              <a:buFontTx/>
              <a:buChar char="-"/>
            </a:pPr>
            <a:r>
              <a:rPr lang="sv-SE" dirty="0"/>
              <a:t>D-HLR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53015" y="632843"/>
            <a:ext cx="1019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Utbildning för sjuksköterskor i hemsjukvården som utför samverkansuppdrag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47" y="1663278"/>
            <a:ext cx="3949242" cy="197462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47" y="3851515"/>
            <a:ext cx="3949242" cy="1974621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45629" y="6019098"/>
            <a:ext cx="592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Från oro till rekryteringsfördel!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45629" y="3637899"/>
            <a:ext cx="5995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Efter uppstart, kontinuerlig plan:</a:t>
            </a:r>
          </a:p>
          <a:p>
            <a:pPr marL="285750" indent="-285750">
              <a:buFontTx/>
              <a:buChar char="-"/>
            </a:pPr>
            <a:r>
              <a:rPr lang="sv-SE" dirty="0"/>
              <a:t>Grunder, rutiner mm (samverkanscoach)</a:t>
            </a:r>
          </a:p>
          <a:p>
            <a:pPr marL="285750" indent="-285750">
              <a:buFontTx/>
              <a:buChar char="-"/>
            </a:pPr>
            <a:r>
              <a:rPr lang="sv-SE" dirty="0"/>
              <a:t>Behandlingsriktlinjer (instruktör inom ambulansen)</a:t>
            </a:r>
          </a:p>
          <a:p>
            <a:pPr marL="285750" indent="-285750">
              <a:buFontTx/>
              <a:buChar char="-"/>
            </a:pPr>
            <a:r>
              <a:rPr lang="sv-SE" dirty="0"/>
              <a:t>RETTS (RETTS-ansvarig)</a:t>
            </a:r>
          </a:p>
          <a:p>
            <a:pPr marL="285750" indent="-285750">
              <a:buFontTx/>
              <a:buChar char="-"/>
            </a:pPr>
            <a:r>
              <a:rPr lang="sv-SE" dirty="0"/>
              <a:t>D-HLR (D-HLR-instruktör)</a:t>
            </a:r>
          </a:p>
          <a:p>
            <a:pPr marL="285750" indent="-285750">
              <a:buFontTx/>
              <a:buChar char="-"/>
            </a:pPr>
            <a:r>
              <a:rPr lang="sv-SE" dirty="0"/>
              <a:t>Årligt kvalitetstest i behandlingsriktlinjer</a:t>
            </a:r>
          </a:p>
          <a:p>
            <a:pPr marL="285750" indent="-285750">
              <a:buFontTx/>
              <a:buChar char="-"/>
            </a:pPr>
            <a:r>
              <a:rPr lang="sv-SE" dirty="0"/>
              <a:t>Nätverksträff med scenarioövningar</a:t>
            </a:r>
          </a:p>
          <a:p>
            <a:pPr marL="263525" indent="-263525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463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C351F9-CFCB-4C59-A496-71B85515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>
                <a:solidFill>
                  <a:schemeClr val="tx1"/>
                </a:solidFill>
              </a:rPr>
              <a:t>Samverkande sjukvård i Region Jämtland Härjedalen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6F5AEA-155A-4970-BE2D-E2A2F7685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Pågår: IVPA förstärkt med leg personal från HC i Funäsdalen dagtid – utbildning genomförd, bil och utrustning på gång</a:t>
            </a:r>
          </a:p>
          <a:p>
            <a:r>
              <a:rPr lang="sv-SE" dirty="0"/>
              <a:t>Gemensamma lokaler Funäsdalen, </a:t>
            </a:r>
            <a:r>
              <a:rPr lang="sv-SE" dirty="0" err="1"/>
              <a:t>ws</a:t>
            </a:r>
            <a:r>
              <a:rPr lang="sv-SE"/>
              <a:t> genomförd</a:t>
            </a:r>
            <a:endParaRPr lang="sv-SE" dirty="0"/>
          </a:p>
          <a:p>
            <a:r>
              <a:rPr lang="sv-SE" dirty="0"/>
              <a:t>Projektplanering </a:t>
            </a:r>
          </a:p>
          <a:p>
            <a:endParaRPr lang="sv-SE" dirty="0"/>
          </a:p>
          <a:p>
            <a:r>
              <a:rPr lang="sv-SE" dirty="0"/>
              <a:t>Projekt, projektledare sökes</a:t>
            </a:r>
          </a:p>
          <a:p>
            <a:r>
              <a:rPr lang="sv-SE" dirty="0"/>
              <a:t>Vi behöver hitta ett eget ”samverkande sjukvård” med ex NÄVA-platser, bedömningsbil?, telemedicin/teknikstöd</a:t>
            </a:r>
          </a:p>
          <a:p>
            <a:r>
              <a:rPr lang="sv-SE" dirty="0"/>
              <a:t>Finansiering/fördelning av kostnader</a:t>
            </a:r>
          </a:p>
          <a:p>
            <a:r>
              <a:rPr lang="sv-SE" dirty="0"/>
              <a:t>Start Härjedalen som pilot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886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498764" y="2721041"/>
            <a:ext cx="5000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800" dirty="0">
              <a:solidFill>
                <a:schemeClr val="tx2"/>
              </a:solidFill>
            </a:endParaRPr>
          </a:p>
          <a:p>
            <a:r>
              <a:rPr lang="sv-SE" sz="2800" dirty="0">
                <a:noFill/>
                <a:hlinkClick r:id="rId3"/>
              </a:rPr>
              <a:t>www.samverkandesjukvard.se</a:t>
            </a:r>
            <a:endParaRPr lang="sv-SE" sz="2800" dirty="0">
              <a:noFill/>
            </a:endParaRPr>
          </a:p>
          <a:p>
            <a:endParaRPr lang="sv-SE" sz="2800" dirty="0">
              <a:solidFill>
                <a:schemeClr val="tx2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202" y="4123983"/>
            <a:ext cx="491612" cy="41878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53980" y="1154455"/>
            <a:ext cx="3331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/>
              <a:t>Vill du veta mer?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779" y="1802695"/>
            <a:ext cx="6291019" cy="301674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990375" y="4237993"/>
            <a:ext cx="432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finns också på </a:t>
            </a:r>
            <a:r>
              <a:rPr lang="sv-SE" dirty="0" err="1"/>
              <a:t>facebook</a:t>
            </a:r>
            <a:r>
              <a:rPr lang="sv-SE" dirty="0"/>
              <a:t>:</a:t>
            </a:r>
          </a:p>
          <a:p>
            <a:r>
              <a:rPr lang="sv-SE" dirty="0">
                <a:solidFill>
                  <a:schemeClr val="tx2"/>
                </a:solidFill>
                <a:hlinkClick r:id="rId6"/>
              </a:rPr>
              <a:t>www.facebook.com/samverkandesjukvard</a:t>
            </a:r>
            <a:endParaRPr lang="sv-SE" dirty="0">
              <a:solidFill>
                <a:schemeClr val="tx2"/>
              </a:solidFill>
            </a:endParaRPr>
          </a:p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5499217" y="5440766"/>
            <a:ext cx="432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Maria Klingberg, projektledare</a:t>
            </a:r>
            <a:br>
              <a:rPr lang="sv-SE" dirty="0"/>
            </a:br>
            <a:r>
              <a:rPr lang="sv-SE" dirty="0">
                <a:hlinkClick r:id="rId7"/>
              </a:rPr>
              <a:t>maria.e.klingberg@vgregion.se</a:t>
            </a:r>
            <a:br>
              <a:rPr lang="sv-SE" dirty="0"/>
            </a:br>
            <a:r>
              <a:rPr lang="sv-SE" dirty="0"/>
              <a:t>010-435 10 16</a:t>
            </a:r>
          </a:p>
          <a:p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8776288" y="5404872"/>
            <a:ext cx="432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Maria Karlsson, vårdutvecklare</a:t>
            </a:r>
            <a:br>
              <a:rPr lang="sv-SE" dirty="0"/>
            </a:br>
            <a:r>
              <a:rPr lang="sv-SE" dirty="0">
                <a:hlinkClick r:id="rId7"/>
              </a:rPr>
              <a:t>maria.lena.karlsson@vgregion.se</a:t>
            </a:r>
            <a:br>
              <a:rPr lang="sv-SE" dirty="0"/>
            </a:br>
            <a:r>
              <a:rPr lang="sv-SE" dirty="0"/>
              <a:t>010-435 10 26</a:t>
            </a:r>
          </a:p>
          <a:p>
            <a:endParaRPr lang="sv-SE" dirty="0"/>
          </a:p>
        </p:txBody>
      </p:sp>
      <p:cxnSp>
        <p:nvCxnSpPr>
          <p:cNvPr id="10" name="Rak 9"/>
          <p:cNvCxnSpPr/>
          <p:nvPr/>
        </p:nvCxnSpPr>
        <p:spPr>
          <a:xfrm>
            <a:off x="8655627" y="5281106"/>
            <a:ext cx="0" cy="1359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75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a källbilde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17" y="270164"/>
            <a:ext cx="7095838" cy="58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946830" y="1936048"/>
            <a:ext cx="2400022" cy="27084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sv-SE" sz="2400" dirty="0"/>
              <a:t>Fyrbodal:</a:t>
            </a:r>
            <a:endParaRPr lang="sv-SE" sz="2000" b="1" dirty="0"/>
          </a:p>
          <a:p>
            <a:r>
              <a:rPr lang="sv-SE" sz="1600" dirty="0"/>
              <a:t>- 274 000 invånare</a:t>
            </a:r>
            <a:br>
              <a:rPr lang="sv-SE" sz="1600" dirty="0"/>
            </a:br>
            <a:r>
              <a:rPr lang="sv-SE" sz="1600" dirty="0"/>
              <a:t>- 24 ambulanser dagtid</a:t>
            </a:r>
            <a:br>
              <a:rPr lang="sv-SE" sz="1600" dirty="0"/>
            </a:br>
            <a:r>
              <a:rPr lang="sv-SE" sz="1600" dirty="0"/>
              <a:t>- 18 ambulanser kväll/natt</a:t>
            </a:r>
            <a:br>
              <a:rPr lang="sv-SE" sz="1600" dirty="0"/>
            </a:br>
            <a:r>
              <a:rPr lang="sv-SE" sz="1600" dirty="0"/>
              <a:t>- 4 singel </a:t>
            </a:r>
            <a:r>
              <a:rPr lang="sv-SE" sz="1600" dirty="0" err="1"/>
              <a:t>responder</a:t>
            </a:r>
            <a:br>
              <a:rPr lang="sv-SE" sz="1600" dirty="0"/>
            </a:br>
            <a:r>
              <a:rPr lang="sv-SE" sz="1600" dirty="0"/>
              <a:t>- 39 vårdcentraler</a:t>
            </a:r>
          </a:p>
          <a:p>
            <a:r>
              <a:rPr lang="sv-SE" sz="1600" dirty="0"/>
              <a:t>- 4 jourmottagningar</a:t>
            </a:r>
          </a:p>
          <a:p>
            <a:r>
              <a:rPr lang="sv-SE" sz="1600" dirty="0"/>
              <a:t>- 1 akutmottagning </a:t>
            </a:r>
          </a:p>
          <a:p>
            <a:r>
              <a:rPr lang="sv-SE" sz="1600" dirty="0"/>
              <a:t>- 2 MÄVA-avdelningar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508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 rot="777455">
            <a:off x="7295345" y="1799817"/>
            <a:ext cx="2805112" cy="1016000"/>
          </a:xfrm>
          <a:prstGeom prst="hexagon">
            <a:avLst>
              <a:gd name="adj" fmla="val 69023"/>
              <a:gd name="vf" fmla="val 11547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2000">
                <a:solidFill>
                  <a:prstClr val="black"/>
                </a:solidFill>
              </a:rPr>
              <a:t>Kommunal hemsjukvård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583150" y="4649903"/>
            <a:ext cx="2940050" cy="1123712"/>
          </a:xfrm>
          <a:prstGeom prst="irregularSeal1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2000" dirty="0">
                <a:solidFill>
                  <a:prstClr val="black"/>
                </a:solidFill>
              </a:rPr>
              <a:t>Hemtjänst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20731783">
            <a:off x="3409105" y="3224075"/>
            <a:ext cx="3497973" cy="1189494"/>
          </a:xfrm>
          <a:prstGeom prst="rtTriangle">
            <a:avLst/>
          </a:prstGeom>
          <a:solidFill>
            <a:srgbClr val="D7BFD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2000" dirty="0">
                <a:solidFill>
                  <a:prstClr val="black"/>
                </a:solidFill>
              </a:rPr>
              <a:t>Vårdcentral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20946868">
            <a:off x="10126946" y="4057175"/>
            <a:ext cx="2049463" cy="693738"/>
          </a:xfrm>
          <a:prstGeom prst="plaque">
            <a:avLst>
              <a:gd name="adj" fmla="val 34296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2000">
                <a:solidFill>
                  <a:prstClr val="black"/>
                </a:solidFill>
              </a:rPr>
              <a:t>Akuten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884193">
            <a:off x="6358664" y="4798089"/>
            <a:ext cx="3263900" cy="1320800"/>
          </a:xfrm>
          <a:prstGeom prst="diamond">
            <a:avLst/>
          </a:prstGeom>
          <a:solidFill>
            <a:srgbClr val="AAD8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2000">
                <a:solidFill>
                  <a:prstClr val="black"/>
                </a:solidFill>
              </a:rPr>
              <a:t>Äldresjuk-sköterska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734411">
            <a:off x="8948712" y="3607309"/>
            <a:ext cx="1728788" cy="1076325"/>
          </a:xfrm>
          <a:prstGeom prst="can">
            <a:avLst>
              <a:gd name="adj" fmla="val 25000"/>
            </a:avLst>
          </a:prstGeom>
          <a:solidFill>
            <a:srgbClr val="FFA69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2000" dirty="0">
                <a:solidFill>
                  <a:prstClr val="black"/>
                </a:solidFill>
              </a:rPr>
              <a:t>Beredskaps-jour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21178753">
            <a:off x="9044084" y="4812468"/>
            <a:ext cx="3139143" cy="1720215"/>
          </a:xfrm>
          <a:prstGeom prst="pentagon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2000" dirty="0">
                <a:solidFill>
                  <a:prstClr val="black"/>
                </a:solidFill>
              </a:rPr>
              <a:t>1177 vårdguiden på telefon i VGR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745673">
            <a:off x="3409632" y="2660548"/>
            <a:ext cx="1728787" cy="736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2000" dirty="0">
                <a:solidFill>
                  <a:prstClr val="black"/>
                </a:solidFill>
              </a:rPr>
              <a:t>Jourcentral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1419154">
            <a:off x="4367706" y="2186574"/>
            <a:ext cx="3027362" cy="663575"/>
          </a:xfrm>
          <a:prstGeom prst="parallelogram">
            <a:avLst>
              <a:gd name="adj" fmla="val 11405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2000" dirty="0">
                <a:solidFill>
                  <a:prstClr val="black"/>
                </a:solidFill>
              </a:rPr>
              <a:t>Ambulans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20780975">
            <a:off x="8187546" y="39459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 rot="1526606">
            <a:off x="6701865" y="6180632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 rot="20780975">
            <a:off x="5287393" y="3170184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 rot="945029">
            <a:off x="5494835" y="471856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5957409" y="2711899"/>
            <a:ext cx="3082517" cy="1837492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2000" dirty="0">
                <a:solidFill>
                  <a:prstClr val="black"/>
                </a:solidFill>
              </a:rPr>
              <a:t>Mobil närvård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 rot="21427257">
            <a:off x="9407505" y="2724080"/>
            <a:ext cx="2412301" cy="913269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2000" dirty="0">
                <a:solidFill>
                  <a:prstClr val="black"/>
                </a:solidFill>
              </a:rPr>
              <a:t>Palliativt team</a:t>
            </a: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 rot="21069302">
            <a:off x="4073357" y="5426500"/>
            <a:ext cx="2940050" cy="1166574"/>
          </a:xfrm>
          <a:prstGeom prst="heptagon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sz="2000" dirty="0">
                <a:solidFill>
                  <a:prstClr val="black"/>
                </a:solidFill>
              </a:rPr>
              <a:t>Mobila psykiatriska akutteamet</a:t>
            </a:r>
          </a:p>
        </p:txBody>
      </p:sp>
      <p:sp>
        <p:nvSpPr>
          <p:cNvPr id="28" name="Rektangel 27"/>
          <p:cNvSpPr/>
          <p:nvPr/>
        </p:nvSpPr>
        <p:spPr>
          <a:xfrm>
            <a:off x="1241402" y="416224"/>
            <a:ext cx="10691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Samverkande sjukvård - hur allt började</a:t>
            </a:r>
            <a:endParaRPr lang="sv-SE" dirty="0"/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84ACC82C-1015-4E5E-8DBF-5981A2DB4561}"/>
              </a:ext>
            </a:extLst>
          </p:cNvPr>
          <p:cNvGrpSpPr/>
          <p:nvPr/>
        </p:nvGrpSpPr>
        <p:grpSpPr>
          <a:xfrm>
            <a:off x="1063000" y="2305999"/>
            <a:ext cx="1111205" cy="1223569"/>
            <a:chOff x="5865956" y="1948256"/>
            <a:chExt cx="293499" cy="310644"/>
          </a:xfrm>
        </p:grpSpPr>
        <p:sp>
          <p:nvSpPr>
            <p:cNvPr id="30" name="Shape 2905"/>
            <p:cNvSpPr/>
            <p:nvPr/>
          </p:nvSpPr>
          <p:spPr>
            <a:xfrm>
              <a:off x="5953969" y="1948256"/>
              <a:ext cx="117473" cy="117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98"/>
                    <a:pt x="21172" y="14463"/>
                    <a:pt x="20173" y="16224"/>
                  </a:cubicBezTo>
                  <a:cubicBezTo>
                    <a:pt x="19174" y="17937"/>
                    <a:pt x="17984" y="19174"/>
                    <a:pt x="16224" y="20173"/>
                  </a:cubicBezTo>
                  <a:cubicBezTo>
                    <a:pt x="14511" y="21172"/>
                    <a:pt x="12798" y="21600"/>
                    <a:pt x="10800" y="21600"/>
                  </a:cubicBezTo>
                  <a:cubicBezTo>
                    <a:pt x="8802" y="21600"/>
                    <a:pt x="7137" y="21172"/>
                    <a:pt x="5376" y="20173"/>
                  </a:cubicBezTo>
                  <a:cubicBezTo>
                    <a:pt x="3663" y="19174"/>
                    <a:pt x="2426" y="17937"/>
                    <a:pt x="1427" y="16224"/>
                  </a:cubicBezTo>
                  <a:cubicBezTo>
                    <a:pt x="428" y="14463"/>
                    <a:pt x="0" y="12798"/>
                    <a:pt x="0" y="10800"/>
                  </a:cubicBezTo>
                  <a:cubicBezTo>
                    <a:pt x="0" y="8802"/>
                    <a:pt x="428" y="7089"/>
                    <a:pt x="1427" y="5376"/>
                  </a:cubicBezTo>
                  <a:cubicBezTo>
                    <a:pt x="2426" y="3616"/>
                    <a:pt x="3663" y="2426"/>
                    <a:pt x="5376" y="1427"/>
                  </a:cubicBezTo>
                  <a:cubicBezTo>
                    <a:pt x="7137" y="428"/>
                    <a:pt x="8802" y="0"/>
                    <a:pt x="10800" y="0"/>
                  </a:cubicBezTo>
                  <a:cubicBezTo>
                    <a:pt x="12798" y="0"/>
                    <a:pt x="14511" y="428"/>
                    <a:pt x="16224" y="1427"/>
                  </a:cubicBezTo>
                  <a:cubicBezTo>
                    <a:pt x="17984" y="2426"/>
                    <a:pt x="19174" y="3616"/>
                    <a:pt x="20173" y="5376"/>
                  </a:cubicBezTo>
                  <a:cubicBezTo>
                    <a:pt x="21172" y="7089"/>
                    <a:pt x="21600" y="8802"/>
                    <a:pt x="21600" y="1080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chemeClr val="tx1"/>
              </a:solidFill>
              <a:miter lim="400000"/>
            </a:ln>
          </p:spPr>
          <p:txBody>
            <a:bodyPr lIns="24110" rIns="24110" anchor="ctr"/>
            <a:lstStyle/>
            <a:p>
              <a:pPr defTabSz="241082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49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2906"/>
            <p:cNvSpPr/>
            <p:nvPr/>
          </p:nvSpPr>
          <p:spPr>
            <a:xfrm>
              <a:off x="5865956" y="2079703"/>
              <a:ext cx="293499" cy="17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71" y="21600"/>
                  </a:moveTo>
                  <a:lnTo>
                    <a:pt x="17771" y="10644"/>
                  </a:lnTo>
                  <a:cubicBezTo>
                    <a:pt x="17771" y="10113"/>
                    <a:pt x="17562" y="9770"/>
                    <a:pt x="17238" y="9770"/>
                  </a:cubicBezTo>
                  <a:cubicBezTo>
                    <a:pt x="16933" y="9770"/>
                    <a:pt x="16724" y="10113"/>
                    <a:pt x="16724" y="10644"/>
                  </a:cubicBezTo>
                  <a:lnTo>
                    <a:pt x="16724" y="21600"/>
                  </a:lnTo>
                  <a:lnTo>
                    <a:pt x="4838" y="21600"/>
                  </a:lnTo>
                  <a:lnTo>
                    <a:pt x="4838" y="10644"/>
                  </a:lnTo>
                  <a:cubicBezTo>
                    <a:pt x="4838" y="10113"/>
                    <a:pt x="4629" y="9770"/>
                    <a:pt x="4305" y="9770"/>
                  </a:cubicBezTo>
                  <a:cubicBezTo>
                    <a:pt x="3981" y="9770"/>
                    <a:pt x="3771" y="10113"/>
                    <a:pt x="3771" y="10644"/>
                  </a:cubicBezTo>
                  <a:lnTo>
                    <a:pt x="3771" y="21600"/>
                  </a:lnTo>
                  <a:lnTo>
                    <a:pt x="0" y="21600"/>
                  </a:lnTo>
                  <a:lnTo>
                    <a:pt x="0" y="8834"/>
                  </a:lnTo>
                  <a:cubicBezTo>
                    <a:pt x="0" y="3995"/>
                    <a:pt x="2419" y="0"/>
                    <a:pt x="5410" y="0"/>
                  </a:cubicBezTo>
                  <a:lnTo>
                    <a:pt x="16190" y="0"/>
                  </a:lnTo>
                  <a:cubicBezTo>
                    <a:pt x="19143" y="0"/>
                    <a:pt x="21600" y="3964"/>
                    <a:pt x="21600" y="8834"/>
                  </a:cubicBezTo>
                  <a:lnTo>
                    <a:pt x="21600" y="21600"/>
                  </a:lnTo>
                  <a:lnTo>
                    <a:pt x="17771" y="2160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chemeClr val="tx1"/>
              </a:solidFill>
              <a:miter lim="400000"/>
            </a:ln>
          </p:spPr>
          <p:txBody>
            <a:bodyPr lIns="24110" rIns="24110" anchor="ctr"/>
            <a:lstStyle/>
            <a:p>
              <a:pPr algn="ctr" defTabSz="241082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sv-SE" sz="949" b="1" dirty="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PATIENT</a:t>
              </a:r>
              <a:endParaRPr sz="949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Tankebubbla 31"/>
          <p:cNvSpPr/>
          <p:nvPr/>
        </p:nvSpPr>
        <p:spPr>
          <a:xfrm>
            <a:off x="1658067" y="1826539"/>
            <a:ext cx="674375" cy="459454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 rot="20780975">
            <a:off x="6494310" y="191692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altLang="sv-SE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227468" y="3660437"/>
            <a:ext cx="286119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Patienten snurrade runt mellan olika vårdgivare och visste inte alltid vart hen skulle vända sig</a:t>
            </a:r>
          </a:p>
        </p:txBody>
      </p:sp>
    </p:spTree>
    <p:extLst>
      <p:ext uri="{BB962C8B-B14F-4D97-AF65-F5344CB8AC3E}">
        <p14:creationId xmlns:p14="http://schemas.microsoft.com/office/powerpoint/2010/main" val="241240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661737" y="343995"/>
            <a:ext cx="10515600" cy="1325563"/>
          </a:xfrm>
          <a:noFill/>
        </p:spPr>
        <p:txBody>
          <a:bodyPr/>
          <a:lstStyle/>
          <a:p>
            <a:pPr algn="ctr"/>
            <a:r>
              <a:rPr lang="sv-SE" sz="4000" b="1" dirty="0">
                <a:solidFill>
                  <a:schemeClr val="accent5"/>
                </a:solidFill>
              </a:rPr>
              <a:t>Vi måste förändra vårt sätt att arbeta</a:t>
            </a:r>
            <a:br>
              <a:rPr lang="sv-SE" sz="4000" b="1" dirty="0">
                <a:solidFill>
                  <a:schemeClr val="accent5"/>
                </a:solidFill>
              </a:rPr>
            </a:br>
            <a:r>
              <a:rPr lang="sv-SE" sz="4000" b="1" dirty="0">
                <a:solidFill>
                  <a:schemeClr val="accent5"/>
                </a:solidFill>
              </a:rPr>
              <a:t>- från stuprör till kollegor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830984" y="166955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133476" y="2100862"/>
          <a:ext cx="9925049" cy="3114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73" y="3270009"/>
            <a:ext cx="1041756" cy="1041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40" y="3270249"/>
            <a:ext cx="1063860" cy="1063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57" y="3250242"/>
            <a:ext cx="1059654" cy="1059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78" y="3250242"/>
            <a:ext cx="1077718" cy="107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46" y="3224063"/>
            <a:ext cx="1080201" cy="1080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331" y="3207788"/>
            <a:ext cx="1042506" cy="1072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90" y="3236907"/>
            <a:ext cx="1042506" cy="1072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ruta 25"/>
          <p:cNvSpPr txBox="1"/>
          <p:nvPr/>
        </p:nvSpPr>
        <p:spPr>
          <a:xfrm>
            <a:off x="4372121" y="3526575"/>
            <a:ext cx="588643" cy="446276"/>
          </a:xfrm>
          <a:custGeom>
            <a:avLst/>
            <a:gdLst>
              <a:gd name="connsiteX0" fmla="*/ 3 w 2968412"/>
              <a:gd name="connsiteY0" fmla="*/ 595940 h 1560195"/>
              <a:gd name="connsiteX1" fmla="*/ 1484206 w 2968412"/>
              <a:gd name="connsiteY1" fmla="*/ 0 h 1560195"/>
              <a:gd name="connsiteX2" fmla="*/ 2968409 w 2968412"/>
              <a:gd name="connsiteY2" fmla="*/ 595940 h 1560195"/>
              <a:gd name="connsiteX3" fmla="*/ 2401494 w 2968412"/>
              <a:gd name="connsiteY3" fmla="*/ 1560191 h 1560195"/>
              <a:gd name="connsiteX4" fmla="*/ 566918 w 2968412"/>
              <a:gd name="connsiteY4" fmla="*/ 1560191 h 1560195"/>
              <a:gd name="connsiteX5" fmla="*/ 3 w 2968412"/>
              <a:gd name="connsiteY5" fmla="*/ 595940 h 1560195"/>
              <a:gd name="connsiteX0" fmla="*/ 0 w 2968406"/>
              <a:gd name="connsiteY0" fmla="*/ 595940 h 1570823"/>
              <a:gd name="connsiteX1" fmla="*/ 1484203 w 2968406"/>
              <a:gd name="connsiteY1" fmla="*/ 0 h 1570823"/>
              <a:gd name="connsiteX2" fmla="*/ 2968406 w 2968406"/>
              <a:gd name="connsiteY2" fmla="*/ 595940 h 1570823"/>
              <a:gd name="connsiteX3" fmla="*/ 2401491 w 2968406"/>
              <a:gd name="connsiteY3" fmla="*/ 1560191 h 1570823"/>
              <a:gd name="connsiteX4" fmla="*/ 24655 w 2968406"/>
              <a:gd name="connsiteY4" fmla="*/ 1570823 h 1570823"/>
              <a:gd name="connsiteX5" fmla="*/ 0 w 2968406"/>
              <a:gd name="connsiteY5" fmla="*/ 595940 h 1570823"/>
              <a:gd name="connsiteX0" fmla="*/ 0 w 2968406"/>
              <a:gd name="connsiteY0" fmla="*/ 595940 h 1570824"/>
              <a:gd name="connsiteX1" fmla="*/ 1484203 w 2968406"/>
              <a:gd name="connsiteY1" fmla="*/ 0 h 1570824"/>
              <a:gd name="connsiteX2" fmla="*/ 2968406 w 2968406"/>
              <a:gd name="connsiteY2" fmla="*/ 595940 h 1570824"/>
              <a:gd name="connsiteX3" fmla="*/ 2922486 w 2968406"/>
              <a:gd name="connsiteY3" fmla="*/ 1570824 h 1570824"/>
              <a:gd name="connsiteX4" fmla="*/ 24655 w 2968406"/>
              <a:gd name="connsiteY4" fmla="*/ 1570823 h 1570824"/>
              <a:gd name="connsiteX5" fmla="*/ 0 w 2968406"/>
              <a:gd name="connsiteY5" fmla="*/ 595940 h 1570824"/>
              <a:gd name="connsiteX0" fmla="*/ 0 w 2975649"/>
              <a:gd name="connsiteY0" fmla="*/ 595940 h 1570824"/>
              <a:gd name="connsiteX1" fmla="*/ 1484203 w 2975649"/>
              <a:gd name="connsiteY1" fmla="*/ 0 h 1570824"/>
              <a:gd name="connsiteX2" fmla="*/ 2968406 w 2975649"/>
              <a:gd name="connsiteY2" fmla="*/ 595940 h 1570824"/>
              <a:gd name="connsiteX3" fmla="*/ 2975649 w 2975649"/>
              <a:gd name="connsiteY3" fmla="*/ 1570824 h 1570824"/>
              <a:gd name="connsiteX4" fmla="*/ 24655 w 2975649"/>
              <a:gd name="connsiteY4" fmla="*/ 1570823 h 1570824"/>
              <a:gd name="connsiteX5" fmla="*/ 0 w 2975649"/>
              <a:gd name="connsiteY5" fmla="*/ 595940 h 15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5649" h="1570824">
                <a:moveTo>
                  <a:pt x="0" y="595940"/>
                </a:moveTo>
                <a:lnTo>
                  <a:pt x="1484203" y="0"/>
                </a:lnTo>
                <a:lnTo>
                  <a:pt x="2968406" y="595940"/>
                </a:lnTo>
                <a:cubicBezTo>
                  <a:pt x="2970820" y="920901"/>
                  <a:pt x="2973235" y="1245863"/>
                  <a:pt x="2975649" y="1570824"/>
                </a:cubicBezTo>
                <a:lnTo>
                  <a:pt x="24655" y="1570823"/>
                </a:lnTo>
                <a:lnTo>
                  <a:pt x="0" y="5959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sz="1100" dirty="0"/>
          </a:p>
          <a:p>
            <a:pPr algn="ctr"/>
            <a:endParaRPr lang="sv-SE" sz="1200" b="1" dirty="0">
              <a:solidFill>
                <a:schemeClr val="tx2"/>
              </a:solidFill>
            </a:endParaRPr>
          </a:p>
        </p:txBody>
      </p:sp>
      <p:sp>
        <p:nvSpPr>
          <p:cNvPr id="27" name="Shape 2969"/>
          <p:cNvSpPr/>
          <p:nvPr/>
        </p:nvSpPr>
        <p:spPr>
          <a:xfrm>
            <a:off x="8703048" y="3521795"/>
            <a:ext cx="469072" cy="463099"/>
          </a:xfrm>
          <a:prstGeom prst="hear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4110" rIns="24110" anchor="ctr"/>
          <a:lstStyle/>
          <a:p>
            <a:pPr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/>
          </a:p>
        </p:txBody>
      </p:sp>
      <p:sp>
        <p:nvSpPr>
          <p:cNvPr id="29" name="textruta 28"/>
          <p:cNvSpPr txBox="1"/>
          <p:nvPr/>
        </p:nvSpPr>
        <p:spPr>
          <a:xfrm>
            <a:off x="1133476" y="4080907"/>
            <a:ext cx="9925049" cy="1267061"/>
          </a:xfrm>
          <a:prstGeom prst="left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tIns="0" bIns="144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anose="02000600000000000000" pitchFamily="2" charset="0"/>
              </a:rPr>
              <a:t>Tillsammans gör vi skillnad</a:t>
            </a:r>
          </a:p>
        </p:txBody>
      </p:sp>
    </p:spTree>
    <p:extLst>
      <p:ext uri="{BB962C8B-B14F-4D97-AF65-F5344CB8AC3E}">
        <p14:creationId xmlns:p14="http://schemas.microsoft.com/office/powerpoint/2010/main" val="396996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Uppstart samverkande sjukvård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9F4E4658-728E-4DE5-8682-80D0997E5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7667" y="1570038"/>
            <a:ext cx="4618254" cy="42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3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5A1AB1B-7375-454F-95BD-32EE5BE38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471487"/>
            <a:ext cx="70294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7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3263177-FBCA-471C-9B7F-3C9EA1914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550"/>
            <a:ext cx="12192000" cy="55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8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32120CA-8DD5-4933-9AB1-4AA5FDFDF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810"/>
            <a:ext cx="12192000" cy="42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8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Samverkande sjukvårds vision, mål och syfte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half" idx="2"/>
          </p:nvPr>
        </p:nvSpPr>
        <p:spPr>
          <a:xfrm>
            <a:off x="3789870" y="3723774"/>
            <a:ext cx="8109362" cy="24765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sz="2400" dirty="0"/>
              <a:t>Att tillgodose invånarens behov av god hälso- och sjukvård och samordna sjukvårdsresurserna som finns i invånarens närområde så att: </a:t>
            </a:r>
            <a:endParaRPr lang="sv-SE" sz="2400" b="1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v-SE" sz="2400" dirty="0"/>
              <a:t>Invånaren får vård på </a:t>
            </a:r>
            <a:r>
              <a:rPr lang="sv-SE" sz="2400" b="1" dirty="0"/>
              <a:t>rätt vårdnivå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v-SE" sz="2400" dirty="0"/>
              <a:t>De samlade sjukvårds</a:t>
            </a:r>
            <a:r>
              <a:rPr lang="sv-SE" sz="2400" b="1" dirty="0"/>
              <a:t>resurserna</a:t>
            </a:r>
            <a:r>
              <a:rPr lang="sv-SE" sz="2400" dirty="0"/>
              <a:t> </a:t>
            </a:r>
            <a:r>
              <a:rPr lang="sv-SE" sz="2400" b="1" dirty="0"/>
              <a:t>används för invånarnas bästa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v-SE" sz="2400" dirty="0"/>
              <a:t>En </a:t>
            </a:r>
            <a:r>
              <a:rPr lang="sv-SE" sz="2400" b="1" dirty="0"/>
              <a:t>arena</a:t>
            </a:r>
            <a:r>
              <a:rPr lang="sv-SE" sz="2400" dirty="0"/>
              <a:t> skapas </a:t>
            </a:r>
            <a:r>
              <a:rPr lang="sv-SE" sz="2400" b="1" dirty="0"/>
              <a:t>för utveckling och förbättring </a:t>
            </a:r>
            <a:r>
              <a:rPr lang="sv-SE" sz="2400" dirty="0"/>
              <a:t>av samverkan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10970"/>
          <a:stretch/>
        </p:blipFill>
        <p:spPr>
          <a:xfrm>
            <a:off x="517270" y="3196447"/>
            <a:ext cx="2856601" cy="28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8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JH">
  <a:themeElements>
    <a:clrScheme name="Region JH-0416">
      <a:dk1>
        <a:srgbClr val="000000"/>
      </a:dk1>
      <a:lt1>
        <a:srgbClr val="FFFFFF"/>
      </a:lt1>
      <a:dk2>
        <a:srgbClr val="A59C94"/>
      </a:dk2>
      <a:lt2>
        <a:srgbClr val="FFFFFF"/>
      </a:lt2>
      <a:accent1>
        <a:srgbClr val="97D700"/>
      </a:accent1>
      <a:accent2>
        <a:srgbClr val="E6F0F9"/>
      </a:accent2>
      <a:accent3>
        <a:srgbClr val="1C1C1C"/>
      </a:accent3>
      <a:accent4>
        <a:srgbClr val="BFB8AF"/>
      </a:accent4>
      <a:accent5>
        <a:srgbClr val="4E801F"/>
      </a:accent5>
      <a:accent6>
        <a:srgbClr val="96C0E6"/>
      </a:accent6>
      <a:hlink>
        <a:srgbClr val="000000"/>
      </a:hlink>
      <a:folHlink>
        <a:srgbClr val="7F746B"/>
      </a:folHlink>
    </a:clrScheme>
    <a:fontScheme name="RJH - Rubrik Arial Narrow -  Bröd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JH_mall_anpassade färger.pptx" id="{95C4B7E5-F834-4063-B622-10F4EB466DD8}" vid="{5504849E-FC1A-493C-ADCA-5C793ED58A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</TotalTime>
  <Words>611</Words>
  <Application>Microsoft Office PowerPoint</Application>
  <PresentationFormat>Bredbild</PresentationFormat>
  <Paragraphs>140</Paragraphs>
  <Slides>16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8" baseType="lpstr">
      <vt:lpstr>Arial</vt:lpstr>
      <vt:lpstr>Arial Narrow</vt:lpstr>
      <vt:lpstr>Arial-BoldMT</vt:lpstr>
      <vt:lpstr>ArialMT</vt:lpstr>
      <vt:lpstr>Calibri</vt:lpstr>
      <vt:lpstr>Calibri Light</vt:lpstr>
      <vt:lpstr>Segoe Print</vt:lpstr>
      <vt:lpstr>Times New Roman</vt:lpstr>
      <vt:lpstr>TimesNewRomanPSMT</vt:lpstr>
      <vt:lpstr>Verdana</vt:lpstr>
      <vt:lpstr>Wingdings</vt:lpstr>
      <vt:lpstr>RJH</vt:lpstr>
      <vt:lpstr>PowerPoint-presentation</vt:lpstr>
      <vt:lpstr>PowerPoint-presentation</vt:lpstr>
      <vt:lpstr>PowerPoint-presentation</vt:lpstr>
      <vt:lpstr>Vi måste förändra vårt sätt att arbeta - från stuprör till kollegor</vt:lpstr>
      <vt:lpstr>Uppstart samverkande sjukvård</vt:lpstr>
      <vt:lpstr>PowerPoint-presentation</vt:lpstr>
      <vt:lpstr>PowerPoint-presentation</vt:lpstr>
      <vt:lpstr>PowerPoint-presentation</vt:lpstr>
      <vt:lpstr>Samverkande sjukvårds vision, mål och syfte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Samverkande sjukvård i Region Jämtland Härjedalen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Anita Secher</dc:creator>
  <cp:lastModifiedBy>Anita Secher</cp:lastModifiedBy>
  <cp:revision>15</cp:revision>
  <dcterms:created xsi:type="dcterms:W3CDTF">2018-11-29T19:30:27Z</dcterms:created>
  <dcterms:modified xsi:type="dcterms:W3CDTF">2018-11-30T13:08:04Z</dcterms:modified>
</cp:coreProperties>
</file>