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57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C200"/>
    <a:srgbClr val="16DC37"/>
    <a:srgbClr val="00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81" d="100"/>
          <a:sy n="81" d="100"/>
        </p:scale>
        <p:origin x="6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2018-12-14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55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radig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64000" y="1989120"/>
            <a:ext cx="10465200" cy="383224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2018-12-14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3" hasCustomPrompt="1"/>
          </p:nvPr>
        </p:nvSpPr>
        <p:spPr>
          <a:xfrm>
            <a:off x="864000" y="1332000"/>
            <a:ext cx="10465200" cy="365760"/>
          </a:xfrm>
        </p:spPr>
        <p:txBody>
          <a:bodyPr>
            <a:normAutofit/>
          </a:bodyPr>
          <a:lstStyle>
            <a:lvl1pPr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Eventuellt underrubrik</a:t>
            </a:r>
          </a:p>
        </p:txBody>
      </p:sp>
    </p:spTree>
    <p:extLst>
      <p:ext uri="{BB962C8B-B14F-4D97-AF65-F5344CB8AC3E}">
        <p14:creationId xmlns:p14="http://schemas.microsoft.com/office/powerpoint/2010/main" val="276234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64000" y="1825625"/>
            <a:ext cx="51660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660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2018-12-14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10"/>
          <p:cNvSpPr>
            <a:spLocks noGrp="1"/>
          </p:cNvSpPr>
          <p:nvPr>
            <p:ph sz="quarter" idx="13" hasCustomPrompt="1"/>
          </p:nvPr>
        </p:nvSpPr>
        <p:spPr>
          <a:xfrm>
            <a:off x="864000" y="1332000"/>
            <a:ext cx="10465200" cy="365760"/>
          </a:xfrm>
        </p:spPr>
        <p:txBody>
          <a:bodyPr>
            <a:normAutofit/>
          </a:bodyPr>
          <a:lstStyle>
            <a:lvl1pPr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Eventuellt underrubrik</a:t>
            </a:r>
          </a:p>
        </p:txBody>
      </p:sp>
    </p:spTree>
    <p:extLst>
      <p:ext uri="{BB962C8B-B14F-4D97-AF65-F5344CB8AC3E}">
        <p14:creationId xmlns:p14="http://schemas.microsoft.com/office/powerpoint/2010/main" val="384427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3999" y="720000"/>
            <a:ext cx="4104000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720000"/>
            <a:ext cx="6172200" cy="500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63999" y="1908000"/>
            <a:ext cx="41040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2018-12-14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8706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3999" y="720000"/>
            <a:ext cx="4104000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719999"/>
            <a:ext cx="6172200" cy="500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63999" y="1908000"/>
            <a:ext cx="41040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2018-12-14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4221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7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67" y="5607977"/>
            <a:ext cx="1944053" cy="746760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0" y="6532510"/>
            <a:ext cx="12192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63999" y="1569719"/>
            <a:ext cx="10465200" cy="4251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780736" y="6532878"/>
            <a:ext cx="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algn="ctr"/>
            <a:fld id="{93979412-D361-406D-A194-319B192BD2D7}" type="datetimeFigureOut">
              <a:rPr lang="sv-SE" smtClean="0"/>
              <a:pPr algn="ctr"/>
              <a:t>2018-12-14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653823" y="65328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519720" y="6532878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44A3E772-BA0E-440B-B6B8-BBE74D10459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899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7" r:id="rId2"/>
    <p:sldLayoutId id="2147483664" r:id="rId3"/>
    <p:sldLayoutId id="2147483668" r:id="rId4"/>
    <p:sldLayoutId id="214748366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tx1">
            <a:lumMod val="75000"/>
            <a:lumOff val="25000"/>
          </a:schemeClr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tx1">
            <a:lumMod val="75000"/>
            <a:lumOff val="25000"/>
          </a:schemeClr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52000" indent="-252000" algn="l" defTabSz="914400" rtl="0" eaLnBrk="1" latinLnBrk="0" hangingPunct="1">
        <a:lnSpc>
          <a:spcPct val="110000"/>
        </a:lnSpc>
        <a:spcBef>
          <a:spcPts val="6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46EDA.BC5DD96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regionjh.se/gdpr" TargetMode="External"/><Relationship Id="rId3" Type="http://schemas.openxmlformats.org/officeDocument/2006/relationships/image" Target="cid:image015.png@01D46EDA.BC5DD960" TargetMode="External"/><Relationship Id="rId7" Type="http://schemas.openxmlformats.org/officeDocument/2006/relationships/image" Target="cid:image021.png@01D46EDA.BC5DD960" TargetMode="External"/><Relationship Id="rId12" Type="http://schemas.openxmlformats.org/officeDocument/2006/relationships/hyperlink" Target="http://www.regionjh.s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cid:image023.png@01D46EDA.BC5DD960" TargetMode="External"/><Relationship Id="rId5" Type="http://schemas.openxmlformats.org/officeDocument/2006/relationships/image" Target="cid:image017.png@01D46EDA.BC5DD960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cid:image022.png@01D46EDA.BC5DD96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1170" y="388638"/>
            <a:ext cx="10465200" cy="648000"/>
          </a:xfrm>
        </p:spPr>
        <p:txBody>
          <a:bodyPr/>
          <a:lstStyle/>
          <a:p>
            <a:r>
              <a:rPr lang="sv-SE" sz="2800" dirty="0"/>
              <a:t>Kompetensförsörjning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45635" y="1036638"/>
            <a:ext cx="10465200" cy="4251643"/>
          </a:xfrm>
        </p:spPr>
        <p:txBody>
          <a:bodyPr/>
          <a:lstStyle/>
          <a:p>
            <a:endParaRPr lang="sv-SE" dirty="0"/>
          </a:p>
          <a:p>
            <a:r>
              <a:rPr lang="sv-SE" dirty="0"/>
              <a:t>Förslag initierades i december 2015 som ett av 3 strategiska områden</a:t>
            </a:r>
          </a:p>
          <a:p>
            <a:endParaRPr lang="sv-SE" dirty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B649A266-D4E9-44BE-8DB6-B5FE24B5C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917" y="2019869"/>
            <a:ext cx="6210300" cy="339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38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FF2240-47F8-4ECF-9502-7E01ACA88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523" y="249421"/>
            <a:ext cx="10465200" cy="648000"/>
          </a:xfrm>
        </p:spPr>
        <p:txBody>
          <a:bodyPr/>
          <a:lstStyle/>
          <a:p>
            <a:pPr algn="ctr"/>
            <a:r>
              <a:rPr lang="sv-SE" dirty="0"/>
              <a:t>SVOM februari 2016</a:t>
            </a:r>
          </a:p>
        </p:txBody>
      </p:sp>
      <p:pic>
        <p:nvPicPr>
          <p:cNvPr id="4" name="Bildobjekt 1" descr="cid:image002.png@01D46EDA.BC5DD960">
            <a:extLst>
              <a:ext uri="{FF2B5EF4-FFF2-40B4-BE49-F238E27FC236}">
                <a16:creationId xmlns:a16="http://schemas.microsoft.com/office/drawing/2014/main" id="{EA46EE40-EF1D-4AFD-8EFF-FB4AF6A8D9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57" y="1514901"/>
            <a:ext cx="7424382" cy="462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EA55E388-7E9A-41A7-90A5-DF25142E33C0}"/>
              </a:ext>
            </a:extLst>
          </p:cNvPr>
          <p:cNvCxnSpPr/>
          <p:nvPr/>
        </p:nvCxnSpPr>
        <p:spPr>
          <a:xfrm flipH="1">
            <a:off x="8393373" y="2156346"/>
            <a:ext cx="1992573" cy="177421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1BC729B8-D279-4A98-A704-A4C36718C5F9}"/>
              </a:ext>
            </a:extLst>
          </p:cNvPr>
          <p:cNvCxnSpPr/>
          <p:nvPr/>
        </p:nvCxnSpPr>
        <p:spPr>
          <a:xfrm>
            <a:off x="136478" y="4053385"/>
            <a:ext cx="1651379" cy="0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353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6D83D0-C3F6-402C-96B4-9266A618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SVOM februari 2016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BBFA5E9B-6C10-48CB-B619-71F864169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9719" y="2233613"/>
            <a:ext cx="65341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99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62DEDF-06A4-458C-8E01-A2C28344A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400" y="388638"/>
            <a:ext cx="10465200" cy="648000"/>
          </a:xfrm>
        </p:spPr>
        <p:txBody>
          <a:bodyPr/>
          <a:lstStyle/>
          <a:p>
            <a:pPr algn="ctr"/>
            <a:r>
              <a:rPr lang="sv-SE" dirty="0"/>
              <a:t>Avsiktsförklaring avseende bristyrkeskategorier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2D46910-1F71-4859-98BE-E50DC3011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Avsiktsförklaring togs fram med nedanstående punkter </a:t>
            </a:r>
            <a:r>
              <a:rPr lang="sv-SE" dirty="0"/>
              <a:t>(se separat dokument)</a:t>
            </a:r>
            <a:endParaRPr lang="sv-SE" b="1" dirty="0"/>
          </a:p>
          <a:p>
            <a:r>
              <a:rPr lang="sv-SE" b="1" dirty="0"/>
              <a:t>Information till skolungdomar</a:t>
            </a:r>
            <a:r>
              <a:rPr lang="sv-SE" dirty="0"/>
              <a:t> </a:t>
            </a:r>
          </a:p>
          <a:p>
            <a:r>
              <a:rPr lang="sv-SE" b="1" dirty="0"/>
              <a:t>Gemensam rekrytering av personal</a:t>
            </a:r>
            <a:endParaRPr lang="sv-SE" dirty="0"/>
          </a:p>
          <a:p>
            <a:r>
              <a:rPr lang="sv-SE" b="1" dirty="0"/>
              <a:t>Cirkulation</a:t>
            </a:r>
          </a:p>
          <a:p>
            <a:r>
              <a:rPr lang="sv-SE" b="1" dirty="0"/>
              <a:t>Tjänstledigheter</a:t>
            </a:r>
          </a:p>
          <a:p>
            <a:r>
              <a:rPr lang="sv-SE" b="1" dirty="0"/>
              <a:t>Gemensamma utbildningar / påverka utbildningsanordnare</a:t>
            </a:r>
          </a:p>
          <a:p>
            <a:r>
              <a:rPr lang="sv-SE" b="1" dirty="0"/>
              <a:t>Utbildningsanställningar</a:t>
            </a:r>
          </a:p>
          <a:p>
            <a:pPr marL="0" indent="0">
              <a:buNone/>
            </a:pPr>
            <a:r>
              <a:rPr lang="sv-SE" dirty="0"/>
              <a:t>Utskick till RJH och länets kommuner om bristyrkeskategorier besvarades inte av alla kommuner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3717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BA26CC-1204-431E-BB0E-E5F34EE4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400" y="388638"/>
            <a:ext cx="10465200" cy="648000"/>
          </a:xfrm>
        </p:spPr>
        <p:txBody>
          <a:bodyPr/>
          <a:lstStyle/>
          <a:p>
            <a:pPr algn="ctr"/>
            <a:r>
              <a:rPr lang="sv-SE" sz="3200" dirty="0"/>
              <a:t>SVOM februari 2017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9ED722-016E-4E41-AE95-07090BC7B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999" y="1132765"/>
            <a:ext cx="10465200" cy="4688598"/>
          </a:xfrm>
        </p:spPr>
        <p:txBody>
          <a:bodyPr>
            <a:normAutofit/>
          </a:bodyPr>
          <a:lstStyle/>
          <a:p>
            <a:r>
              <a:rPr lang="sv-SE" dirty="0"/>
              <a:t>Lisbet Gibson redogör för den handlingsplan som tagits fram för att beroende av stafettläkare och stafettsjuksköterskor ska minska. Kompetensförskjutning – vara en attraktiv arbetsgivare</a:t>
            </a:r>
          </a:p>
          <a:p>
            <a:r>
              <a:rPr lang="sv-SE" dirty="0"/>
              <a:t>Anna Granevärn informerar om arbetet att minska antalet veckor med bemanning av stafettläkare</a:t>
            </a:r>
          </a:p>
          <a:p>
            <a:r>
              <a:rPr lang="sv-SE" dirty="0"/>
              <a:t>Mona Modin </a:t>
            </a:r>
            <a:r>
              <a:rPr lang="sv-SE" dirty="0" err="1"/>
              <a:t>Tjulin</a:t>
            </a:r>
            <a:r>
              <a:rPr lang="sv-SE" dirty="0"/>
              <a:t> presenterade projektet ”Ny i Vården” som Östersunds kommun bedriver tillsammans med samordningsförbundet</a:t>
            </a:r>
          </a:p>
          <a:p>
            <a:r>
              <a:rPr lang="sv-SE" dirty="0"/>
              <a:t>Karin </a:t>
            </a:r>
            <a:r>
              <a:rPr lang="sv-SE" dirty="0" err="1"/>
              <a:t>Näsmark</a:t>
            </a:r>
            <a:r>
              <a:rPr lang="sv-SE" dirty="0"/>
              <a:t> kommun informerade om att Strömsund i överenskommelse med facket skapat Introduktionstjänster där personen får introduktion 75 % och får 25 % studietid med 100 % lön.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5310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DDC373-EE7B-4BE0-B813-789BDC510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3200" dirty="0"/>
              <a:t>SVOM maj 2017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03B0112-C6F6-4B22-8917-CF4637464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Avsiktsförklaringen, kort återrapport samt byte av representant i arbetsgruppen</a:t>
            </a:r>
          </a:p>
          <a:p>
            <a:endParaRPr lang="sv-SE" dirty="0"/>
          </a:p>
          <a:p>
            <a:r>
              <a:rPr lang="sv-SE" dirty="0"/>
              <a:t>Mona Modin </a:t>
            </a:r>
            <a:r>
              <a:rPr lang="sv-SE" dirty="0" err="1"/>
              <a:t>Tjulin</a:t>
            </a:r>
            <a:r>
              <a:rPr lang="sv-SE" dirty="0"/>
              <a:t> gav information om KIVO (kvalitetssäkrad inkludering vård och omsorg)</a:t>
            </a:r>
          </a:p>
          <a:p>
            <a:endParaRPr lang="sv-SE" dirty="0"/>
          </a:p>
          <a:p>
            <a:r>
              <a:rPr lang="sv-SE" dirty="0"/>
              <a:t>I samma möte diskuterades utbildning av vårdbiträden samt var dessa efter utbildning lämpligast arbetar </a:t>
            </a:r>
          </a:p>
        </p:txBody>
      </p:sp>
    </p:spTree>
    <p:extLst>
      <p:ext uri="{BB962C8B-B14F-4D97-AF65-F5344CB8AC3E}">
        <p14:creationId xmlns:p14="http://schemas.microsoft.com/office/powerpoint/2010/main" val="3371029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51BD2D-A39F-42EB-9947-7C58B50DA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722" y="362191"/>
            <a:ext cx="10465200" cy="648000"/>
          </a:xfrm>
        </p:spPr>
        <p:txBody>
          <a:bodyPr/>
          <a:lstStyle/>
          <a:p>
            <a:pPr algn="ctr"/>
            <a:r>
              <a:rPr lang="sv-SE" sz="3200" dirty="0"/>
              <a:t>Juni 2018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34070B-0A2B-4CE9-AA79-57951EF57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887" y="1139688"/>
            <a:ext cx="11396870" cy="6864587"/>
          </a:xfrm>
        </p:spPr>
        <p:txBody>
          <a:bodyPr/>
          <a:lstStyle/>
          <a:p>
            <a:r>
              <a:rPr lang="sv-SE" dirty="0"/>
              <a:t>Presentation av KTC (kliniskt träningscenter) av Ulrica Jönsson och Anna Lindmark. KTC inrättas för att underlätta planering och tillgodose kompetensförsörjning på kort och på lång sikt. Uppbyggnad i etapper inom Region Jämtland Härjedalen. </a:t>
            </a:r>
          </a:p>
        </p:txBody>
      </p:sp>
    </p:spTree>
    <p:extLst>
      <p:ext uri="{BB962C8B-B14F-4D97-AF65-F5344CB8AC3E}">
        <p14:creationId xmlns:p14="http://schemas.microsoft.com/office/powerpoint/2010/main" val="679826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4">
            <a:extLst>
              <a:ext uri="{FF2B5EF4-FFF2-40B4-BE49-F238E27FC236}">
                <a16:creationId xmlns:a16="http://schemas.microsoft.com/office/drawing/2014/main" id="{2E63F82D-2E4A-475A-B401-15B0A9E07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3200" dirty="0"/>
              <a:t>Vad händer nu?</a:t>
            </a:r>
          </a:p>
        </p:txBody>
      </p:sp>
      <p:sp>
        <p:nvSpPr>
          <p:cNvPr id="16" name="Platshållare för innehåll 15">
            <a:extLst>
              <a:ext uri="{FF2B5EF4-FFF2-40B4-BE49-F238E27FC236}">
                <a16:creationId xmlns:a16="http://schemas.microsoft.com/office/drawing/2014/main" id="{533686B2-732B-4C99-AB04-02E1B2547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Behov av HR chefer inom kommunerna involveras i arbetet. De är efterfrågade av vård- och omsorgscheferna.</a:t>
            </a:r>
          </a:p>
          <a:p>
            <a:r>
              <a:rPr lang="sv-SE" dirty="0"/>
              <a:t>Regionens Personaldirektör är uppdaterad på historiken och kommer lyfta denna fråga till ”Björnligans” nästa möte under våren 2019</a:t>
            </a:r>
          </a:p>
          <a:p>
            <a:r>
              <a:rPr lang="sv-SE" dirty="0"/>
              <a:t>Utvecklingen av KTC och regionens webbutbildningsprogram – har intresserat några av länets kommuner …..</a:t>
            </a:r>
            <a:r>
              <a:rPr lang="sv-SE"/>
              <a:t>fortsättning följer</a:t>
            </a:r>
            <a:endParaRPr lang="sv-SE" dirty="0"/>
          </a:p>
        </p:txBody>
      </p:sp>
      <p:pic>
        <p:nvPicPr>
          <p:cNvPr id="1029" name="Bildobjekt 5" descr="cid:image015.png@01D46EDA.BC5DD960">
            <a:extLst>
              <a:ext uri="{FF2B5EF4-FFF2-40B4-BE49-F238E27FC236}">
                <a16:creationId xmlns:a16="http://schemas.microsoft.com/office/drawing/2014/main" id="{72249270-BB78-493A-9395-9819F3F40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44300"/>
            <a:ext cx="6296025" cy="58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Bildobjekt 6" descr="cid:image017.png@01D46EDA.BC5DD960">
            <a:extLst>
              <a:ext uri="{FF2B5EF4-FFF2-40B4-BE49-F238E27FC236}">
                <a16:creationId xmlns:a16="http://schemas.microsoft.com/office/drawing/2014/main" id="{C28DBB16-294D-4223-A0A4-2CEB6F125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97475"/>
            <a:ext cx="56864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Bildobjekt 7" descr="cid:image021.png@01D46EDA.BC5DD960">
            <a:extLst>
              <a:ext uri="{FF2B5EF4-FFF2-40B4-BE49-F238E27FC236}">
                <a16:creationId xmlns:a16="http://schemas.microsoft.com/office/drawing/2014/main" id="{67C74774-3EE9-476D-B9DA-F41E30149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83675"/>
            <a:ext cx="54768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Bildobjekt 8" descr="cid:image022.png@01D46EDA.BC5DD960">
            <a:extLst>
              <a:ext uri="{FF2B5EF4-FFF2-40B4-BE49-F238E27FC236}">
                <a16:creationId xmlns:a16="http://schemas.microsoft.com/office/drawing/2014/main" id="{8F9F40AC-18F3-4B81-B2F8-C467EEF0E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50700"/>
            <a:ext cx="58674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Bildobjekt 9" descr="cid:image023.png@01D46EDA.BC5DD960">
            <a:extLst>
              <a:ext uri="{FF2B5EF4-FFF2-40B4-BE49-F238E27FC236}">
                <a16:creationId xmlns:a16="http://schemas.microsoft.com/office/drawing/2014/main" id="{CE41F272-641B-4101-B18F-C98B51520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93725"/>
            <a:ext cx="51911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EC5B8A82-A0DE-44DF-8B98-813DDB3A5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52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9B40080E-A259-4309-9D57-AF6DAAF27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871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ANNA-KERSTIN – finns en sån avsiktsförklaring som här beslutades om ??</a:t>
            </a:r>
            <a:endParaRPr kumimoji="0" lang="sv-SE" altLang="sv-SE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 febr 2017 diskuterar åter SVOM kompetensförsörjning nu med denna beskrivning i protokollet</a:t>
            </a:r>
            <a:endParaRPr kumimoji="0" lang="sv-SE" altLang="sv-SE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167C36BC-CB30-49C6-988C-EE49EA3B1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402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6CBD9B1A-6D77-4B43-B5F0-C302EEFB4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264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 maj 2017 finns följande notering i SVOMs protokoll</a:t>
            </a:r>
            <a:endParaRPr kumimoji="0" lang="sv-SE" altLang="sv-SE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432FD806-E3E2-45C2-B4FF-0A3B9B212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1935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 juni 2018 görs uppföljning av SVOMs prioriterade områden och följandet noteras ang kompetensförsörjning</a:t>
            </a:r>
            <a:endParaRPr kumimoji="0" lang="sv-SE" altLang="sv-SE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CEB2D6B7-FDC9-44F6-B1C6-2CFFD1D5F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5365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4B7B3FBE-BA6E-4354-AED3-B443243E1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8511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 de Fredagsgrupps diskussioner som jag medverkat i minns jag en diskussion om att göra nån gemensam konferens med kommunerna om kompetensförsörjning där </a:t>
            </a:r>
            <a:br>
              <a:rPr kumimoji="0" lang="sv-SE" altLang="sv-S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sv-SE" altLang="sv-S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Anna-Kerstin och Håkan Gadd från oss fick nåt uppdrag – men hittar inte när det var så jag kan inte kopiera beslutet. </a:t>
            </a:r>
            <a:endParaRPr kumimoji="0" lang="sv-SE" altLang="sv-SE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Vad hände med det Anna-Kerstin ?</a:t>
            </a:r>
            <a:endParaRPr kumimoji="0" lang="sv-SE" altLang="sv-SE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Slutligen så vid senaste Fredagsgruppen så påtalade Förvaltningscheferna från kommunerna en önskan om att deras HRchefer engagerar sig i denna fråga</a:t>
            </a:r>
            <a:endParaRPr kumimoji="0" lang="sv-SE" altLang="sv-SE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 beskrev att Vård-och omsorgsförvaltningarna är lite styvmoderligt behandlade av central HRresurser (de får klara sig själva) men tycker att kompetensförsörjningsfrågan</a:t>
            </a:r>
            <a:endParaRPr kumimoji="0" lang="sv-SE" altLang="sv-SE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 framtiden är för stor för att bara de ska arbeta med den. De vill att regionens och kommunernas HRchefer gemensamt engagerar sig. </a:t>
            </a:r>
            <a:endParaRPr kumimoji="0" lang="sv-SE" altLang="sv-SE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Det var det budskapet jag fick uppdrag att föra fram till dig – för diskussion i er gemensamma gruppering i länet</a:t>
            </a:r>
            <a:endParaRPr kumimoji="0" lang="sv-SE" altLang="sv-SE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900" b="1" i="0" u="none" strike="noStrike" cap="none" normalizeH="0" baseline="0">
                <a:ln>
                  <a:noFill/>
                </a:ln>
                <a:solidFill>
                  <a:srgbClr val="38562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Ingela Jönsson</a:t>
            </a:r>
            <a:endParaRPr kumimoji="0" lang="sv-SE" altLang="sv-SE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900" b="0" i="0" u="none" strike="noStrike" cap="none" normalizeH="0" baseline="0">
                <a:ln>
                  <a:noFill/>
                </a:ln>
                <a:solidFill>
                  <a:srgbClr val="38562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Planeringschef</a:t>
            </a:r>
            <a:endParaRPr kumimoji="0" lang="sv-SE" altLang="sv-SE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900" b="0" i="0" u="none" strike="noStrike" cap="none" normalizeH="0" baseline="0">
                <a:ln>
                  <a:noFill/>
                </a:ln>
                <a:solidFill>
                  <a:srgbClr val="38562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Region Jämtland Härjedalen</a:t>
            </a:r>
            <a:endParaRPr kumimoji="0" lang="sv-SE" altLang="sv-SE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900" b="0" i="0" u="none" strike="noStrike" cap="none" normalizeH="0" baseline="0">
                <a:ln>
                  <a:noFill/>
                </a:ln>
                <a:solidFill>
                  <a:srgbClr val="38562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Tfn: 063-14 77 62</a:t>
            </a:r>
            <a:endParaRPr kumimoji="0" lang="sv-SE" altLang="sv-SE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900" b="0" i="0" u="none" strike="noStrike" cap="none" normalizeH="0" baseline="0">
                <a:ln>
                  <a:noFill/>
                </a:ln>
                <a:solidFill>
                  <a:srgbClr val="38562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Mobil: 070-690 05 27</a:t>
            </a:r>
            <a:endParaRPr kumimoji="0" lang="sv-SE" altLang="sv-SE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900" b="0" i="0" u="none" strike="noStrike" cap="none" normalizeH="0" baseline="0">
                <a:ln>
                  <a:noFill/>
                </a:ln>
                <a:solidFill>
                  <a:srgbClr val="38562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Postadress: Box 654, 831 27 Östersund</a:t>
            </a:r>
            <a:endParaRPr kumimoji="0" lang="sv-SE" altLang="sv-SE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900" b="0" i="0" u="none" strike="noStrike" cap="none" normalizeH="0" baseline="0">
                <a:ln>
                  <a:noFill/>
                </a:ln>
                <a:solidFill>
                  <a:srgbClr val="38562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Besöksadress: Kyrkgatan 12</a:t>
            </a:r>
            <a:endParaRPr kumimoji="0" lang="sv-SE" altLang="sv-SE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900" b="0" i="0" u="none" strike="noStrike" cap="none" normalizeH="0" baseline="0">
                <a:ln>
                  <a:noFill/>
                </a:ln>
                <a:solidFill>
                  <a:srgbClr val="38562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Fakturaadress: Box 910, 831 29 Östersund</a:t>
            </a:r>
            <a:endParaRPr kumimoji="0" lang="sv-SE" altLang="sv-SE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900" b="0" i="0" u="none" strike="noStrike" cap="none" normalizeH="0" baseline="0">
                <a:ln>
                  <a:noFill/>
                </a:ln>
                <a:solidFill>
                  <a:srgbClr val="38562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hlinkClick r:id="rId12"/>
              </a:rPr>
              <a:t>www.regionjh.se</a:t>
            </a:r>
            <a:endParaRPr kumimoji="0" lang="sv-SE" altLang="sv-SE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br>
              <a:rPr kumimoji="0" lang="sv-SE" altLang="sv-S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sv-SE" altLang="sv-S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Region Jämtland Härjedalen behandlar dina personuppgifter vid kommunikation via e-post. Hanteringen av personuppgifter följer gällande dataskyddslagstiftning. Du kan läsa mer om hur vi behandlar dina uppgifter på </a:t>
            </a:r>
            <a:r>
              <a:rPr kumimoji="0" lang="sv-SE" altLang="sv-S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13"/>
              </a:rPr>
              <a:t>https://regionjh.se/gdpr</a:t>
            </a:r>
            <a:r>
              <a:rPr kumimoji="0" lang="sv-SE" altLang="sv-S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 </a:t>
            </a: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56469"/>
      </p:ext>
    </p:extLst>
  </p:cSld>
  <p:clrMapOvr>
    <a:masterClrMapping/>
  </p:clrMapOvr>
</p:sld>
</file>

<file path=ppt/theme/theme1.xml><?xml version="1.0" encoding="utf-8"?>
<a:theme xmlns:a="http://schemas.openxmlformats.org/drawingml/2006/main" name="RJH">
  <a:themeElements>
    <a:clrScheme name="Region JH-0416">
      <a:dk1>
        <a:srgbClr val="000000"/>
      </a:dk1>
      <a:lt1>
        <a:srgbClr val="FFFFFF"/>
      </a:lt1>
      <a:dk2>
        <a:srgbClr val="A59C94"/>
      </a:dk2>
      <a:lt2>
        <a:srgbClr val="FFFFFF"/>
      </a:lt2>
      <a:accent1>
        <a:srgbClr val="97D700"/>
      </a:accent1>
      <a:accent2>
        <a:srgbClr val="E6F0F9"/>
      </a:accent2>
      <a:accent3>
        <a:srgbClr val="1C1C1C"/>
      </a:accent3>
      <a:accent4>
        <a:srgbClr val="BFB8AF"/>
      </a:accent4>
      <a:accent5>
        <a:srgbClr val="4E801F"/>
      </a:accent5>
      <a:accent6>
        <a:srgbClr val="96C0E6"/>
      </a:accent6>
      <a:hlink>
        <a:srgbClr val="000000"/>
      </a:hlink>
      <a:folHlink>
        <a:srgbClr val="7F746B"/>
      </a:folHlink>
    </a:clrScheme>
    <a:fontScheme name="RJH - Rubrik Arial Narrow -  Bröd Ari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JH_mall_anpassade färger.pptx" id="{95C4B7E5-F834-4063-B622-10F4EB466DD8}" vid="{5504849E-FC1A-493C-ADCA-5C793ED58A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103</TotalTime>
  <Words>356</Words>
  <Application>Microsoft Office PowerPoint</Application>
  <PresentationFormat>Bredbild</PresentationFormat>
  <Paragraphs>52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Calibri</vt:lpstr>
      <vt:lpstr>Times New Roman</vt:lpstr>
      <vt:lpstr>Verdana</vt:lpstr>
      <vt:lpstr>Wingdings</vt:lpstr>
      <vt:lpstr>RJH</vt:lpstr>
      <vt:lpstr>Kompetensförsörjning</vt:lpstr>
      <vt:lpstr>SVOM februari 2016</vt:lpstr>
      <vt:lpstr>SVOM februari 2016</vt:lpstr>
      <vt:lpstr>Avsiktsförklaring avseende bristyrkeskategorier</vt:lpstr>
      <vt:lpstr>SVOM februari 2017</vt:lpstr>
      <vt:lpstr>SVOM maj 2017</vt:lpstr>
      <vt:lpstr>Juni 2018</vt:lpstr>
      <vt:lpstr>Vad händer nu?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Kompetensförsörjning</dc:title>
  <dc:creator>Kerstin Lejonklou</dc:creator>
  <cp:lastModifiedBy>Kerstin Lejonklou</cp:lastModifiedBy>
  <cp:revision>14</cp:revision>
  <dcterms:created xsi:type="dcterms:W3CDTF">2018-12-13T09:28:47Z</dcterms:created>
  <dcterms:modified xsi:type="dcterms:W3CDTF">2018-12-14T09:59:23Z</dcterms:modified>
</cp:coreProperties>
</file>