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8" r:id="rId12"/>
    <p:sldId id="267" r:id="rId13"/>
  </p:sldIdLst>
  <p:sldSz cx="12192000" cy="6858000"/>
  <p:notesSz cx="6799263" cy="9929813"/>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8C200"/>
    <a:srgbClr val="16DC37"/>
    <a:srgbClr val="00CC00"/>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autoAdjust="0"/>
  </p:normalViewPr>
  <p:slideViewPr>
    <p:cSldViewPr snapToGrid="0">
      <p:cViewPr varScale="1">
        <p:scale>
          <a:sx n="72" d="100"/>
          <a:sy n="72" d="100"/>
        </p:scale>
        <p:origin x="624" y="66"/>
      </p:cViewPr>
      <p:guideLst>
        <p:guide orient="horz" pos="2160"/>
        <p:guide pos="3840"/>
      </p:guideLst>
    </p:cSldViewPr>
  </p:slideViewPr>
  <p:outlineViewPr>
    <p:cViewPr>
      <p:scale>
        <a:sx n="33" d="100"/>
        <a:sy n="33" d="100"/>
      </p:scale>
      <p:origin x="0" y="348"/>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endParaRPr lang="sv-SE" dirty="0"/>
          </a:p>
        </p:txBody>
      </p:sp>
      <p:sp>
        <p:nvSpPr>
          <p:cNvPr id="3" name="Platshållare för innehåll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p:txBody>
      </p:sp>
      <p:sp>
        <p:nvSpPr>
          <p:cNvPr id="4" name="Platshållare för datum 3"/>
          <p:cNvSpPr>
            <a:spLocks noGrp="1"/>
          </p:cNvSpPr>
          <p:nvPr>
            <p:ph type="dt" sz="half" idx="10"/>
          </p:nvPr>
        </p:nvSpPr>
        <p:spPr/>
        <p:txBody>
          <a:bodyPr/>
          <a:lstStyle/>
          <a:p>
            <a:fld id="{93979412-D361-406D-A194-319B192BD2D7}" type="datetimeFigureOut">
              <a:rPr lang="sv-SE" smtClean="0"/>
              <a:pPr/>
              <a:t>2018-12-17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44A3E772-BA0E-440B-B6B8-BBE74D104596}" type="slidenum">
              <a:rPr lang="sv-SE" smtClean="0"/>
              <a:pPr/>
              <a:t>‹#›</a:t>
            </a:fld>
            <a:endParaRPr lang="sv-SE"/>
          </a:p>
        </p:txBody>
      </p:sp>
    </p:spTree>
    <p:extLst>
      <p:ext uri="{BB962C8B-B14F-4D97-AF65-F5344CB8AC3E}">
        <p14:creationId xmlns:p14="http://schemas.microsoft.com/office/powerpoint/2010/main" val="332551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vå radig 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endParaRPr lang="sv-SE" dirty="0"/>
          </a:p>
        </p:txBody>
      </p:sp>
      <p:sp>
        <p:nvSpPr>
          <p:cNvPr id="3" name="Platshållare för innehåll 2"/>
          <p:cNvSpPr>
            <a:spLocks noGrp="1"/>
          </p:cNvSpPr>
          <p:nvPr>
            <p:ph idx="1"/>
          </p:nvPr>
        </p:nvSpPr>
        <p:spPr>
          <a:xfrm>
            <a:off x="864000" y="1989120"/>
            <a:ext cx="10465200" cy="3832243"/>
          </a:xfrm>
        </p:spPr>
        <p:txBody>
          <a:bodyPr/>
          <a:lstStyle/>
          <a:p>
            <a:pPr lvl="0"/>
            <a:r>
              <a:rPr lang="sv-SE"/>
              <a:t>Redigera format för bakgrundstext</a:t>
            </a:r>
          </a:p>
          <a:p>
            <a:pPr lvl="1"/>
            <a:r>
              <a:rPr lang="sv-SE"/>
              <a:t>Nivå två</a:t>
            </a:r>
          </a:p>
          <a:p>
            <a:pPr lvl="2"/>
            <a:r>
              <a:rPr lang="sv-SE"/>
              <a:t>Nivå tre</a:t>
            </a:r>
          </a:p>
          <a:p>
            <a:pPr lvl="3"/>
            <a:r>
              <a:rPr lang="sv-SE"/>
              <a:t>Nivå fyra</a:t>
            </a:r>
          </a:p>
        </p:txBody>
      </p:sp>
      <p:sp>
        <p:nvSpPr>
          <p:cNvPr id="4" name="Platshållare för datum 3"/>
          <p:cNvSpPr>
            <a:spLocks noGrp="1"/>
          </p:cNvSpPr>
          <p:nvPr>
            <p:ph type="dt" sz="half" idx="10"/>
          </p:nvPr>
        </p:nvSpPr>
        <p:spPr/>
        <p:txBody>
          <a:bodyPr/>
          <a:lstStyle/>
          <a:p>
            <a:fld id="{93979412-D361-406D-A194-319B192BD2D7}" type="datetimeFigureOut">
              <a:rPr lang="sv-SE" smtClean="0"/>
              <a:pPr/>
              <a:t>2018-12-17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44A3E772-BA0E-440B-B6B8-BBE74D104596}" type="slidenum">
              <a:rPr lang="sv-SE" smtClean="0"/>
              <a:pPr/>
              <a:t>‹#›</a:t>
            </a:fld>
            <a:endParaRPr lang="sv-SE"/>
          </a:p>
        </p:txBody>
      </p:sp>
      <p:sp>
        <p:nvSpPr>
          <p:cNvPr id="11" name="Platshållare för innehåll 10"/>
          <p:cNvSpPr>
            <a:spLocks noGrp="1"/>
          </p:cNvSpPr>
          <p:nvPr>
            <p:ph sz="quarter" idx="13" hasCustomPrompt="1"/>
          </p:nvPr>
        </p:nvSpPr>
        <p:spPr>
          <a:xfrm>
            <a:off x="864000" y="1332000"/>
            <a:ext cx="10465200" cy="365760"/>
          </a:xfrm>
        </p:spPr>
        <p:txBody>
          <a:bodyPr>
            <a:normAutofit/>
          </a:bodyPr>
          <a:lstStyle>
            <a:lvl1pPr>
              <a:buNone/>
              <a:defRPr sz="2000" cap="all" baseline="0">
                <a:solidFill>
                  <a:schemeClr val="tx1">
                    <a:lumMod val="50000"/>
                    <a:lumOff val="50000"/>
                  </a:schemeClr>
                </a:solidFill>
                <a:latin typeface="+mj-lt"/>
              </a:defRPr>
            </a:lvl1pPr>
          </a:lstStyle>
          <a:p>
            <a:pPr lvl="0"/>
            <a:r>
              <a:rPr lang="sv-SE" dirty="0"/>
              <a:t>Eventuellt underrubrik</a:t>
            </a:r>
          </a:p>
        </p:txBody>
      </p:sp>
    </p:spTree>
    <p:extLst>
      <p:ext uri="{BB962C8B-B14F-4D97-AF65-F5344CB8AC3E}">
        <p14:creationId xmlns:p14="http://schemas.microsoft.com/office/powerpoint/2010/main" val="2762345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a:xfrm>
            <a:off x="864000" y="720000"/>
            <a:ext cx="10465200" cy="648000"/>
          </a:xfrm>
        </p:spPr>
        <p:txBody>
          <a:bodyPr/>
          <a:lstStyle/>
          <a:p>
            <a:r>
              <a:rPr lang="sv-SE"/>
              <a:t>Klicka här för att ändra mall för rubrikformat</a:t>
            </a:r>
            <a:endParaRPr lang="sv-SE" dirty="0"/>
          </a:p>
        </p:txBody>
      </p:sp>
      <p:sp>
        <p:nvSpPr>
          <p:cNvPr id="3" name="Platshållare för innehåll 2"/>
          <p:cNvSpPr>
            <a:spLocks noGrp="1"/>
          </p:cNvSpPr>
          <p:nvPr>
            <p:ph sz="half" idx="1"/>
          </p:nvPr>
        </p:nvSpPr>
        <p:spPr>
          <a:xfrm>
            <a:off x="864000" y="1825625"/>
            <a:ext cx="5166000" cy="4351338"/>
          </a:xfrm>
        </p:spPr>
        <p:txBody>
          <a:bodyPr/>
          <a:lstStyle/>
          <a:p>
            <a:pPr lvl="0"/>
            <a:r>
              <a:rPr lang="sv-SE"/>
              <a:t>Redigera format för bakgrundstext</a:t>
            </a:r>
          </a:p>
          <a:p>
            <a:pPr lvl="1"/>
            <a:r>
              <a:rPr lang="sv-SE"/>
              <a:t>Nivå två</a:t>
            </a:r>
          </a:p>
          <a:p>
            <a:pPr lvl="2"/>
            <a:r>
              <a:rPr lang="sv-SE"/>
              <a:t>Nivå tre</a:t>
            </a:r>
          </a:p>
          <a:p>
            <a:pPr lvl="3"/>
            <a:r>
              <a:rPr lang="sv-SE"/>
              <a:t>Nivå fyra</a:t>
            </a:r>
          </a:p>
        </p:txBody>
      </p:sp>
      <p:sp>
        <p:nvSpPr>
          <p:cNvPr id="4" name="Platshållare för innehåll 3"/>
          <p:cNvSpPr>
            <a:spLocks noGrp="1"/>
          </p:cNvSpPr>
          <p:nvPr>
            <p:ph sz="half" idx="2"/>
          </p:nvPr>
        </p:nvSpPr>
        <p:spPr>
          <a:xfrm>
            <a:off x="6172200" y="1825625"/>
            <a:ext cx="5166000" cy="4351338"/>
          </a:xfrm>
        </p:spPr>
        <p:txBody>
          <a:bodyPr/>
          <a:lstStyle/>
          <a:p>
            <a:pPr lvl="0"/>
            <a:r>
              <a:rPr lang="sv-SE"/>
              <a:t>Redigera format för bakgrundstext</a:t>
            </a:r>
          </a:p>
          <a:p>
            <a:pPr lvl="1"/>
            <a:r>
              <a:rPr lang="sv-SE"/>
              <a:t>Nivå två</a:t>
            </a:r>
          </a:p>
          <a:p>
            <a:pPr lvl="2"/>
            <a:r>
              <a:rPr lang="sv-SE"/>
              <a:t>Nivå tre</a:t>
            </a:r>
          </a:p>
          <a:p>
            <a:pPr lvl="3"/>
            <a:r>
              <a:rPr lang="sv-SE"/>
              <a:t>Nivå fyra</a:t>
            </a:r>
          </a:p>
        </p:txBody>
      </p:sp>
      <p:sp>
        <p:nvSpPr>
          <p:cNvPr id="5" name="Platshållare för datum 4"/>
          <p:cNvSpPr>
            <a:spLocks noGrp="1"/>
          </p:cNvSpPr>
          <p:nvPr>
            <p:ph type="dt" sz="half" idx="10"/>
          </p:nvPr>
        </p:nvSpPr>
        <p:spPr/>
        <p:txBody>
          <a:bodyPr/>
          <a:lstStyle/>
          <a:p>
            <a:fld id="{93979412-D361-406D-A194-319B192BD2D7}" type="datetimeFigureOut">
              <a:rPr lang="sv-SE" smtClean="0"/>
              <a:pPr/>
              <a:t>2018-12-17</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44A3E772-BA0E-440B-B6B8-BBE74D104596}" type="slidenum">
              <a:rPr lang="sv-SE" smtClean="0"/>
              <a:pPr/>
              <a:t>‹#›</a:t>
            </a:fld>
            <a:endParaRPr lang="sv-SE"/>
          </a:p>
        </p:txBody>
      </p:sp>
      <p:sp>
        <p:nvSpPr>
          <p:cNvPr id="8" name="Platshållare för innehåll 10"/>
          <p:cNvSpPr>
            <a:spLocks noGrp="1"/>
          </p:cNvSpPr>
          <p:nvPr>
            <p:ph sz="quarter" idx="13" hasCustomPrompt="1"/>
          </p:nvPr>
        </p:nvSpPr>
        <p:spPr>
          <a:xfrm>
            <a:off x="864000" y="1332000"/>
            <a:ext cx="10465200" cy="365760"/>
          </a:xfrm>
        </p:spPr>
        <p:txBody>
          <a:bodyPr>
            <a:normAutofit/>
          </a:bodyPr>
          <a:lstStyle>
            <a:lvl1pPr>
              <a:buNone/>
              <a:defRPr sz="2000" cap="all" baseline="0">
                <a:solidFill>
                  <a:schemeClr val="tx1">
                    <a:lumMod val="50000"/>
                    <a:lumOff val="50000"/>
                  </a:schemeClr>
                </a:solidFill>
                <a:latin typeface="+mj-lt"/>
              </a:defRPr>
            </a:lvl1pPr>
          </a:lstStyle>
          <a:p>
            <a:pPr lvl="0"/>
            <a:r>
              <a:rPr lang="sv-SE" dirty="0"/>
              <a:t>Eventuellt underrubrik</a:t>
            </a:r>
          </a:p>
        </p:txBody>
      </p:sp>
    </p:spTree>
    <p:extLst>
      <p:ext uri="{BB962C8B-B14F-4D97-AF65-F5344CB8AC3E}">
        <p14:creationId xmlns:p14="http://schemas.microsoft.com/office/powerpoint/2010/main" val="3844274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63999" y="720000"/>
            <a:ext cx="4104000" cy="1069975"/>
          </a:xfrm>
        </p:spPr>
        <p:txBody>
          <a:bodyPr anchor="b"/>
          <a:lstStyle>
            <a:lvl1pPr>
              <a:defRPr sz="3200"/>
            </a:lvl1pPr>
          </a:lstStyle>
          <a:p>
            <a:r>
              <a:rPr lang="sv-SE"/>
              <a:t>Klicka här för att ändra mall för rubrikformat</a:t>
            </a:r>
            <a:endParaRPr lang="sv-SE" dirty="0"/>
          </a:p>
        </p:txBody>
      </p:sp>
      <p:sp>
        <p:nvSpPr>
          <p:cNvPr id="3" name="Platshållare för innehåll 2"/>
          <p:cNvSpPr>
            <a:spLocks noGrp="1"/>
          </p:cNvSpPr>
          <p:nvPr>
            <p:ph idx="1"/>
          </p:nvPr>
        </p:nvSpPr>
        <p:spPr>
          <a:xfrm>
            <a:off x="5183188" y="720000"/>
            <a:ext cx="6172200" cy="5004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p:txBody>
      </p:sp>
      <p:sp>
        <p:nvSpPr>
          <p:cNvPr id="4" name="Platshållare för text 3"/>
          <p:cNvSpPr>
            <a:spLocks noGrp="1"/>
          </p:cNvSpPr>
          <p:nvPr>
            <p:ph type="body" sz="half" idx="2"/>
          </p:nvPr>
        </p:nvSpPr>
        <p:spPr>
          <a:xfrm>
            <a:off x="863999" y="1908000"/>
            <a:ext cx="410400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p:cNvSpPr>
            <a:spLocks noGrp="1"/>
          </p:cNvSpPr>
          <p:nvPr>
            <p:ph type="dt" sz="half" idx="10"/>
          </p:nvPr>
        </p:nvSpPr>
        <p:spPr/>
        <p:txBody>
          <a:bodyPr/>
          <a:lstStyle/>
          <a:p>
            <a:fld id="{93979412-D361-406D-A194-319B192BD2D7}" type="datetimeFigureOut">
              <a:rPr lang="sv-SE" smtClean="0"/>
              <a:pPr/>
              <a:t>2018-12-17</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44A3E772-BA0E-440B-B6B8-BBE74D104596}" type="slidenum">
              <a:rPr lang="sv-SE" smtClean="0"/>
              <a:pPr/>
              <a:t>‹#›</a:t>
            </a:fld>
            <a:endParaRPr lang="sv-SE"/>
          </a:p>
        </p:txBody>
      </p:sp>
    </p:spTree>
    <p:extLst>
      <p:ext uri="{BB962C8B-B14F-4D97-AF65-F5344CB8AC3E}">
        <p14:creationId xmlns:p14="http://schemas.microsoft.com/office/powerpoint/2010/main" val="2628706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63999" y="720000"/>
            <a:ext cx="4104000" cy="1069975"/>
          </a:xfrm>
        </p:spPr>
        <p:txBody>
          <a:bodyPr anchor="b"/>
          <a:lstStyle>
            <a:lvl1pPr>
              <a:defRPr sz="3200"/>
            </a:lvl1pPr>
          </a:lstStyle>
          <a:p>
            <a:r>
              <a:rPr lang="sv-SE"/>
              <a:t>Klicka här för att ändra mall för rubrikformat</a:t>
            </a:r>
            <a:endParaRPr lang="sv-SE" dirty="0"/>
          </a:p>
        </p:txBody>
      </p:sp>
      <p:sp>
        <p:nvSpPr>
          <p:cNvPr id="3" name="Platshållare för bild 2"/>
          <p:cNvSpPr>
            <a:spLocks noGrp="1"/>
          </p:cNvSpPr>
          <p:nvPr>
            <p:ph type="pic" idx="1"/>
          </p:nvPr>
        </p:nvSpPr>
        <p:spPr>
          <a:xfrm>
            <a:off x="5183188" y="719999"/>
            <a:ext cx="6172200" cy="5004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sv-SE" dirty="0"/>
          </a:p>
        </p:txBody>
      </p:sp>
      <p:sp>
        <p:nvSpPr>
          <p:cNvPr id="4" name="Platshållare för text 3"/>
          <p:cNvSpPr>
            <a:spLocks noGrp="1"/>
          </p:cNvSpPr>
          <p:nvPr>
            <p:ph type="body" sz="half" idx="2"/>
          </p:nvPr>
        </p:nvSpPr>
        <p:spPr>
          <a:xfrm>
            <a:off x="863999" y="1908000"/>
            <a:ext cx="410400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p:cNvSpPr>
            <a:spLocks noGrp="1"/>
          </p:cNvSpPr>
          <p:nvPr>
            <p:ph type="dt" sz="half" idx="10"/>
          </p:nvPr>
        </p:nvSpPr>
        <p:spPr/>
        <p:txBody>
          <a:bodyPr/>
          <a:lstStyle/>
          <a:p>
            <a:fld id="{93979412-D361-406D-A194-319B192BD2D7}" type="datetimeFigureOut">
              <a:rPr lang="sv-SE" smtClean="0"/>
              <a:pPr/>
              <a:t>2018-12-17</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44A3E772-BA0E-440B-B6B8-BBE74D104596}" type="slidenum">
              <a:rPr lang="sv-SE" smtClean="0"/>
              <a:pPr/>
              <a:t>‹#›</a:t>
            </a:fld>
            <a:endParaRPr lang="sv-SE"/>
          </a:p>
        </p:txBody>
      </p:sp>
    </p:spTree>
    <p:extLst>
      <p:ext uri="{BB962C8B-B14F-4D97-AF65-F5344CB8AC3E}">
        <p14:creationId xmlns:p14="http://schemas.microsoft.com/office/powerpoint/2010/main" val="11942216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w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64000" y="720000"/>
            <a:ext cx="10465200" cy="648000"/>
          </a:xfrm>
          <a:prstGeom prst="rect">
            <a:avLst/>
          </a:prstGeom>
        </p:spPr>
        <p:txBody>
          <a:bodyPr vert="horz" lIns="91440" tIns="45720" rIns="91440" bIns="45720" rtlCol="0" anchor="t" anchorCtr="0">
            <a:noAutofit/>
          </a:bodyPr>
          <a:lstStyle/>
          <a:p>
            <a:r>
              <a:rPr lang="sv-SE" dirty="0"/>
              <a:t>Klicka här för att ändra format</a:t>
            </a:r>
          </a:p>
        </p:txBody>
      </p:sp>
      <p:pic>
        <p:nvPicPr>
          <p:cNvPr id="7" name="Bildobjekt 6"/>
          <p:cNvPicPr>
            <a:picLocks noChangeAspect="1"/>
          </p:cNvPicPr>
          <p:nvPr userDrawn="1"/>
        </p:nvPicPr>
        <p:blipFill>
          <a:blip r:embed="rId7" cstate="print">
            <a:lum contrast="-20000"/>
            <a:extLst>
              <a:ext uri="{28A0092B-C50C-407E-A947-70E740481C1C}">
                <a14:useLocalDpi xmlns:a14="http://schemas.microsoft.com/office/drawing/2010/main" val="0"/>
              </a:ext>
            </a:extLst>
          </a:blip>
          <a:stretch>
            <a:fillRect/>
          </a:stretch>
        </p:blipFill>
        <p:spPr>
          <a:xfrm>
            <a:off x="10007667" y="5607977"/>
            <a:ext cx="1944053" cy="746760"/>
          </a:xfrm>
          <a:prstGeom prst="rect">
            <a:avLst/>
          </a:prstGeom>
        </p:spPr>
      </p:pic>
      <p:sp>
        <p:nvSpPr>
          <p:cNvPr id="9" name="Rektangel 8"/>
          <p:cNvSpPr/>
          <p:nvPr userDrawn="1"/>
        </p:nvSpPr>
        <p:spPr>
          <a:xfrm>
            <a:off x="0" y="6532510"/>
            <a:ext cx="12192000" cy="342000"/>
          </a:xfrm>
          <a:prstGeom prst="rect">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Platshållare för text 2"/>
          <p:cNvSpPr>
            <a:spLocks noGrp="1"/>
          </p:cNvSpPr>
          <p:nvPr>
            <p:ph type="body" idx="1"/>
          </p:nvPr>
        </p:nvSpPr>
        <p:spPr>
          <a:xfrm>
            <a:off x="863999" y="1569719"/>
            <a:ext cx="10465200" cy="4251643"/>
          </a:xfrm>
          <a:prstGeom prst="rect">
            <a:avLst/>
          </a:prstGeom>
        </p:spPr>
        <p:txBody>
          <a:bodyPr vert="horz" lIns="91440" tIns="45720" rIns="91440" bIns="4572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p:txBody>
      </p:sp>
      <p:sp>
        <p:nvSpPr>
          <p:cNvPr id="4" name="Platshållare för datum 3"/>
          <p:cNvSpPr>
            <a:spLocks noGrp="1"/>
          </p:cNvSpPr>
          <p:nvPr>
            <p:ph type="dt" sz="half" idx="2"/>
          </p:nvPr>
        </p:nvSpPr>
        <p:spPr>
          <a:xfrm>
            <a:off x="10780736" y="6532878"/>
            <a:ext cx="720000" cy="365125"/>
          </a:xfrm>
          <a:prstGeom prst="rect">
            <a:avLst/>
          </a:prstGeom>
        </p:spPr>
        <p:txBody>
          <a:bodyPr vert="horz" lIns="91440" tIns="45720" rIns="91440" bIns="45720" rtlCol="0" anchor="ctr"/>
          <a:lstStyle>
            <a:lvl1pPr algn="l">
              <a:defRPr sz="900">
                <a:solidFill>
                  <a:schemeClr val="bg1"/>
                </a:solidFill>
                <a:latin typeface="+mj-lt"/>
              </a:defRPr>
            </a:lvl1pPr>
          </a:lstStyle>
          <a:p>
            <a:pPr algn="ctr"/>
            <a:fld id="{93979412-D361-406D-A194-319B192BD2D7}" type="datetimeFigureOut">
              <a:rPr lang="sv-SE" smtClean="0"/>
              <a:pPr algn="ctr"/>
              <a:t>2018-12-17</a:t>
            </a:fld>
            <a:endParaRPr lang="sv-SE" dirty="0"/>
          </a:p>
        </p:txBody>
      </p:sp>
      <p:sp>
        <p:nvSpPr>
          <p:cNvPr id="5" name="Platshållare för sidfot 4"/>
          <p:cNvSpPr>
            <a:spLocks noGrp="1"/>
          </p:cNvSpPr>
          <p:nvPr>
            <p:ph type="ftr" sz="quarter" idx="3"/>
          </p:nvPr>
        </p:nvSpPr>
        <p:spPr>
          <a:xfrm>
            <a:off x="6653823" y="6532878"/>
            <a:ext cx="4114800" cy="365125"/>
          </a:xfrm>
          <a:prstGeom prst="rect">
            <a:avLst/>
          </a:prstGeom>
        </p:spPr>
        <p:txBody>
          <a:bodyPr vert="horz" lIns="91440" tIns="45720" rIns="91440" bIns="45720" rtlCol="0" anchor="ctr"/>
          <a:lstStyle>
            <a:lvl1pPr algn="r">
              <a:defRPr sz="900" cap="all" baseline="0">
                <a:solidFill>
                  <a:schemeClr val="bg1"/>
                </a:solidFill>
                <a:latin typeface="+mj-lt"/>
              </a:defRPr>
            </a:lvl1pPr>
          </a:lstStyle>
          <a:p>
            <a:endParaRPr lang="sv-SE" dirty="0"/>
          </a:p>
        </p:txBody>
      </p:sp>
      <p:sp>
        <p:nvSpPr>
          <p:cNvPr id="6" name="Platshållare för bildnummer 5"/>
          <p:cNvSpPr>
            <a:spLocks noGrp="1"/>
          </p:cNvSpPr>
          <p:nvPr>
            <p:ph type="sldNum" sz="quarter" idx="4"/>
          </p:nvPr>
        </p:nvSpPr>
        <p:spPr>
          <a:xfrm>
            <a:off x="11519720" y="6532878"/>
            <a:ext cx="432000" cy="365125"/>
          </a:xfrm>
          <a:prstGeom prst="rect">
            <a:avLst/>
          </a:prstGeom>
        </p:spPr>
        <p:txBody>
          <a:bodyPr vert="horz" lIns="91440" tIns="45720" rIns="91440" bIns="45720" rtlCol="0" anchor="ctr"/>
          <a:lstStyle>
            <a:lvl1pPr algn="l">
              <a:defRPr sz="900">
                <a:solidFill>
                  <a:schemeClr val="bg1"/>
                </a:solidFill>
                <a:latin typeface="+mj-lt"/>
              </a:defRPr>
            </a:lvl1pPr>
          </a:lstStyle>
          <a:p>
            <a:fld id="{44A3E772-BA0E-440B-B6B8-BBE74D104596}" type="slidenum">
              <a:rPr lang="sv-SE" smtClean="0"/>
              <a:pPr/>
              <a:t>‹#›</a:t>
            </a:fld>
            <a:endParaRPr lang="sv-SE" dirty="0"/>
          </a:p>
        </p:txBody>
      </p:sp>
    </p:spTree>
    <p:extLst>
      <p:ext uri="{BB962C8B-B14F-4D97-AF65-F5344CB8AC3E}">
        <p14:creationId xmlns:p14="http://schemas.microsoft.com/office/powerpoint/2010/main" val="1548991592"/>
      </p:ext>
    </p:extLst>
  </p:cSld>
  <p:clrMap bg1="lt1" tx1="dk1" bg2="lt2" tx2="dk2" accent1="accent1" accent2="accent2" accent3="accent3" accent4="accent4" accent5="accent5" accent6="accent6" hlink="hlink" folHlink="folHlink"/>
  <p:sldLayoutIdLst>
    <p:sldLayoutId id="2147483662" r:id="rId1"/>
    <p:sldLayoutId id="2147483677" r:id="rId2"/>
    <p:sldLayoutId id="2147483664" r:id="rId3"/>
    <p:sldLayoutId id="2147483668" r:id="rId4"/>
    <p:sldLayoutId id="2147483669" r:id="rId5"/>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2000" indent="-252000" algn="l" defTabSz="914400" rtl="0" eaLnBrk="1" latinLnBrk="0" hangingPunct="1">
        <a:lnSpc>
          <a:spcPct val="110000"/>
        </a:lnSpc>
        <a:spcBef>
          <a:spcPts val="600"/>
        </a:spcBef>
        <a:buClr>
          <a:schemeClr val="accent1"/>
        </a:buClr>
        <a:buFont typeface="Wingdings" panose="05000000000000000000" pitchFamily="2" charset="2"/>
        <a:buChar char="§"/>
        <a:defRPr sz="2200" kern="1200">
          <a:solidFill>
            <a:schemeClr val="tx1"/>
          </a:solidFill>
          <a:latin typeface="+mn-lt"/>
          <a:ea typeface="+mn-ea"/>
          <a:cs typeface="+mn-cs"/>
        </a:defRPr>
      </a:lvl1pPr>
      <a:lvl2pPr marL="504000" indent="-252000" algn="l" defTabSz="914400" rtl="0" eaLnBrk="1" latinLnBrk="0" hangingPunct="1">
        <a:lnSpc>
          <a:spcPct val="110000"/>
        </a:lnSpc>
        <a:spcBef>
          <a:spcPts val="600"/>
        </a:spcBef>
        <a:buClr>
          <a:schemeClr val="tx1">
            <a:lumMod val="75000"/>
            <a:lumOff val="25000"/>
          </a:schemeClr>
        </a:buClr>
        <a:buFont typeface="Verdana" panose="020B0604030504040204" pitchFamily="34" charset="0"/>
        <a:buChar char="–"/>
        <a:defRPr sz="2000" kern="1200">
          <a:solidFill>
            <a:schemeClr val="tx1"/>
          </a:solidFill>
          <a:latin typeface="+mn-lt"/>
          <a:ea typeface="+mn-ea"/>
          <a:cs typeface="+mn-cs"/>
        </a:defRPr>
      </a:lvl2pPr>
      <a:lvl3pPr marL="756000" indent="-252000" algn="l" defTabSz="914400" rtl="0" eaLnBrk="1" latinLnBrk="0" hangingPunct="1">
        <a:lnSpc>
          <a:spcPct val="110000"/>
        </a:lnSpc>
        <a:spcBef>
          <a:spcPts val="600"/>
        </a:spcBef>
        <a:buClr>
          <a:schemeClr val="bg1">
            <a:lumMod val="50000"/>
          </a:schemeClr>
        </a:buClr>
        <a:buFont typeface="Wingdings" panose="05000000000000000000" pitchFamily="2" charset="2"/>
        <a:buChar char="§"/>
        <a:defRPr sz="2000" kern="1200">
          <a:solidFill>
            <a:schemeClr val="tx1"/>
          </a:solidFill>
          <a:latin typeface="+mn-lt"/>
          <a:ea typeface="+mn-ea"/>
          <a:cs typeface="+mn-cs"/>
        </a:defRPr>
      </a:lvl3pPr>
      <a:lvl4pPr marL="1008000" indent="-252000" algn="l" defTabSz="914400" rtl="0" eaLnBrk="1" latinLnBrk="0" hangingPunct="1">
        <a:lnSpc>
          <a:spcPct val="110000"/>
        </a:lnSpc>
        <a:spcBef>
          <a:spcPts val="600"/>
        </a:spcBef>
        <a:buClr>
          <a:schemeClr val="tx1">
            <a:lumMod val="75000"/>
            <a:lumOff val="25000"/>
          </a:schemeClr>
        </a:buClr>
        <a:buFont typeface="Verdana" panose="020B0604030504040204" pitchFamily="34" charset="0"/>
        <a:buChar char="–"/>
        <a:defRPr sz="2000" kern="1200">
          <a:solidFill>
            <a:schemeClr val="tx1"/>
          </a:solidFill>
          <a:latin typeface="+mn-lt"/>
          <a:ea typeface="+mn-ea"/>
          <a:cs typeface="+mn-cs"/>
        </a:defRPr>
      </a:lvl4pPr>
      <a:lvl5pPr marL="252000" indent="-252000" algn="l" defTabSz="914400" rtl="0" eaLnBrk="1" latinLnBrk="0" hangingPunct="1">
        <a:lnSpc>
          <a:spcPct val="110000"/>
        </a:lnSpc>
        <a:spcBef>
          <a:spcPts val="600"/>
        </a:spcBef>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mailto:registrator@vardanalys.se" TargetMode="External"/><Relationship Id="rId2" Type="http://schemas.openxmlformats.org/officeDocument/2006/relationships/hyperlink" Target="https://www.vardanalys.se/?post_type=var_report&amp;p=1545&amp;preview=true"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Aktuellt läge LOSUS</a:t>
            </a:r>
          </a:p>
        </p:txBody>
      </p:sp>
      <p:sp>
        <p:nvSpPr>
          <p:cNvPr id="3" name="Platshållare för innehåll 2"/>
          <p:cNvSpPr>
            <a:spLocks noGrp="1"/>
          </p:cNvSpPr>
          <p:nvPr>
            <p:ph idx="1"/>
          </p:nvPr>
        </p:nvSpPr>
        <p:spPr/>
        <p:txBody>
          <a:bodyPr/>
          <a:lstStyle/>
          <a:p>
            <a:endParaRPr lang="sv-SE" dirty="0"/>
          </a:p>
          <a:p>
            <a:endParaRPr lang="sv-SE" dirty="0"/>
          </a:p>
          <a:p>
            <a:endParaRPr lang="sv-SE" dirty="0"/>
          </a:p>
          <a:p>
            <a:r>
              <a:rPr lang="sv-SE" dirty="0"/>
              <a:t>Projektet inom regionen upphör 181231</a:t>
            </a:r>
          </a:p>
          <a:p>
            <a:r>
              <a:rPr lang="sv-SE" dirty="0"/>
              <a:t>Utvecklingsledare 50% för länets kommuner har fortsatt uppdrag tom 190430</a:t>
            </a:r>
          </a:p>
          <a:p>
            <a:r>
              <a:rPr lang="sv-SE" dirty="0"/>
              <a:t>Huvudansvaret för fortsatt stöd till verksamheterna = respektive huvudmans ledning</a:t>
            </a:r>
          </a:p>
          <a:p>
            <a:pPr marL="252000" lvl="1" indent="0">
              <a:buNone/>
            </a:pPr>
            <a:endParaRPr lang="sv-SE" dirty="0"/>
          </a:p>
        </p:txBody>
      </p:sp>
    </p:spTree>
    <p:extLst>
      <p:ext uri="{BB962C8B-B14F-4D97-AF65-F5344CB8AC3E}">
        <p14:creationId xmlns:p14="http://schemas.microsoft.com/office/powerpoint/2010/main" val="13405382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231A2E-DA33-4117-BD84-70A041AA3495}"/>
              </a:ext>
            </a:extLst>
          </p:cNvPr>
          <p:cNvSpPr>
            <a:spLocks noGrp="1"/>
          </p:cNvSpPr>
          <p:nvPr>
            <p:ph type="title"/>
          </p:nvPr>
        </p:nvSpPr>
        <p:spPr/>
        <p:txBody>
          <a:bodyPr/>
          <a:lstStyle/>
          <a:p>
            <a:r>
              <a:rPr lang="sv-SE" dirty="0"/>
              <a:t>Ex. på identifierade risker och åtgärdsförslag</a:t>
            </a:r>
          </a:p>
        </p:txBody>
      </p:sp>
      <p:graphicFrame>
        <p:nvGraphicFramePr>
          <p:cNvPr id="7" name="Platshållare för innehåll 6">
            <a:extLst>
              <a:ext uri="{FF2B5EF4-FFF2-40B4-BE49-F238E27FC236}">
                <a16:creationId xmlns:a16="http://schemas.microsoft.com/office/drawing/2014/main" id="{DE4B8427-BE56-4D12-981F-969177B0CDC8}"/>
              </a:ext>
            </a:extLst>
          </p:cNvPr>
          <p:cNvGraphicFramePr>
            <a:graphicFrameLocks noGrp="1"/>
          </p:cNvGraphicFramePr>
          <p:nvPr>
            <p:ph idx="1"/>
            <p:extLst/>
          </p:nvPr>
        </p:nvGraphicFramePr>
        <p:xfrm>
          <a:off x="863600" y="1570038"/>
          <a:ext cx="10465200" cy="4754880"/>
        </p:xfrm>
        <a:graphic>
          <a:graphicData uri="http://schemas.openxmlformats.org/drawingml/2006/table">
            <a:tbl>
              <a:tblPr firstRow="1" bandRow="1">
                <a:tableStyleId>{5C22544A-7EE6-4342-B048-85BDC9FD1C3A}</a:tableStyleId>
              </a:tblPr>
              <a:tblGrid>
                <a:gridCol w="2616300">
                  <a:extLst>
                    <a:ext uri="{9D8B030D-6E8A-4147-A177-3AD203B41FA5}">
                      <a16:colId xmlns:a16="http://schemas.microsoft.com/office/drawing/2014/main" val="2116481986"/>
                    </a:ext>
                  </a:extLst>
                </a:gridCol>
                <a:gridCol w="2616300">
                  <a:extLst>
                    <a:ext uri="{9D8B030D-6E8A-4147-A177-3AD203B41FA5}">
                      <a16:colId xmlns:a16="http://schemas.microsoft.com/office/drawing/2014/main" val="392641768"/>
                    </a:ext>
                  </a:extLst>
                </a:gridCol>
                <a:gridCol w="2616300">
                  <a:extLst>
                    <a:ext uri="{9D8B030D-6E8A-4147-A177-3AD203B41FA5}">
                      <a16:colId xmlns:a16="http://schemas.microsoft.com/office/drawing/2014/main" val="2654487952"/>
                    </a:ext>
                  </a:extLst>
                </a:gridCol>
                <a:gridCol w="2616300">
                  <a:extLst>
                    <a:ext uri="{9D8B030D-6E8A-4147-A177-3AD203B41FA5}">
                      <a16:colId xmlns:a16="http://schemas.microsoft.com/office/drawing/2014/main" val="1316343390"/>
                    </a:ext>
                  </a:extLst>
                </a:gridCol>
              </a:tblGrid>
              <a:tr h="370840">
                <a:tc>
                  <a:txBody>
                    <a:bodyPr/>
                    <a:lstStyle/>
                    <a:p>
                      <a:r>
                        <a:rPr lang="sv-SE" dirty="0"/>
                        <a:t>Arbetsmiljö</a:t>
                      </a:r>
                    </a:p>
                    <a:p>
                      <a:r>
                        <a:rPr lang="sv-SE" dirty="0"/>
                        <a:t>Risker</a:t>
                      </a:r>
                    </a:p>
                  </a:txBody>
                  <a:tcPr/>
                </a:tc>
                <a:tc>
                  <a:txBody>
                    <a:bodyPr/>
                    <a:lstStyle/>
                    <a:p>
                      <a:endParaRPr lang="sv-SE" dirty="0"/>
                    </a:p>
                    <a:p>
                      <a:r>
                        <a:rPr lang="sv-SE" dirty="0"/>
                        <a:t>Åtgärder</a:t>
                      </a:r>
                    </a:p>
                  </a:txBody>
                  <a:tcPr/>
                </a:tc>
                <a:tc>
                  <a:txBody>
                    <a:bodyPr/>
                    <a:lstStyle/>
                    <a:p>
                      <a:r>
                        <a:rPr lang="sv-SE" dirty="0"/>
                        <a:t>Informationssäkerhet</a:t>
                      </a:r>
                    </a:p>
                    <a:p>
                      <a:r>
                        <a:rPr lang="sv-SE" dirty="0"/>
                        <a:t>Risker</a:t>
                      </a:r>
                    </a:p>
                  </a:txBody>
                  <a:tcPr/>
                </a:tc>
                <a:tc>
                  <a:txBody>
                    <a:bodyPr/>
                    <a:lstStyle/>
                    <a:p>
                      <a:endParaRPr lang="sv-SE" dirty="0"/>
                    </a:p>
                    <a:p>
                      <a:r>
                        <a:rPr lang="sv-SE" dirty="0"/>
                        <a:t>Åtgärder</a:t>
                      </a:r>
                    </a:p>
                  </a:txBody>
                  <a:tcPr/>
                </a:tc>
                <a:extLst>
                  <a:ext uri="{0D108BD9-81ED-4DB2-BD59-A6C34878D82A}">
                    <a16:rowId xmlns:a16="http://schemas.microsoft.com/office/drawing/2014/main" val="2302193509"/>
                  </a:ext>
                </a:extLst>
              </a:tr>
              <a:tr h="370840">
                <a:tc>
                  <a:txBody>
                    <a:bodyPr/>
                    <a:lstStyle/>
                    <a:p>
                      <a:r>
                        <a:rPr lang="sv-SE" sz="1600" dirty="0"/>
                        <a:t>Stress på grund av att IT-verktyg återigen byts</a:t>
                      </a:r>
                    </a:p>
                  </a:txBody>
                  <a:tcPr/>
                </a:tc>
                <a:tc>
                  <a:txBody>
                    <a:bodyPr/>
                    <a:lstStyle/>
                    <a:p>
                      <a:r>
                        <a:rPr lang="sv-SE" sz="1600" dirty="0"/>
                        <a:t>Tillgång till manual, tydlig support internt och externt.</a:t>
                      </a:r>
                    </a:p>
                    <a:p>
                      <a:r>
                        <a:rPr lang="sv-SE" sz="1600" dirty="0"/>
                        <a:t>Utbildning</a:t>
                      </a:r>
                    </a:p>
                  </a:txBody>
                  <a:tcPr/>
                </a:tc>
                <a:tc>
                  <a:txBody>
                    <a:bodyPr/>
                    <a:lstStyle/>
                    <a:p>
                      <a:r>
                        <a:rPr lang="sv-SE" sz="1600" dirty="0"/>
                        <a:t>Risk för sekretessbrott när fax används</a:t>
                      </a:r>
                    </a:p>
                  </a:txBody>
                  <a:tcPr/>
                </a:tc>
                <a:tc>
                  <a:txBody>
                    <a:bodyPr/>
                    <a:lstStyle/>
                    <a:p>
                      <a:r>
                        <a:rPr lang="sv-SE" sz="1600" dirty="0"/>
                        <a:t>Digital kommunikation via meddelande-funktionen i LINK</a:t>
                      </a:r>
                    </a:p>
                  </a:txBody>
                  <a:tcPr/>
                </a:tc>
                <a:extLst>
                  <a:ext uri="{0D108BD9-81ED-4DB2-BD59-A6C34878D82A}">
                    <a16:rowId xmlns:a16="http://schemas.microsoft.com/office/drawing/2014/main" val="2507194063"/>
                  </a:ext>
                </a:extLst>
              </a:tr>
              <a:tr h="370840">
                <a:tc>
                  <a:txBody>
                    <a:bodyPr/>
                    <a:lstStyle/>
                    <a:p>
                      <a:r>
                        <a:rPr lang="sv-SE" sz="1600" dirty="0"/>
                        <a:t>Dålig arbetsmiljö på grund av oklara roller när enhetscheferna inte deltar i planeringen</a:t>
                      </a:r>
                    </a:p>
                  </a:txBody>
                  <a:tcPr/>
                </a:tc>
                <a:tc>
                  <a:txBody>
                    <a:bodyPr/>
                    <a:lstStyle/>
                    <a:p>
                      <a:r>
                        <a:rPr lang="sv-SE" sz="1600" dirty="0"/>
                        <a:t>Översyn av egna arbetssätt/ organisation</a:t>
                      </a:r>
                    </a:p>
                  </a:txBody>
                  <a:tcPr/>
                </a:tc>
                <a:tc>
                  <a:txBody>
                    <a:bodyPr/>
                    <a:lstStyle/>
                    <a:p>
                      <a:r>
                        <a:rPr lang="sv-SE" sz="1600" dirty="0"/>
                        <a:t>Brist på historik från LifeCare </a:t>
                      </a:r>
                    </a:p>
                  </a:txBody>
                  <a:tcPr/>
                </a:tc>
                <a:tc>
                  <a:txBody>
                    <a:bodyPr/>
                    <a:lstStyle/>
                    <a:p>
                      <a:r>
                        <a:rPr lang="sv-SE" sz="1600" dirty="0"/>
                        <a:t>Information från LifeCare tas om hand i analysdatabas</a:t>
                      </a:r>
                    </a:p>
                  </a:txBody>
                  <a:tcPr/>
                </a:tc>
                <a:extLst>
                  <a:ext uri="{0D108BD9-81ED-4DB2-BD59-A6C34878D82A}">
                    <a16:rowId xmlns:a16="http://schemas.microsoft.com/office/drawing/2014/main" val="4037198365"/>
                  </a:ext>
                </a:extLst>
              </a:tr>
              <a:tr h="370840">
                <a:tc>
                  <a:txBody>
                    <a:bodyPr/>
                    <a:lstStyle/>
                    <a:p>
                      <a:r>
                        <a:rPr lang="sv-SE" sz="1600" dirty="0"/>
                        <a:t>Att man inte får testa LINK2 innan vi ska köra skarpt</a:t>
                      </a:r>
                    </a:p>
                  </a:txBody>
                  <a:tcPr/>
                </a:tc>
                <a:tc>
                  <a:txBody>
                    <a:bodyPr/>
                    <a:lstStyle/>
                    <a:p>
                      <a:r>
                        <a:rPr lang="sv-SE" sz="1600" dirty="0"/>
                        <a:t>Information och utbildning i tid så att super-användarna hinner utbilda </a:t>
                      </a:r>
                    </a:p>
                  </a:txBody>
                  <a:tcPr/>
                </a:tc>
                <a:tc>
                  <a:txBody>
                    <a:bodyPr/>
                    <a:lstStyle/>
                    <a:p>
                      <a:r>
                        <a:rPr lang="sv-SE" sz="1600" dirty="0"/>
                        <a:t>Åtkomst och inloggningsproblem</a:t>
                      </a:r>
                    </a:p>
                  </a:txBody>
                  <a:tcPr/>
                </a:tc>
                <a:tc>
                  <a:txBody>
                    <a:bodyPr/>
                    <a:lstStyle/>
                    <a:p>
                      <a:r>
                        <a:rPr lang="sv-SE" sz="1600" dirty="0"/>
                        <a:t>Ordning för support</a:t>
                      </a:r>
                    </a:p>
                  </a:txBody>
                  <a:tcPr/>
                </a:tc>
                <a:extLst>
                  <a:ext uri="{0D108BD9-81ED-4DB2-BD59-A6C34878D82A}">
                    <a16:rowId xmlns:a16="http://schemas.microsoft.com/office/drawing/2014/main" val="3359106738"/>
                  </a:ext>
                </a:extLst>
              </a:tr>
              <a:tr h="370840">
                <a:tc>
                  <a:txBody>
                    <a:bodyPr/>
                    <a:lstStyle/>
                    <a:p>
                      <a:r>
                        <a:rPr lang="sv-SE" sz="1600" dirty="0"/>
                        <a:t>Stress på grund av otillräckliga kunskaper </a:t>
                      </a:r>
                    </a:p>
                  </a:txBody>
                  <a:tcPr/>
                </a:tc>
                <a:tc>
                  <a:txBody>
                    <a:bodyPr/>
                    <a:lstStyle/>
                    <a:p>
                      <a:r>
                        <a:rPr lang="sv-SE" sz="1600" dirty="0"/>
                        <a:t>E-learning</a:t>
                      </a:r>
                    </a:p>
                    <a:p>
                      <a:r>
                        <a:rPr lang="sv-SE" sz="1600" dirty="0"/>
                        <a:t>Kunskap kring riktlinjer ingår i utbildningstillfällen</a:t>
                      </a:r>
                    </a:p>
                  </a:txBody>
                  <a:tcPr/>
                </a:tc>
                <a:tc>
                  <a:txBody>
                    <a:bodyPr/>
                    <a:lstStyle/>
                    <a:p>
                      <a:endParaRPr lang="sv-SE" sz="1600" dirty="0"/>
                    </a:p>
                  </a:txBody>
                  <a:tcPr/>
                </a:tc>
                <a:tc>
                  <a:txBody>
                    <a:bodyPr/>
                    <a:lstStyle/>
                    <a:p>
                      <a:endParaRPr lang="sv-SE" sz="1600" dirty="0"/>
                    </a:p>
                  </a:txBody>
                  <a:tcPr/>
                </a:tc>
                <a:extLst>
                  <a:ext uri="{0D108BD9-81ED-4DB2-BD59-A6C34878D82A}">
                    <a16:rowId xmlns:a16="http://schemas.microsoft.com/office/drawing/2014/main" val="2723916833"/>
                  </a:ext>
                </a:extLst>
              </a:tr>
              <a:tr h="370840">
                <a:tc>
                  <a:txBody>
                    <a:bodyPr/>
                    <a:lstStyle/>
                    <a:p>
                      <a:r>
                        <a:rPr lang="sv-SE" sz="1600" dirty="0"/>
                        <a:t>Stress på grund av tidsbrist</a:t>
                      </a:r>
                    </a:p>
                  </a:txBody>
                  <a:tcPr/>
                </a:tc>
                <a:tc>
                  <a:txBody>
                    <a:bodyPr/>
                    <a:lstStyle/>
                    <a:p>
                      <a:r>
                        <a:rPr lang="sv-SE" sz="1600" dirty="0"/>
                        <a:t>Möjlighet/skyldighet att gå på utbildning</a:t>
                      </a:r>
                    </a:p>
                  </a:txBody>
                  <a:tcPr/>
                </a:tc>
                <a:tc>
                  <a:txBody>
                    <a:bodyPr/>
                    <a:lstStyle/>
                    <a:p>
                      <a:endParaRPr lang="sv-SE" sz="1600" dirty="0"/>
                    </a:p>
                  </a:txBody>
                  <a:tcPr/>
                </a:tc>
                <a:tc>
                  <a:txBody>
                    <a:bodyPr/>
                    <a:lstStyle/>
                    <a:p>
                      <a:endParaRPr lang="sv-SE" sz="1600" dirty="0"/>
                    </a:p>
                  </a:txBody>
                  <a:tcPr/>
                </a:tc>
                <a:extLst>
                  <a:ext uri="{0D108BD9-81ED-4DB2-BD59-A6C34878D82A}">
                    <a16:rowId xmlns:a16="http://schemas.microsoft.com/office/drawing/2014/main" val="3345964746"/>
                  </a:ext>
                </a:extLst>
              </a:tr>
            </a:tbl>
          </a:graphicData>
        </a:graphic>
      </p:graphicFrame>
    </p:spTree>
    <p:extLst>
      <p:ext uri="{BB962C8B-B14F-4D97-AF65-F5344CB8AC3E}">
        <p14:creationId xmlns:p14="http://schemas.microsoft.com/office/powerpoint/2010/main" val="40425658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Tidplan för utbildning och driftstart</a:t>
            </a:r>
          </a:p>
        </p:txBody>
      </p:sp>
      <p:pic>
        <p:nvPicPr>
          <p:cNvPr id="7" name="Platshållare för innehåll 6">
            <a:extLst>
              <a:ext uri="{FF2B5EF4-FFF2-40B4-BE49-F238E27FC236}">
                <a16:creationId xmlns:a16="http://schemas.microsoft.com/office/drawing/2014/main" id="{D28DB896-DC25-46F1-B82B-B608F949CAC0}"/>
              </a:ext>
            </a:extLst>
          </p:cNvPr>
          <p:cNvPicPr>
            <a:picLocks noGrp="1" noChangeAspect="1"/>
          </p:cNvPicPr>
          <p:nvPr>
            <p:ph idx="1"/>
          </p:nvPr>
        </p:nvPicPr>
        <p:blipFill>
          <a:blip r:embed="rId2"/>
          <a:stretch>
            <a:fillRect/>
          </a:stretch>
        </p:blipFill>
        <p:spPr>
          <a:xfrm>
            <a:off x="863600" y="1636975"/>
            <a:ext cx="10466388" cy="4117451"/>
          </a:xfrm>
          <a:prstGeom prst="rect">
            <a:avLst/>
          </a:prstGeom>
        </p:spPr>
      </p:pic>
    </p:spTree>
    <p:extLst>
      <p:ext uri="{BB962C8B-B14F-4D97-AF65-F5344CB8AC3E}">
        <p14:creationId xmlns:p14="http://schemas.microsoft.com/office/powerpoint/2010/main" val="11191745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5A1D28EA-850F-4D85-BD38-B73D7754EA35}"/>
              </a:ext>
            </a:extLst>
          </p:cNvPr>
          <p:cNvSpPr>
            <a:spLocks noGrp="1"/>
          </p:cNvSpPr>
          <p:nvPr>
            <p:ph type="title"/>
          </p:nvPr>
        </p:nvSpPr>
        <p:spPr/>
        <p:txBody>
          <a:bodyPr/>
          <a:lstStyle/>
          <a:p>
            <a:r>
              <a:rPr lang="sv-SE" dirty="0"/>
              <a:t>Teknik</a:t>
            </a:r>
          </a:p>
        </p:txBody>
      </p:sp>
      <p:sp>
        <p:nvSpPr>
          <p:cNvPr id="6" name="Platshållare för innehåll 5">
            <a:extLst>
              <a:ext uri="{FF2B5EF4-FFF2-40B4-BE49-F238E27FC236}">
                <a16:creationId xmlns:a16="http://schemas.microsoft.com/office/drawing/2014/main" id="{4C1C449D-2368-4F55-8B95-1FD5A46C1343}"/>
              </a:ext>
            </a:extLst>
          </p:cNvPr>
          <p:cNvSpPr>
            <a:spLocks noGrp="1"/>
          </p:cNvSpPr>
          <p:nvPr>
            <p:ph idx="1"/>
          </p:nvPr>
        </p:nvSpPr>
        <p:spPr/>
        <p:txBody>
          <a:bodyPr/>
          <a:lstStyle/>
          <a:p>
            <a:r>
              <a:rPr lang="sv-SE" dirty="0"/>
              <a:t>Kommunernas IT enheter har fått information via regionens IT-chef för att säkra att IT-miljöerna fungerar med varandra.</a:t>
            </a:r>
          </a:p>
          <a:p>
            <a:r>
              <a:rPr lang="sv-SE" dirty="0"/>
              <a:t>Arbetet med konfigurering av Link2 i Region Jämtland Härjedalens egen Cosmic miljö har påbörjats med hjälp av konsultstöd från Cambio.</a:t>
            </a:r>
          </a:p>
          <a:p>
            <a:endParaRPr lang="sv-SE" dirty="0"/>
          </a:p>
          <a:p>
            <a:pPr marL="0" indent="0">
              <a:buNone/>
            </a:pPr>
            <a:r>
              <a:rPr lang="sv-SE" b="1" dirty="0"/>
              <a:t>Återstår:</a:t>
            </a:r>
          </a:p>
          <a:p>
            <a:r>
              <a:rPr lang="sv-SE" dirty="0"/>
              <a:t>Det pågår ett arbete med behörighetstilldelning för att kommunernas personal ska få tillgång till Cosmic.</a:t>
            </a:r>
          </a:p>
          <a:p>
            <a:r>
              <a:rPr lang="sv-SE" dirty="0"/>
              <a:t>Flödestester </a:t>
            </a:r>
          </a:p>
          <a:p>
            <a:r>
              <a:rPr lang="sv-SE" dirty="0"/>
              <a:t>Avtal</a:t>
            </a:r>
          </a:p>
          <a:p>
            <a:endParaRPr lang="sv-SE" dirty="0"/>
          </a:p>
          <a:p>
            <a:endParaRPr lang="sv-SE" dirty="0"/>
          </a:p>
        </p:txBody>
      </p:sp>
    </p:spTree>
    <p:extLst>
      <p:ext uri="{BB962C8B-B14F-4D97-AF65-F5344CB8AC3E}">
        <p14:creationId xmlns:p14="http://schemas.microsoft.com/office/powerpoint/2010/main" val="2690565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0A927B71-70C3-4560-B5B8-EAE9A6221EDA}"/>
              </a:ext>
            </a:extLst>
          </p:cNvPr>
          <p:cNvSpPr>
            <a:spLocks noGrp="1"/>
          </p:cNvSpPr>
          <p:nvPr>
            <p:ph type="title"/>
          </p:nvPr>
        </p:nvSpPr>
        <p:spPr/>
        <p:txBody>
          <a:bodyPr/>
          <a:lstStyle/>
          <a:p>
            <a:r>
              <a:rPr lang="sv-SE" dirty="0"/>
              <a:t>Vad ser vi? </a:t>
            </a:r>
            <a:br>
              <a:rPr lang="sv-SE" dirty="0"/>
            </a:br>
            <a:endParaRPr lang="sv-SE" dirty="0"/>
          </a:p>
        </p:txBody>
      </p:sp>
      <p:sp>
        <p:nvSpPr>
          <p:cNvPr id="6" name="Platshållare för innehåll 5">
            <a:extLst>
              <a:ext uri="{FF2B5EF4-FFF2-40B4-BE49-F238E27FC236}">
                <a16:creationId xmlns:a16="http://schemas.microsoft.com/office/drawing/2014/main" id="{6733A984-FE5E-4AD9-B214-2B17B45C6C96}"/>
              </a:ext>
            </a:extLst>
          </p:cNvPr>
          <p:cNvSpPr>
            <a:spLocks noGrp="1"/>
          </p:cNvSpPr>
          <p:nvPr>
            <p:ph idx="1"/>
          </p:nvPr>
        </p:nvSpPr>
        <p:spPr/>
        <p:txBody>
          <a:bodyPr>
            <a:normAutofit fontScale="77500" lnSpcReduction="20000"/>
          </a:bodyPr>
          <a:lstStyle/>
          <a:p>
            <a:r>
              <a:rPr lang="sv-SE" dirty="0"/>
              <a:t>Uppföljning av arbetssätt. </a:t>
            </a:r>
            <a:r>
              <a:rPr lang="sv-SE" b="1" dirty="0"/>
              <a:t>Följsamhet till överenskommelse, riktlinjer och utskrivningsprocess </a:t>
            </a:r>
            <a:r>
              <a:rPr lang="sv-SE" dirty="0"/>
              <a:t>– </a:t>
            </a:r>
            <a:r>
              <a:rPr lang="sv-SE" dirty="0">
                <a:solidFill>
                  <a:srgbClr val="FF0000"/>
                </a:solidFill>
              </a:rPr>
              <a:t>lednings- och styrningsansvar</a:t>
            </a:r>
            <a:endParaRPr lang="sv-SE" dirty="0"/>
          </a:p>
          <a:p>
            <a:r>
              <a:rPr lang="sv-SE" dirty="0"/>
              <a:t>Löpande förbättringsarbeten </a:t>
            </a:r>
            <a:r>
              <a:rPr lang="sv-SE" b="1" dirty="0"/>
              <a:t>inom</a:t>
            </a:r>
            <a:r>
              <a:rPr lang="sv-SE" dirty="0"/>
              <a:t> egna verksamheten utifrån identifierade förbättringsbehov – </a:t>
            </a:r>
            <a:r>
              <a:rPr lang="sv-SE" dirty="0">
                <a:solidFill>
                  <a:srgbClr val="FF0000"/>
                </a:solidFill>
              </a:rPr>
              <a:t>lednings- och styrningsansvar</a:t>
            </a:r>
            <a:endParaRPr lang="sv-SE" dirty="0"/>
          </a:p>
          <a:p>
            <a:r>
              <a:rPr lang="sv-SE" dirty="0"/>
              <a:t>Löpande förbättringsarbeten </a:t>
            </a:r>
            <a:r>
              <a:rPr lang="sv-SE" b="1" dirty="0"/>
              <a:t>mellan</a:t>
            </a:r>
            <a:r>
              <a:rPr lang="sv-SE" dirty="0"/>
              <a:t> huvudmännen utifrån identifierade förbättringsbehov - </a:t>
            </a:r>
            <a:r>
              <a:rPr lang="sv-SE" dirty="0">
                <a:solidFill>
                  <a:srgbClr val="FF0000"/>
                </a:solidFill>
              </a:rPr>
              <a:t>lednings- och styrningsansvar i olika forum</a:t>
            </a:r>
            <a:endParaRPr lang="sv-SE" dirty="0"/>
          </a:p>
          <a:p>
            <a:r>
              <a:rPr lang="sv-SE" dirty="0"/>
              <a:t>Sjukhusets öppenvård ska involveras – </a:t>
            </a:r>
            <a:r>
              <a:rPr lang="sv-SE" dirty="0">
                <a:solidFill>
                  <a:srgbClr val="FF0000"/>
                </a:solidFill>
              </a:rPr>
              <a:t>via LINK</a:t>
            </a:r>
            <a:endParaRPr lang="sv-SE" dirty="0"/>
          </a:p>
          <a:p>
            <a:r>
              <a:rPr lang="sv-SE" dirty="0"/>
              <a:t>Fortsatt arbete med att involvera personen i sin utskrivningsplanering och SIP – </a:t>
            </a:r>
            <a:r>
              <a:rPr lang="sv-SE" dirty="0">
                <a:solidFill>
                  <a:srgbClr val="FF0000"/>
                </a:solidFill>
              </a:rPr>
              <a:t>allas ansvar</a:t>
            </a:r>
          </a:p>
          <a:p>
            <a:r>
              <a:rPr lang="sv-SE" dirty="0"/>
              <a:t>Uppföljning av utskrivningsprocessen ur personens perspektiv – </a:t>
            </a:r>
            <a:r>
              <a:rPr lang="sv-SE" dirty="0">
                <a:solidFill>
                  <a:srgbClr val="FF0000"/>
                </a:solidFill>
              </a:rPr>
              <a:t>webbkollen?</a:t>
            </a:r>
            <a:endParaRPr lang="sv-SE" dirty="0"/>
          </a:p>
          <a:p>
            <a:r>
              <a:rPr lang="sv-SE" dirty="0"/>
              <a:t>Mobila tekniklösningar - </a:t>
            </a:r>
            <a:r>
              <a:rPr lang="sv-SE" dirty="0">
                <a:solidFill>
                  <a:srgbClr val="FF0000"/>
                </a:solidFill>
              </a:rPr>
              <a:t>? Mycket pågår men är spretigt</a:t>
            </a:r>
            <a:endParaRPr lang="sv-SE" dirty="0"/>
          </a:p>
          <a:p>
            <a:r>
              <a:rPr lang="sv-SE" dirty="0"/>
              <a:t>Utbildning för att öka förståelsen och kunskapen om varandra/olika huvudmän – </a:t>
            </a:r>
            <a:r>
              <a:rPr lang="sv-SE" dirty="0">
                <a:solidFill>
                  <a:srgbClr val="FF0000"/>
                </a:solidFill>
              </a:rPr>
              <a:t>gemensamma utbildningsinsatser/möten t.ex. lokala samverkansarenor, LINK-utbildning. </a:t>
            </a:r>
            <a:endParaRPr lang="sv-SE" dirty="0"/>
          </a:p>
          <a:p>
            <a:r>
              <a:rPr lang="sv-SE" dirty="0"/>
              <a:t>Öka antalet </a:t>
            </a:r>
            <a:r>
              <a:rPr lang="sv-SE" dirty="0" err="1"/>
              <a:t>SIP:ar</a:t>
            </a:r>
            <a:r>
              <a:rPr lang="sv-SE" dirty="0"/>
              <a:t> med god kvalitét –  </a:t>
            </a:r>
            <a:r>
              <a:rPr lang="sv-SE" dirty="0">
                <a:solidFill>
                  <a:srgbClr val="FF0000"/>
                </a:solidFill>
              </a:rPr>
              <a:t>i LINK-införandet sker utbildningsinsatser</a:t>
            </a:r>
          </a:p>
          <a:p>
            <a:r>
              <a:rPr lang="sv-SE" dirty="0"/>
              <a:t>Nationellt nätverk fortsätter 2019 – </a:t>
            </a:r>
            <a:r>
              <a:rPr lang="sv-SE" dirty="0">
                <a:solidFill>
                  <a:srgbClr val="FF0000"/>
                </a:solidFill>
              </a:rPr>
              <a:t>Inga-Lill Karlström och Elsy Bäckström</a:t>
            </a:r>
            <a:endParaRPr lang="sv-SE" dirty="0"/>
          </a:p>
          <a:p>
            <a:endParaRPr lang="sv-SE" dirty="0"/>
          </a:p>
          <a:p>
            <a:endParaRPr lang="sv-SE" dirty="0"/>
          </a:p>
        </p:txBody>
      </p:sp>
    </p:spTree>
    <p:extLst>
      <p:ext uri="{BB962C8B-B14F-4D97-AF65-F5344CB8AC3E}">
        <p14:creationId xmlns:p14="http://schemas.microsoft.com/office/powerpoint/2010/main" val="669600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28CCABB6-2EAA-4454-B4DE-0B03B49B6153}"/>
              </a:ext>
            </a:extLst>
          </p:cNvPr>
          <p:cNvSpPr>
            <a:spLocks noGrp="1"/>
          </p:cNvSpPr>
          <p:nvPr>
            <p:ph type="title"/>
          </p:nvPr>
        </p:nvSpPr>
        <p:spPr/>
        <p:txBody>
          <a:bodyPr/>
          <a:lstStyle/>
          <a:p>
            <a:r>
              <a:rPr lang="sv-SE" dirty="0"/>
              <a:t>Vårdanalys</a:t>
            </a:r>
          </a:p>
        </p:txBody>
      </p:sp>
      <p:sp>
        <p:nvSpPr>
          <p:cNvPr id="6" name="Platshållare för innehåll 5">
            <a:extLst>
              <a:ext uri="{FF2B5EF4-FFF2-40B4-BE49-F238E27FC236}">
                <a16:creationId xmlns:a16="http://schemas.microsoft.com/office/drawing/2014/main" id="{1B70D89D-148D-4DC2-91EE-676479592DFB}"/>
              </a:ext>
            </a:extLst>
          </p:cNvPr>
          <p:cNvSpPr>
            <a:spLocks noGrp="1"/>
          </p:cNvSpPr>
          <p:nvPr>
            <p:ph idx="1"/>
          </p:nvPr>
        </p:nvSpPr>
        <p:spPr/>
        <p:txBody>
          <a:bodyPr>
            <a:normAutofit fontScale="47500" lnSpcReduction="20000"/>
          </a:bodyPr>
          <a:lstStyle/>
          <a:p>
            <a:pPr marL="0" indent="0">
              <a:buNone/>
            </a:pPr>
            <a:r>
              <a:rPr lang="sv-SE" sz="3300" b="1" dirty="0"/>
              <a:t>2018:11 </a:t>
            </a:r>
            <a:r>
              <a:rPr lang="sv-SE" sz="3300" b="1" i="1" dirty="0"/>
              <a:t>På väg. Delrapport om genomförandet av lagen om samverkan vid utskrivning från slutenvården. </a:t>
            </a:r>
            <a:r>
              <a:rPr lang="sv-SE" sz="3300" b="1" dirty="0"/>
              <a:t>Några resultat i rapporten:</a:t>
            </a:r>
          </a:p>
          <a:p>
            <a:pPr marL="0" indent="0">
              <a:buNone/>
            </a:pPr>
            <a:br>
              <a:rPr lang="sv-SE" dirty="0"/>
            </a:br>
            <a:r>
              <a:rPr lang="sv-SE" sz="2900" b="1" i="1" dirty="0"/>
              <a:t>Det pågår ett brett utvecklingsarbete</a:t>
            </a:r>
            <a:br>
              <a:rPr lang="sv-SE" sz="2900" dirty="0"/>
            </a:br>
            <a:r>
              <a:rPr lang="sv-SE" sz="2900" dirty="0"/>
              <a:t>Under 2017 och 2018 har SKL, landsting och kommuner genomfört ett brett utvecklingsarbete. Fokus har varit på utbildningar, utveckling av </a:t>
            </a:r>
            <a:r>
              <a:rPr lang="sv-SE" sz="2900" dirty="0" err="1"/>
              <a:t>it-system</a:t>
            </a:r>
            <a:r>
              <a:rPr lang="sv-SE" sz="2900" dirty="0"/>
              <a:t> och att ta fram nya rutiner och riktlinjer. Många landsting och kommuner samverkar i nätverk och utbyter erfarenheter. Det finns också insatser som pågår eller planeras.</a:t>
            </a:r>
          </a:p>
          <a:p>
            <a:pPr marL="0" indent="0">
              <a:buNone/>
            </a:pPr>
            <a:r>
              <a:rPr lang="sv-SE" sz="2900" dirty="0"/>
              <a:t> </a:t>
            </a:r>
          </a:p>
          <a:p>
            <a:pPr marL="0" indent="0">
              <a:buNone/>
            </a:pPr>
            <a:r>
              <a:rPr lang="sv-SE" sz="2900" b="1" i="1" dirty="0"/>
              <a:t>Det saknas kunskap om hur patienterna upplever samordningen</a:t>
            </a:r>
            <a:endParaRPr lang="sv-SE" sz="2900" dirty="0"/>
          </a:p>
          <a:p>
            <a:pPr marL="0" indent="0">
              <a:buNone/>
            </a:pPr>
            <a:r>
              <a:rPr lang="sv-SE" sz="2900" dirty="0"/>
              <a:t>Vår analys visar att det har skett minskning i antal dagar som patienter väntar på sjukhus efter det att de är utskrivningsklara, men det finns problem med statistiken. Dels finns ett bortfall i inrapporteringen till SKL:s väntetidsdatabas från landsting och kommuner, dels omfattar inte statistiken patienter som skrivs ut samma dag som de bedöms vara utskrivningsklara. Det pågår en dialog mellan landsting, kommuner och SKL om hur statistiken kan utvecklas. En annan slutsats är att det saknas kunskap på nationell nivå om hur patienterna uppfattar att samverkan vid utskrivningen fungerar och om de märker några förändringar sedan lagen infördes.</a:t>
            </a:r>
          </a:p>
          <a:p>
            <a:pPr marL="0" indent="0">
              <a:buNone/>
            </a:pPr>
            <a:r>
              <a:rPr lang="sv-SE" sz="2900" dirty="0"/>
              <a:t> </a:t>
            </a:r>
          </a:p>
          <a:p>
            <a:pPr marL="0" indent="0">
              <a:buNone/>
            </a:pPr>
            <a:r>
              <a:rPr lang="sv-SE" dirty="0"/>
              <a:t>Länk till rapporten: </a:t>
            </a:r>
            <a:r>
              <a:rPr lang="sv-SE" u="sng" dirty="0">
                <a:hlinkClick r:id="rId2"/>
              </a:rPr>
              <a:t>https://www.vardanalys.se/rapporter/pa-vag/</a:t>
            </a:r>
            <a:r>
              <a:rPr lang="sv-SE" dirty="0"/>
              <a:t> Vill ni ha ett tryckt exemplar av rapporten, maila </a:t>
            </a:r>
            <a:r>
              <a:rPr lang="sv-SE" u="sng" dirty="0">
                <a:hlinkClick r:id="rId3"/>
              </a:rPr>
              <a:t>registrator@vardanalys.se</a:t>
            </a:r>
            <a:endParaRPr lang="sv-SE" dirty="0"/>
          </a:p>
          <a:p>
            <a:pPr marL="0" indent="0">
              <a:buNone/>
            </a:pPr>
            <a:r>
              <a:rPr lang="sv-SE" dirty="0"/>
              <a:t> </a:t>
            </a:r>
          </a:p>
        </p:txBody>
      </p:sp>
    </p:spTree>
    <p:extLst>
      <p:ext uri="{BB962C8B-B14F-4D97-AF65-F5344CB8AC3E}">
        <p14:creationId xmlns:p14="http://schemas.microsoft.com/office/powerpoint/2010/main" val="2143388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732F50B1-F562-48BF-84EF-B927E8EE811B}"/>
              </a:ext>
            </a:extLst>
          </p:cNvPr>
          <p:cNvSpPr>
            <a:spLocks noGrp="1"/>
          </p:cNvSpPr>
          <p:nvPr>
            <p:ph type="title"/>
          </p:nvPr>
        </p:nvSpPr>
        <p:spPr/>
        <p:txBody>
          <a:bodyPr/>
          <a:lstStyle/>
          <a:p>
            <a:r>
              <a:rPr lang="sv-SE" dirty="0"/>
              <a:t>Förlängt avtal LifeCare</a:t>
            </a:r>
          </a:p>
        </p:txBody>
      </p:sp>
      <p:sp>
        <p:nvSpPr>
          <p:cNvPr id="6" name="Platshållare för innehåll 5">
            <a:extLst>
              <a:ext uri="{FF2B5EF4-FFF2-40B4-BE49-F238E27FC236}">
                <a16:creationId xmlns:a16="http://schemas.microsoft.com/office/drawing/2014/main" id="{7237CBE6-EFE7-4556-B41A-CCEAC9A5F054}"/>
              </a:ext>
            </a:extLst>
          </p:cNvPr>
          <p:cNvSpPr>
            <a:spLocks noGrp="1"/>
          </p:cNvSpPr>
          <p:nvPr>
            <p:ph idx="1"/>
          </p:nvPr>
        </p:nvSpPr>
        <p:spPr/>
        <p:txBody>
          <a:bodyPr/>
          <a:lstStyle/>
          <a:p>
            <a:r>
              <a:rPr lang="sv-SE" dirty="0"/>
              <a:t>Önskemål från kommunernas förvaltningschefer</a:t>
            </a:r>
          </a:p>
          <a:p>
            <a:pPr lvl="1"/>
            <a:r>
              <a:rPr lang="sv-SE" dirty="0"/>
              <a:t>för att skapa utrymme för bra planering av utbildningsinsatser</a:t>
            </a:r>
          </a:p>
          <a:p>
            <a:pPr marL="252000" lvl="1" indent="0">
              <a:buNone/>
            </a:pPr>
            <a:endParaRPr lang="sv-SE" dirty="0"/>
          </a:p>
          <a:p>
            <a:r>
              <a:rPr lang="sv-SE" dirty="0"/>
              <a:t>Tieto:</a:t>
            </a:r>
          </a:p>
          <a:p>
            <a:pPr lvl="1"/>
            <a:r>
              <a:rPr lang="sv-SE" dirty="0"/>
              <a:t>Förlängning minst 3 mån dvs. mars – maj 2019</a:t>
            </a:r>
          </a:p>
          <a:p>
            <a:pPr lvl="1"/>
            <a:r>
              <a:rPr lang="sv-SE" dirty="0"/>
              <a:t>Nuvarande kostnad för 3 månader 140 378 kronor</a:t>
            </a:r>
          </a:p>
        </p:txBody>
      </p:sp>
    </p:spTree>
    <p:extLst>
      <p:ext uri="{BB962C8B-B14F-4D97-AF65-F5344CB8AC3E}">
        <p14:creationId xmlns:p14="http://schemas.microsoft.com/office/powerpoint/2010/main" val="4039218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DA1C8145-BE37-46CA-8C88-A74292A46E5C}"/>
              </a:ext>
            </a:extLst>
          </p:cNvPr>
          <p:cNvSpPr>
            <a:spLocks noGrp="1"/>
          </p:cNvSpPr>
          <p:nvPr>
            <p:ph type="title"/>
          </p:nvPr>
        </p:nvSpPr>
        <p:spPr/>
        <p:txBody>
          <a:bodyPr/>
          <a:lstStyle/>
          <a:p>
            <a:r>
              <a:rPr lang="sv-SE" dirty="0"/>
              <a:t>Beräknad kostnad fördelad /vårdgivare</a:t>
            </a:r>
          </a:p>
        </p:txBody>
      </p:sp>
      <p:graphicFrame>
        <p:nvGraphicFramePr>
          <p:cNvPr id="2" name="Platshållare för innehåll 1">
            <a:extLst>
              <a:ext uri="{FF2B5EF4-FFF2-40B4-BE49-F238E27FC236}">
                <a16:creationId xmlns:a16="http://schemas.microsoft.com/office/drawing/2014/main" id="{36D6D41C-2194-43AD-9B21-C4BD2147E016}"/>
              </a:ext>
            </a:extLst>
          </p:cNvPr>
          <p:cNvGraphicFramePr>
            <a:graphicFrameLocks noGrp="1"/>
          </p:cNvGraphicFramePr>
          <p:nvPr>
            <p:ph idx="1"/>
            <p:extLst>
              <p:ext uri="{D42A27DB-BD31-4B8C-83A1-F6EECF244321}">
                <p14:modId xmlns:p14="http://schemas.microsoft.com/office/powerpoint/2010/main" val="3698892602"/>
              </p:ext>
            </p:extLst>
          </p:nvPr>
        </p:nvGraphicFramePr>
        <p:xfrm>
          <a:off x="771787" y="1543574"/>
          <a:ext cx="9564908" cy="4016794"/>
        </p:xfrm>
        <a:graphic>
          <a:graphicData uri="http://schemas.openxmlformats.org/drawingml/2006/table">
            <a:tbl>
              <a:tblPr>
                <a:tableStyleId>{5C22544A-7EE6-4342-B048-85BDC9FD1C3A}</a:tableStyleId>
              </a:tblPr>
              <a:tblGrid>
                <a:gridCol w="4630700">
                  <a:extLst>
                    <a:ext uri="{9D8B030D-6E8A-4147-A177-3AD203B41FA5}">
                      <a16:colId xmlns:a16="http://schemas.microsoft.com/office/drawing/2014/main" val="1186698451"/>
                    </a:ext>
                  </a:extLst>
                </a:gridCol>
                <a:gridCol w="2204992">
                  <a:extLst>
                    <a:ext uri="{9D8B030D-6E8A-4147-A177-3AD203B41FA5}">
                      <a16:colId xmlns:a16="http://schemas.microsoft.com/office/drawing/2014/main" val="1788788894"/>
                    </a:ext>
                  </a:extLst>
                </a:gridCol>
                <a:gridCol w="410734">
                  <a:extLst>
                    <a:ext uri="{9D8B030D-6E8A-4147-A177-3AD203B41FA5}">
                      <a16:colId xmlns:a16="http://schemas.microsoft.com/office/drawing/2014/main" val="2465491309"/>
                    </a:ext>
                  </a:extLst>
                </a:gridCol>
                <a:gridCol w="2318482">
                  <a:extLst>
                    <a:ext uri="{9D8B030D-6E8A-4147-A177-3AD203B41FA5}">
                      <a16:colId xmlns:a16="http://schemas.microsoft.com/office/drawing/2014/main" val="1298702079"/>
                    </a:ext>
                  </a:extLst>
                </a:gridCol>
              </a:tblGrid>
              <a:tr h="617601">
                <a:tc>
                  <a:txBody>
                    <a:bodyPr/>
                    <a:lstStyle/>
                    <a:p>
                      <a:pPr algn="l" fontAlgn="b"/>
                      <a:r>
                        <a:rPr lang="sv-SE" sz="1800" u="none" strike="noStrike" dirty="0" err="1">
                          <a:effectLst/>
                        </a:rPr>
                        <a:t>Lifecare</a:t>
                      </a:r>
                      <a:r>
                        <a:rPr lang="sv-SE" sz="1800" u="none" strike="noStrike" dirty="0">
                          <a:effectLst/>
                        </a:rPr>
                        <a:t> </a:t>
                      </a:r>
                    </a:p>
                    <a:p>
                      <a:pPr algn="l" fontAlgn="b"/>
                      <a:r>
                        <a:rPr lang="sv-SE" sz="1800" u="none" strike="noStrike" dirty="0">
                          <a:effectLst/>
                        </a:rPr>
                        <a:t>Samordnad Planering vid Utskrivning + SIP</a:t>
                      </a:r>
                    </a:p>
                    <a:p>
                      <a:pPr algn="l" fontAlgn="b"/>
                      <a:endParaRPr lang="sv-SE" sz="1800" b="1" i="0" u="none" strike="noStrike" dirty="0">
                        <a:effectLst/>
                        <a:latin typeface="Verdana" panose="020B0604030504040204" pitchFamily="34" charset="0"/>
                      </a:endParaRPr>
                    </a:p>
                  </a:txBody>
                  <a:tcPr marL="8332" marR="8332" marT="8332" marB="0" anchor="b"/>
                </a:tc>
                <a:tc>
                  <a:txBody>
                    <a:bodyPr/>
                    <a:lstStyle/>
                    <a:p>
                      <a:pPr algn="l" fontAlgn="b"/>
                      <a:endParaRPr lang="sv-SE" sz="900" b="0" i="0" u="none" strike="noStrike">
                        <a:effectLst/>
                        <a:latin typeface="Verdana" panose="020B0604030504040204" pitchFamily="34" charset="0"/>
                      </a:endParaRPr>
                    </a:p>
                  </a:txBody>
                  <a:tcPr marL="8332" marR="8332" marT="8332" marB="0" anchor="b"/>
                </a:tc>
                <a:tc>
                  <a:txBody>
                    <a:bodyPr/>
                    <a:lstStyle/>
                    <a:p>
                      <a:pPr algn="l" fontAlgn="b"/>
                      <a:endParaRPr lang="sv-SE" sz="900" b="0" i="0" u="none" strike="noStrike">
                        <a:effectLst/>
                        <a:latin typeface="Verdana" panose="020B0604030504040204" pitchFamily="34" charset="0"/>
                      </a:endParaRPr>
                    </a:p>
                  </a:txBody>
                  <a:tcPr marL="8332" marR="8332" marT="8332" marB="0" anchor="b"/>
                </a:tc>
                <a:tc>
                  <a:txBody>
                    <a:bodyPr/>
                    <a:lstStyle/>
                    <a:p>
                      <a:pPr algn="l" fontAlgn="b"/>
                      <a:endParaRPr lang="sv-SE" sz="900" b="0" i="0" u="none" strike="noStrike">
                        <a:effectLst/>
                        <a:latin typeface="Verdana" panose="020B0604030504040204" pitchFamily="34" charset="0"/>
                      </a:endParaRPr>
                    </a:p>
                  </a:txBody>
                  <a:tcPr marL="8332" marR="8332" marT="8332" marB="0" anchor="b"/>
                </a:tc>
                <a:extLst>
                  <a:ext uri="{0D108BD9-81ED-4DB2-BD59-A6C34878D82A}">
                    <a16:rowId xmlns:a16="http://schemas.microsoft.com/office/drawing/2014/main" val="22193439"/>
                  </a:ext>
                </a:extLst>
              </a:tr>
              <a:tr h="414814">
                <a:tc gridSpan="4">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sv-SE" sz="1200" u="none" strike="noStrike" dirty="0">
                          <a:effectLst/>
                        </a:rPr>
                        <a:t>Fördelning enligt kommunernas folkmängd per 2017-12-31 (SCB) vid förlängt avtal mars - maj 2019 </a:t>
                      </a:r>
                    </a:p>
                    <a:p>
                      <a:pPr marL="0" marR="0" lvl="0" indent="0" algn="l" defTabSz="914400" rtl="0" eaLnBrk="1" fontAlgn="b" latinLnBrk="0" hangingPunct="1">
                        <a:lnSpc>
                          <a:spcPct val="100000"/>
                        </a:lnSpc>
                        <a:spcBef>
                          <a:spcPts val="0"/>
                        </a:spcBef>
                        <a:spcAft>
                          <a:spcPts val="0"/>
                        </a:spcAft>
                        <a:buClrTx/>
                        <a:buSzTx/>
                        <a:buFontTx/>
                        <a:buNone/>
                        <a:tabLst/>
                        <a:defRPr/>
                      </a:pPr>
                      <a:r>
                        <a:rPr lang="sv-SE" sz="1200" u="none" strike="noStrike" dirty="0">
                          <a:effectLst/>
                        </a:rPr>
                        <a:t>(om kostnaden blir samma som nuvarande avtal)</a:t>
                      </a:r>
                    </a:p>
                    <a:p>
                      <a:pPr marL="0" marR="0" lvl="0" indent="0" algn="l" defTabSz="914400" rtl="0" eaLnBrk="1" fontAlgn="b" latinLnBrk="0" hangingPunct="1">
                        <a:lnSpc>
                          <a:spcPct val="100000"/>
                        </a:lnSpc>
                        <a:spcBef>
                          <a:spcPts val="0"/>
                        </a:spcBef>
                        <a:spcAft>
                          <a:spcPts val="0"/>
                        </a:spcAft>
                        <a:buClrTx/>
                        <a:buSzTx/>
                        <a:buFontTx/>
                        <a:buNone/>
                        <a:tabLst/>
                        <a:defRPr/>
                      </a:pPr>
                      <a:endParaRPr lang="sv-SE" sz="1200" b="1" i="0" u="none" strike="noStrike" dirty="0">
                        <a:effectLst/>
                        <a:latin typeface="Verdana" panose="020B0604030504040204" pitchFamily="34" charset="0"/>
                      </a:endParaRPr>
                    </a:p>
                  </a:txBody>
                  <a:tcPr marL="8332" marR="8332" marT="8332" marB="0" anchor="b"/>
                </a:tc>
                <a:tc hMerge="1">
                  <a:txBody>
                    <a:bodyPr/>
                    <a:lstStyle/>
                    <a:p>
                      <a:endParaRPr lang="sv-SE"/>
                    </a:p>
                  </a:txBody>
                  <a:tcPr/>
                </a:tc>
                <a:tc hMerge="1">
                  <a:txBody>
                    <a:bodyPr/>
                    <a:lstStyle/>
                    <a:p>
                      <a:endParaRPr lang="sv-SE"/>
                    </a:p>
                  </a:txBody>
                  <a:tcPr/>
                </a:tc>
                <a:tc hMerge="1">
                  <a:txBody>
                    <a:bodyPr/>
                    <a:lstStyle/>
                    <a:p>
                      <a:endParaRPr lang="sv-SE"/>
                    </a:p>
                  </a:txBody>
                  <a:tcPr/>
                </a:tc>
                <a:extLst>
                  <a:ext uri="{0D108BD9-81ED-4DB2-BD59-A6C34878D82A}">
                    <a16:rowId xmlns:a16="http://schemas.microsoft.com/office/drawing/2014/main" val="266877666"/>
                  </a:ext>
                </a:extLst>
              </a:tr>
              <a:tr h="262853">
                <a:tc>
                  <a:txBody>
                    <a:bodyPr/>
                    <a:lstStyle/>
                    <a:p>
                      <a:pPr algn="l" fontAlgn="b"/>
                      <a:r>
                        <a:rPr lang="sv-SE" sz="1600" u="none" strike="noStrike" dirty="0">
                          <a:effectLst/>
                        </a:rPr>
                        <a:t>Berg</a:t>
                      </a:r>
                      <a:endParaRPr lang="sv-SE" sz="1600" b="0" i="0" u="none" strike="noStrike" dirty="0">
                        <a:effectLst/>
                        <a:latin typeface="Verdana" panose="020B0604030504040204" pitchFamily="34" charset="0"/>
                      </a:endParaRPr>
                    </a:p>
                  </a:txBody>
                  <a:tcPr marL="8332" marR="8332" marT="8332" marB="0" anchor="b"/>
                </a:tc>
                <a:tc>
                  <a:txBody>
                    <a:bodyPr/>
                    <a:lstStyle/>
                    <a:p>
                      <a:pPr algn="r" fontAlgn="b"/>
                      <a:r>
                        <a:rPr lang="sv-SE" sz="1600" b="0" u="none" strike="noStrike" dirty="0">
                          <a:effectLst/>
                        </a:rPr>
                        <a:t>3 853</a:t>
                      </a:r>
                      <a:endParaRPr lang="sv-SE" sz="1600" b="0" i="0" u="none" strike="noStrike" dirty="0">
                        <a:effectLst/>
                        <a:latin typeface="Verdana" panose="020B0604030504040204" pitchFamily="34" charset="0"/>
                      </a:endParaRPr>
                    </a:p>
                  </a:txBody>
                  <a:tcPr marL="8332" marR="8332" marT="8332" marB="0" anchor="b"/>
                </a:tc>
                <a:tc>
                  <a:txBody>
                    <a:bodyPr/>
                    <a:lstStyle/>
                    <a:p>
                      <a:pPr algn="l" fontAlgn="b"/>
                      <a:endParaRPr lang="sv-SE" sz="1600" b="0" i="0" u="none" strike="noStrike" dirty="0">
                        <a:effectLst/>
                        <a:latin typeface="Verdana" panose="020B0604030504040204" pitchFamily="34" charset="0"/>
                      </a:endParaRPr>
                    </a:p>
                  </a:txBody>
                  <a:tcPr marL="8332" marR="8332" marT="8332" marB="0" anchor="b"/>
                </a:tc>
                <a:tc>
                  <a:txBody>
                    <a:bodyPr/>
                    <a:lstStyle/>
                    <a:p>
                      <a:pPr algn="l" fontAlgn="b"/>
                      <a:endParaRPr lang="sv-SE" sz="1200" b="0" i="0" u="none" strike="noStrike" dirty="0">
                        <a:effectLst/>
                        <a:latin typeface="Verdana" panose="020B0604030504040204" pitchFamily="34" charset="0"/>
                      </a:endParaRPr>
                    </a:p>
                  </a:txBody>
                  <a:tcPr marL="8332" marR="8332" marT="8332" marB="0" anchor="b"/>
                </a:tc>
                <a:extLst>
                  <a:ext uri="{0D108BD9-81ED-4DB2-BD59-A6C34878D82A}">
                    <a16:rowId xmlns:a16="http://schemas.microsoft.com/office/drawing/2014/main" val="3729151005"/>
                  </a:ext>
                </a:extLst>
              </a:tr>
              <a:tr h="262853">
                <a:tc>
                  <a:txBody>
                    <a:bodyPr/>
                    <a:lstStyle/>
                    <a:p>
                      <a:pPr algn="l" fontAlgn="b"/>
                      <a:r>
                        <a:rPr lang="sv-SE" sz="1600" u="none" strike="noStrike" dirty="0">
                          <a:effectLst/>
                        </a:rPr>
                        <a:t>Bräcke</a:t>
                      </a:r>
                      <a:endParaRPr lang="sv-SE" sz="1600" b="0" i="0" u="none" strike="noStrike" dirty="0">
                        <a:effectLst/>
                        <a:latin typeface="Verdana" panose="020B0604030504040204" pitchFamily="34" charset="0"/>
                      </a:endParaRPr>
                    </a:p>
                  </a:txBody>
                  <a:tcPr marL="8332" marR="8332" marT="8332" marB="0" anchor="b"/>
                </a:tc>
                <a:tc>
                  <a:txBody>
                    <a:bodyPr/>
                    <a:lstStyle/>
                    <a:p>
                      <a:pPr algn="r" fontAlgn="b"/>
                      <a:r>
                        <a:rPr lang="sv-SE" sz="1600" b="0" u="none" strike="noStrike" dirty="0">
                          <a:effectLst/>
                        </a:rPr>
                        <a:t>3 516</a:t>
                      </a:r>
                      <a:endParaRPr lang="sv-SE" sz="1600" b="0" i="0" u="none" strike="noStrike" dirty="0">
                        <a:effectLst/>
                        <a:latin typeface="Verdana" panose="020B0604030504040204" pitchFamily="34" charset="0"/>
                      </a:endParaRPr>
                    </a:p>
                  </a:txBody>
                  <a:tcPr marL="8332" marR="8332" marT="8332" marB="0" anchor="b"/>
                </a:tc>
                <a:tc>
                  <a:txBody>
                    <a:bodyPr/>
                    <a:lstStyle/>
                    <a:p>
                      <a:pPr algn="l" fontAlgn="b"/>
                      <a:endParaRPr lang="sv-SE" sz="1600" b="0" i="0" u="none" strike="noStrike" dirty="0">
                        <a:effectLst/>
                        <a:latin typeface="Verdana" panose="020B0604030504040204" pitchFamily="34" charset="0"/>
                      </a:endParaRPr>
                    </a:p>
                  </a:txBody>
                  <a:tcPr marL="8332" marR="8332" marT="8332" marB="0" anchor="b"/>
                </a:tc>
                <a:tc>
                  <a:txBody>
                    <a:bodyPr/>
                    <a:lstStyle/>
                    <a:p>
                      <a:pPr algn="l" fontAlgn="b"/>
                      <a:endParaRPr lang="sv-SE" sz="1200" b="0" i="0" u="none" strike="noStrike" dirty="0">
                        <a:effectLst/>
                        <a:latin typeface="Verdana" panose="020B0604030504040204" pitchFamily="34" charset="0"/>
                      </a:endParaRPr>
                    </a:p>
                  </a:txBody>
                  <a:tcPr marL="8332" marR="8332" marT="8332" marB="0" anchor="b"/>
                </a:tc>
                <a:extLst>
                  <a:ext uri="{0D108BD9-81ED-4DB2-BD59-A6C34878D82A}">
                    <a16:rowId xmlns:a16="http://schemas.microsoft.com/office/drawing/2014/main" val="370878919"/>
                  </a:ext>
                </a:extLst>
              </a:tr>
              <a:tr h="262853">
                <a:tc>
                  <a:txBody>
                    <a:bodyPr/>
                    <a:lstStyle/>
                    <a:p>
                      <a:pPr algn="l" fontAlgn="b"/>
                      <a:r>
                        <a:rPr lang="sv-SE" sz="1600" u="none" strike="noStrike" dirty="0">
                          <a:effectLst/>
                        </a:rPr>
                        <a:t>Härjedalen</a:t>
                      </a:r>
                      <a:endParaRPr lang="sv-SE" sz="1600" b="0" i="0" u="none" strike="noStrike" dirty="0">
                        <a:effectLst/>
                        <a:latin typeface="Verdana" panose="020B0604030504040204" pitchFamily="34" charset="0"/>
                      </a:endParaRPr>
                    </a:p>
                  </a:txBody>
                  <a:tcPr marL="8332" marR="8332" marT="8332" marB="0" anchor="b"/>
                </a:tc>
                <a:tc>
                  <a:txBody>
                    <a:bodyPr/>
                    <a:lstStyle/>
                    <a:p>
                      <a:pPr algn="r" fontAlgn="b"/>
                      <a:r>
                        <a:rPr lang="sv-SE" sz="1600" b="0" u="none" strike="noStrike" dirty="0">
                          <a:effectLst/>
                        </a:rPr>
                        <a:t>5 489</a:t>
                      </a:r>
                      <a:endParaRPr lang="sv-SE" sz="1600" b="0" i="0" u="none" strike="noStrike" dirty="0">
                        <a:effectLst/>
                        <a:latin typeface="Verdana" panose="020B0604030504040204" pitchFamily="34" charset="0"/>
                      </a:endParaRPr>
                    </a:p>
                  </a:txBody>
                  <a:tcPr marL="8332" marR="8332" marT="8332" marB="0" anchor="b"/>
                </a:tc>
                <a:tc>
                  <a:txBody>
                    <a:bodyPr/>
                    <a:lstStyle/>
                    <a:p>
                      <a:pPr algn="l" fontAlgn="b"/>
                      <a:endParaRPr lang="sv-SE" sz="1600" b="0" i="0" u="none" strike="noStrike" dirty="0">
                        <a:effectLst/>
                        <a:latin typeface="Verdana" panose="020B0604030504040204" pitchFamily="34" charset="0"/>
                      </a:endParaRPr>
                    </a:p>
                  </a:txBody>
                  <a:tcPr marL="8332" marR="8332" marT="8332" marB="0" anchor="b"/>
                </a:tc>
                <a:tc>
                  <a:txBody>
                    <a:bodyPr/>
                    <a:lstStyle/>
                    <a:p>
                      <a:pPr algn="l" fontAlgn="b"/>
                      <a:endParaRPr lang="sv-SE" sz="1200" b="0" i="0" u="none" strike="noStrike" dirty="0">
                        <a:effectLst/>
                        <a:latin typeface="Verdana" panose="020B0604030504040204" pitchFamily="34" charset="0"/>
                      </a:endParaRPr>
                    </a:p>
                  </a:txBody>
                  <a:tcPr marL="8332" marR="8332" marT="8332" marB="0" anchor="b"/>
                </a:tc>
                <a:extLst>
                  <a:ext uri="{0D108BD9-81ED-4DB2-BD59-A6C34878D82A}">
                    <a16:rowId xmlns:a16="http://schemas.microsoft.com/office/drawing/2014/main" val="2593722761"/>
                  </a:ext>
                </a:extLst>
              </a:tr>
              <a:tr h="262853">
                <a:tc>
                  <a:txBody>
                    <a:bodyPr/>
                    <a:lstStyle/>
                    <a:p>
                      <a:pPr algn="l" fontAlgn="b"/>
                      <a:r>
                        <a:rPr lang="sv-SE" sz="1600" u="none" strike="noStrike">
                          <a:effectLst/>
                        </a:rPr>
                        <a:t>Krokom</a:t>
                      </a:r>
                      <a:endParaRPr lang="sv-SE" sz="1600" b="0" i="0" u="none" strike="noStrike">
                        <a:effectLst/>
                        <a:latin typeface="Verdana" panose="020B0604030504040204" pitchFamily="34" charset="0"/>
                      </a:endParaRPr>
                    </a:p>
                  </a:txBody>
                  <a:tcPr marL="8332" marR="8332" marT="8332" marB="0" anchor="b"/>
                </a:tc>
                <a:tc>
                  <a:txBody>
                    <a:bodyPr/>
                    <a:lstStyle/>
                    <a:p>
                      <a:pPr algn="r" fontAlgn="b"/>
                      <a:r>
                        <a:rPr lang="sv-SE" sz="1600" b="0" u="none" strike="noStrike" dirty="0">
                          <a:effectLst/>
                        </a:rPr>
                        <a:t>8 072</a:t>
                      </a:r>
                      <a:endParaRPr lang="sv-SE" sz="1600" b="0" i="0" u="none" strike="noStrike" dirty="0">
                        <a:effectLst/>
                        <a:latin typeface="Verdana" panose="020B0604030504040204" pitchFamily="34" charset="0"/>
                      </a:endParaRPr>
                    </a:p>
                  </a:txBody>
                  <a:tcPr marL="8332" marR="8332" marT="8332" marB="0" anchor="b"/>
                </a:tc>
                <a:tc>
                  <a:txBody>
                    <a:bodyPr/>
                    <a:lstStyle/>
                    <a:p>
                      <a:pPr algn="l" fontAlgn="b"/>
                      <a:endParaRPr lang="sv-SE" sz="1600" b="0" i="0" u="none" strike="noStrike" dirty="0">
                        <a:effectLst/>
                        <a:latin typeface="Verdana" panose="020B0604030504040204" pitchFamily="34" charset="0"/>
                      </a:endParaRPr>
                    </a:p>
                  </a:txBody>
                  <a:tcPr marL="8332" marR="8332" marT="8332" marB="0" anchor="b"/>
                </a:tc>
                <a:tc>
                  <a:txBody>
                    <a:bodyPr/>
                    <a:lstStyle/>
                    <a:p>
                      <a:pPr algn="l" fontAlgn="b"/>
                      <a:endParaRPr lang="sv-SE" sz="1200" b="0" i="0" u="none" strike="noStrike" dirty="0">
                        <a:effectLst/>
                        <a:latin typeface="Verdana" panose="020B0604030504040204" pitchFamily="34" charset="0"/>
                      </a:endParaRPr>
                    </a:p>
                  </a:txBody>
                  <a:tcPr marL="8332" marR="8332" marT="8332" marB="0" anchor="b"/>
                </a:tc>
                <a:extLst>
                  <a:ext uri="{0D108BD9-81ED-4DB2-BD59-A6C34878D82A}">
                    <a16:rowId xmlns:a16="http://schemas.microsoft.com/office/drawing/2014/main" val="81070100"/>
                  </a:ext>
                </a:extLst>
              </a:tr>
              <a:tr h="262853">
                <a:tc>
                  <a:txBody>
                    <a:bodyPr/>
                    <a:lstStyle/>
                    <a:p>
                      <a:pPr algn="l" fontAlgn="b"/>
                      <a:r>
                        <a:rPr lang="sv-SE" sz="1600" u="none" strike="noStrike">
                          <a:effectLst/>
                        </a:rPr>
                        <a:t>Ragunda</a:t>
                      </a:r>
                      <a:endParaRPr lang="sv-SE" sz="1600" b="0" i="0" u="none" strike="noStrike">
                        <a:effectLst/>
                        <a:latin typeface="Verdana" panose="020B0604030504040204" pitchFamily="34" charset="0"/>
                      </a:endParaRPr>
                    </a:p>
                  </a:txBody>
                  <a:tcPr marL="8332" marR="8332" marT="8332" marB="0" anchor="b"/>
                </a:tc>
                <a:tc>
                  <a:txBody>
                    <a:bodyPr/>
                    <a:lstStyle/>
                    <a:p>
                      <a:pPr algn="r" fontAlgn="b"/>
                      <a:r>
                        <a:rPr lang="sv-SE" sz="1600" b="0" u="none" strike="noStrike" dirty="0">
                          <a:effectLst/>
                        </a:rPr>
                        <a:t>2 941</a:t>
                      </a:r>
                      <a:endParaRPr lang="sv-SE" sz="1600" b="0" i="0" u="none" strike="noStrike" dirty="0">
                        <a:effectLst/>
                        <a:latin typeface="Verdana" panose="020B0604030504040204" pitchFamily="34" charset="0"/>
                      </a:endParaRPr>
                    </a:p>
                  </a:txBody>
                  <a:tcPr marL="8332" marR="8332" marT="8332" marB="0" anchor="b"/>
                </a:tc>
                <a:tc>
                  <a:txBody>
                    <a:bodyPr/>
                    <a:lstStyle/>
                    <a:p>
                      <a:pPr algn="l" fontAlgn="b"/>
                      <a:endParaRPr lang="sv-SE" sz="1600" b="0" i="0" u="none" strike="noStrike" dirty="0">
                        <a:effectLst/>
                        <a:latin typeface="Verdana" panose="020B0604030504040204" pitchFamily="34" charset="0"/>
                      </a:endParaRPr>
                    </a:p>
                  </a:txBody>
                  <a:tcPr marL="8332" marR="8332" marT="8332" marB="0" anchor="b"/>
                </a:tc>
                <a:tc>
                  <a:txBody>
                    <a:bodyPr/>
                    <a:lstStyle/>
                    <a:p>
                      <a:pPr algn="l" fontAlgn="b"/>
                      <a:endParaRPr lang="sv-SE" sz="1200" b="0" i="0" u="none" strike="noStrike" dirty="0">
                        <a:effectLst/>
                        <a:latin typeface="Verdana" panose="020B0604030504040204" pitchFamily="34" charset="0"/>
                      </a:endParaRPr>
                    </a:p>
                  </a:txBody>
                  <a:tcPr marL="8332" marR="8332" marT="8332" marB="0" anchor="b"/>
                </a:tc>
                <a:extLst>
                  <a:ext uri="{0D108BD9-81ED-4DB2-BD59-A6C34878D82A}">
                    <a16:rowId xmlns:a16="http://schemas.microsoft.com/office/drawing/2014/main" val="3680345244"/>
                  </a:ext>
                </a:extLst>
              </a:tr>
              <a:tr h="262853">
                <a:tc>
                  <a:txBody>
                    <a:bodyPr/>
                    <a:lstStyle/>
                    <a:p>
                      <a:pPr algn="l" fontAlgn="b"/>
                      <a:r>
                        <a:rPr lang="sv-SE" sz="1600" u="none" strike="noStrike" dirty="0">
                          <a:effectLst/>
                        </a:rPr>
                        <a:t>Strömsund</a:t>
                      </a:r>
                      <a:endParaRPr lang="sv-SE" sz="1600" b="0" i="0" u="none" strike="noStrike" dirty="0">
                        <a:effectLst/>
                        <a:latin typeface="Verdana" panose="020B0604030504040204" pitchFamily="34" charset="0"/>
                      </a:endParaRPr>
                    </a:p>
                  </a:txBody>
                  <a:tcPr marL="8332" marR="8332" marT="8332" marB="0" anchor="b"/>
                </a:tc>
                <a:tc>
                  <a:txBody>
                    <a:bodyPr/>
                    <a:lstStyle/>
                    <a:p>
                      <a:pPr algn="r" fontAlgn="b"/>
                      <a:r>
                        <a:rPr lang="sv-SE" sz="1600" b="0" u="none" strike="noStrike" dirty="0">
                          <a:effectLst/>
                        </a:rPr>
                        <a:t>6 373</a:t>
                      </a:r>
                      <a:endParaRPr lang="sv-SE" sz="1600" b="0" i="0" u="none" strike="noStrike" dirty="0">
                        <a:effectLst/>
                        <a:latin typeface="Verdana" panose="020B0604030504040204" pitchFamily="34" charset="0"/>
                      </a:endParaRPr>
                    </a:p>
                  </a:txBody>
                  <a:tcPr marL="8332" marR="8332" marT="8332" marB="0" anchor="b"/>
                </a:tc>
                <a:tc>
                  <a:txBody>
                    <a:bodyPr/>
                    <a:lstStyle/>
                    <a:p>
                      <a:pPr algn="l" fontAlgn="b"/>
                      <a:endParaRPr lang="sv-SE" sz="1600" b="0" i="0" u="none" strike="noStrike" dirty="0">
                        <a:effectLst/>
                        <a:latin typeface="Verdana" panose="020B0604030504040204" pitchFamily="34" charset="0"/>
                      </a:endParaRPr>
                    </a:p>
                  </a:txBody>
                  <a:tcPr marL="8332" marR="8332" marT="8332" marB="0" anchor="b"/>
                </a:tc>
                <a:tc>
                  <a:txBody>
                    <a:bodyPr/>
                    <a:lstStyle/>
                    <a:p>
                      <a:pPr algn="l" fontAlgn="b"/>
                      <a:endParaRPr lang="sv-SE" sz="1200" b="0" i="0" u="none" strike="noStrike">
                        <a:effectLst/>
                        <a:latin typeface="Verdana" panose="020B0604030504040204" pitchFamily="34" charset="0"/>
                      </a:endParaRPr>
                    </a:p>
                  </a:txBody>
                  <a:tcPr marL="8332" marR="8332" marT="8332" marB="0" anchor="b"/>
                </a:tc>
                <a:extLst>
                  <a:ext uri="{0D108BD9-81ED-4DB2-BD59-A6C34878D82A}">
                    <a16:rowId xmlns:a16="http://schemas.microsoft.com/office/drawing/2014/main" val="1579163525"/>
                  </a:ext>
                </a:extLst>
              </a:tr>
              <a:tr h="262853">
                <a:tc>
                  <a:txBody>
                    <a:bodyPr/>
                    <a:lstStyle/>
                    <a:p>
                      <a:pPr algn="l" fontAlgn="b"/>
                      <a:r>
                        <a:rPr lang="sv-SE" sz="1600" u="none" strike="noStrike">
                          <a:effectLst/>
                        </a:rPr>
                        <a:t>Åre</a:t>
                      </a:r>
                      <a:endParaRPr lang="sv-SE" sz="1600" b="0" i="0" u="none" strike="noStrike">
                        <a:effectLst/>
                        <a:latin typeface="Verdana" panose="020B0604030504040204" pitchFamily="34" charset="0"/>
                      </a:endParaRPr>
                    </a:p>
                  </a:txBody>
                  <a:tcPr marL="8332" marR="8332" marT="8332" marB="0" anchor="b"/>
                </a:tc>
                <a:tc>
                  <a:txBody>
                    <a:bodyPr/>
                    <a:lstStyle/>
                    <a:p>
                      <a:pPr algn="r" fontAlgn="b"/>
                      <a:r>
                        <a:rPr lang="sv-SE" sz="1600" b="0" u="none" strike="noStrike" dirty="0">
                          <a:effectLst/>
                        </a:rPr>
                        <a:t>6 092</a:t>
                      </a:r>
                      <a:endParaRPr lang="sv-SE" sz="1600" b="0" i="0" u="none" strike="noStrike" dirty="0">
                        <a:effectLst/>
                        <a:latin typeface="Verdana" panose="020B0604030504040204" pitchFamily="34" charset="0"/>
                      </a:endParaRPr>
                    </a:p>
                  </a:txBody>
                  <a:tcPr marL="8332" marR="8332" marT="8332" marB="0" anchor="b"/>
                </a:tc>
                <a:tc>
                  <a:txBody>
                    <a:bodyPr/>
                    <a:lstStyle/>
                    <a:p>
                      <a:pPr algn="l" fontAlgn="b"/>
                      <a:endParaRPr lang="sv-SE" sz="1600" b="0" i="0" u="none" strike="noStrike" dirty="0">
                        <a:effectLst/>
                        <a:latin typeface="Verdana" panose="020B0604030504040204" pitchFamily="34" charset="0"/>
                      </a:endParaRPr>
                    </a:p>
                  </a:txBody>
                  <a:tcPr marL="8332" marR="8332" marT="8332" marB="0" anchor="b"/>
                </a:tc>
                <a:tc>
                  <a:txBody>
                    <a:bodyPr/>
                    <a:lstStyle/>
                    <a:p>
                      <a:pPr algn="l" fontAlgn="b"/>
                      <a:endParaRPr lang="sv-SE" sz="1200" b="0" i="0" u="none" strike="noStrike" dirty="0">
                        <a:effectLst/>
                        <a:latin typeface="Verdana" panose="020B0604030504040204" pitchFamily="34" charset="0"/>
                      </a:endParaRPr>
                    </a:p>
                  </a:txBody>
                  <a:tcPr marL="8332" marR="8332" marT="8332" marB="0" anchor="b"/>
                </a:tc>
                <a:extLst>
                  <a:ext uri="{0D108BD9-81ED-4DB2-BD59-A6C34878D82A}">
                    <a16:rowId xmlns:a16="http://schemas.microsoft.com/office/drawing/2014/main" val="4176161195"/>
                  </a:ext>
                </a:extLst>
              </a:tr>
              <a:tr h="262853">
                <a:tc>
                  <a:txBody>
                    <a:bodyPr/>
                    <a:lstStyle/>
                    <a:p>
                      <a:pPr algn="l" fontAlgn="b"/>
                      <a:r>
                        <a:rPr lang="sv-SE" sz="1600" u="none" strike="noStrike">
                          <a:effectLst/>
                        </a:rPr>
                        <a:t>Östersund</a:t>
                      </a:r>
                      <a:endParaRPr lang="sv-SE" sz="1600" b="0" i="0" u="none" strike="noStrike">
                        <a:effectLst/>
                        <a:latin typeface="Verdana" panose="020B0604030504040204" pitchFamily="34" charset="0"/>
                      </a:endParaRPr>
                    </a:p>
                  </a:txBody>
                  <a:tcPr marL="8332" marR="8332" marT="8332" marB="0" anchor="b"/>
                </a:tc>
                <a:tc>
                  <a:txBody>
                    <a:bodyPr/>
                    <a:lstStyle/>
                    <a:p>
                      <a:pPr algn="r" fontAlgn="b"/>
                      <a:r>
                        <a:rPr lang="sv-SE" sz="1600" b="0" u="none" strike="noStrike" dirty="0">
                          <a:effectLst/>
                        </a:rPr>
                        <a:t>33 852</a:t>
                      </a:r>
                      <a:endParaRPr lang="sv-SE" sz="1600" b="0" i="0" u="none" strike="noStrike" dirty="0">
                        <a:effectLst/>
                        <a:latin typeface="Verdana" panose="020B0604030504040204" pitchFamily="34" charset="0"/>
                      </a:endParaRPr>
                    </a:p>
                  </a:txBody>
                  <a:tcPr marL="8332" marR="8332" marT="8332" marB="0" anchor="b"/>
                </a:tc>
                <a:tc>
                  <a:txBody>
                    <a:bodyPr/>
                    <a:lstStyle/>
                    <a:p>
                      <a:pPr algn="l" fontAlgn="b"/>
                      <a:endParaRPr lang="sv-SE" sz="1600" b="0" i="0" u="none" strike="noStrike" dirty="0">
                        <a:effectLst/>
                        <a:latin typeface="Verdana" panose="020B0604030504040204" pitchFamily="34" charset="0"/>
                      </a:endParaRPr>
                    </a:p>
                  </a:txBody>
                  <a:tcPr marL="8332" marR="8332" marT="8332" marB="0" anchor="b"/>
                </a:tc>
                <a:tc>
                  <a:txBody>
                    <a:bodyPr/>
                    <a:lstStyle/>
                    <a:p>
                      <a:pPr algn="l" fontAlgn="b"/>
                      <a:endParaRPr lang="sv-SE" sz="1200" b="1" i="0" u="none" strike="noStrike" dirty="0">
                        <a:effectLst/>
                        <a:latin typeface="Verdana" panose="020B0604030504040204" pitchFamily="34" charset="0"/>
                      </a:endParaRPr>
                    </a:p>
                  </a:txBody>
                  <a:tcPr marL="8332" marR="8332" marT="8332" marB="0" anchor="b"/>
                </a:tc>
                <a:extLst>
                  <a:ext uri="{0D108BD9-81ED-4DB2-BD59-A6C34878D82A}">
                    <a16:rowId xmlns:a16="http://schemas.microsoft.com/office/drawing/2014/main" val="560493451"/>
                  </a:ext>
                </a:extLst>
              </a:tr>
              <a:tr h="262853">
                <a:tc>
                  <a:txBody>
                    <a:bodyPr/>
                    <a:lstStyle/>
                    <a:p>
                      <a:pPr algn="l" fontAlgn="b"/>
                      <a:r>
                        <a:rPr lang="sv-SE" sz="1600" u="none" strike="noStrike">
                          <a:effectLst/>
                        </a:rPr>
                        <a:t>Region JH</a:t>
                      </a:r>
                      <a:endParaRPr lang="sv-SE" sz="1600" b="0" i="0" u="none" strike="noStrike">
                        <a:effectLst/>
                        <a:latin typeface="Verdana" panose="020B0604030504040204" pitchFamily="34" charset="0"/>
                      </a:endParaRPr>
                    </a:p>
                  </a:txBody>
                  <a:tcPr marL="8332" marR="8332" marT="8332" marB="0" anchor="b"/>
                </a:tc>
                <a:tc>
                  <a:txBody>
                    <a:bodyPr/>
                    <a:lstStyle/>
                    <a:p>
                      <a:pPr algn="r" fontAlgn="b"/>
                      <a:r>
                        <a:rPr lang="sv-SE" sz="1600" b="0" u="none" strike="noStrike">
                          <a:effectLst/>
                        </a:rPr>
                        <a:t>70 190</a:t>
                      </a:r>
                      <a:endParaRPr lang="sv-SE" sz="1600" b="0" i="0" u="none" strike="noStrike">
                        <a:effectLst/>
                        <a:latin typeface="Verdana" panose="020B0604030504040204" pitchFamily="34" charset="0"/>
                      </a:endParaRPr>
                    </a:p>
                  </a:txBody>
                  <a:tcPr marL="8332" marR="8332" marT="8332" marB="0" anchor="b"/>
                </a:tc>
                <a:tc>
                  <a:txBody>
                    <a:bodyPr/>
                    <a:lstStyle/>
                    <a:p>
                      <a:pPr algn="l" fontAlgn="b"/>
                      <a:endParaRPr lang="sv-SE" sz="1600" b="0" i="0" u="none" strike="noStrike" dirty="0">
                        <a:effectLst/>
                        <a:latin typeface="Verdana" panose="020B0604030504040204" pitchFamily="34" charset="0"/>
                      </a:endParaRPr>
                    </a:p>
                  </a:txBody>
                  <a:tcPr marL="8332" marR="8332" marT="8332" marB="0" anchor="b"/>
                </a:tc>
                <a:tc>
                  <a:txBody>
                    <a:bodyPr/>
                    <a:lstStyle/>
                    <a:p>
                      <a:pPr algn="l" fontAlgn="b"/>
                      <a:endParaRPr lang="sv-SE" sz="1200" b="1" i="0" u="none" strike="noStrike" dirty="0">
                        <a:effectLst/>
                        <a:latin typeface="Verdana" panose="020B0604030504040204" pitchFamily="34" charset="0"/>
                      </a:endParaRPr>
                    </a:p>
                  </a:txBody>
                  <a:tcPr marL="8332" marR="8332" marT="8332" marB="0" anchor="b"/>
                </a:tc>
                <a:extLst>
                  <a:ext uri="{0D108BD9-81ED-4DB2-BD59-A6C34878D82A}">
                    <a16:rowId xmlns:a16="http://schemas.microsoft.com/office/drawing/2014/main" val="2201850978"/>
                  </a:ext>
                </a:extLst>
              </a:tr>
              <a:tr h="262853">
                <a:tc>
                  <a:txBody>
                    <a:bodyPr/>
                    <a:lstStyle/>
                    <a:p>
                      <a:pPr algn="l" fontAlgn="b"/>
                      <a:r>
                        <a:rPr lang="sv-SE" sz="1600" b="1" u="none" strike="noStrike" dirty="0">
                          <a:effectLst/>
                        </a:rPr>
                        <a:t>SUMMA</a:t>
                      </a:r>
                      <a:endParaRPr lang="sv-SE" sz="1600" b="1" i="0" u="none" strike="noStrike" dirty="0">
                        <a:effectLst/>
                        <a:latin typeface="Verdana" panose="020B0604030504040204" pitchFamily="34" charset="0"/>
                      </a:endParaRPr>
                    </a:p>
                  </a:txBody>
                  <a:tcPr marL="8332" marR="8332" marT="8332" marB="0" anchor="b"/>
                </a:tc>
                <a:tc>
                  <a:txBody>
                    <a:bodyPr/>
                    <a:lstStyle/>
                    <a:p>
                      <a:pPr algn="r" fontAlgn="b"/>
                      <a:r>
                        <a:rPr lang="sv-SE" sz="1600" b="1" u="none" strike="noStrike" dirty="0">
                          <a:effectLst/>
                        </a:rPr>
                        <a:t>140 378 kr</a:t>
                      </a:r>
                      <a:endParaRPr lang="sv-SE" sz="1600" b="1" i="0" u="none" strike="noStrike" dirty="0">
                        <a:solidFill>
                          <a:srgbClr val="000000"/>
                        </a:solidFill>
                        <a:effectLst/>
                        <a:latin typeface="Verdana" panose="020B0604030504040204" pitchFamily="34" charset="0"/>
                      </a:endParaRPr>
                    </a:p>
                  </a:txBody>
                  <a:tcPr marL="8332" marR="8332" marT="8332" marB="0" anchor="b"/>
                </a:tc>
                <a:tc>
                  <a:txBody>
                    <a:bodyPr/>
                    <a:lstStyle/>
                    <a:p>
                      <a:pPr algn="l" fontAlgn="b"/>
                      <a:endParaRPr lang="sv-SE" sz="1600" b="1" i="0" u="none" strike="noStrike" dirty="0">
                        <a:effectLst/>
                        <a:latin typeface="Verdana" panose="020B0604030504040204" pitchFamily="34" charset="0"/>
                      </a:endParaRPr>
                    </a:p>
                  </a:txBody>
                  <a:tcPr marL="8332" marR="8332" marT="8332" marB="0" anchor="b"/>
                </a:tc>
                <a:tc>
                  <a:txBody>
                    <a:bodyPr/>
                    <a:lstStyle/>
                    <a:p>
                      <a:pPr algn="l" fontAlgn="b"/>
                      <a:endParaRPr lang="sv-SE" sz="1200" b="0" i="0" u="none" strike="noStrike" dirty="0">
                        <a:effectLst/>
                        <a:latin typeface="Verdana" panose="020B0604030504040204" pitchFamily="34" charset="0"/>
                      </a:endParaRPr>
                    </a:p>
                  </a:txBody>
                  <a:tcPr marL="8332" marR="8332" marT="8332" marB="0" anchor="b"/>
                </a:tc>
                <a:extLst>
                  <a:ext uri="{0D108BD9-81ED-4DB2-BD59-A6C34878D82A}">
                    <a16:rowId xmlns:a16="http://schemas.microsoft.com/office/drawing/2014/main" val="2352560163"/>
                  </a:ext>
                </a:extLst>
              </a:tr>
            </a:tbl>
          </a:graphicData>
        </a:graphic>
      </p:graphicFrame>
    </p:spTree>
    <p:extLst>
      <p:ext uri="{BB962C8B-B14F-4D97-AF65-F5344CB8AC3E}">
        <p14:creationId xmlns:p14="http://schemas.microsoft.com/office/powerpoint/2010/main" val="2216256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836F5A5-E630-4495-A2A7-0AB0FD24A2B4}"/>
              </a:ext>
            </a:extLst>
          </p:cNvPr>
          <p:cNvSpPr>
            <a:spLocks noGrp="1"/>
          </p:cNvSpPr>
          <p:nvPr>
            <p:ph type="title"/>
          </p:nvPr>
        </p:nvSpPr>
        <p:spPr/>
        <p:txBody>
          <a:bodyPr/>
          <a:lstStyle/>
          <a:p>
            <a:r>
              <a:rPr lang="sv-SE" dirty="0"/>
              <a:t>Vad innebär en förlängning?</a:t>
            </a:r>
          </a:p>
        </p:txBody>
      </p:sp>
      <p:sp>
        <p:nvSpPr>
          <p:cNvPr id="3" name="Platshållare för innehåll 2">
            <a:extLst>
              <a:ext uri="{FF2B5EF4-FFF2-40B4-BE49-F238E27FC236}">
                <a16:creationId xmlns:a16="http://schemas.microsoft.com/office/drawing/2014/main" id="{21517C0D-70DA-4634-8696-792998E5BC39}"/>
              </a:ext>
            </a:extLst>
          </p:cNvPr>
          <p:cNvSpPr>
            <a:spLocks noGrp="1"/>
          </p:cNvSpPr>
          <p:nvPr>
            <p:ph idx="1"/>
          </p:nvPr>
        </p:nvSpPr>
        <p:spPr/>
        <p:txBody>
          <a:bodyPr/>
          <a:lstStyle/>
          <a:p>
            <a:r>
              <a:rPr lang="sv-SE" dirty="0"/>
              <a:t>Kostnad</a:t>
            </a:r>
          </a:p>
          <a:p>
            <a:pPr marL="0" indent="0">
              <a:buNone/>
            </a:pPr>
            <a:endParaRPr lang="sv-SE" dirty="0"/>
          </a:p>
          <a:p>
            <a:r>
              <a:rPr lang="sv-SE" dirty="0"/>
              <a:t>Mera tid för utbildning</a:t>
            </a:r>
          </a:p>
          <a:p>
            <a:pPr lvl="1"/>
            <a:r>
              <a:rPr lang="sv-SE" dirty="0"/>
              <a:t>Start av superanvändarutbildning i januari</a:t>
            </a:r>
          </a:p>
          <a:p>
            <a:pPr lvl="1"/>
            <a:r>
              <a:rPr lang="sv-SE" dirty="0"/>
              <a:t>Superanvändare utbildar efter egen utbildning</a:t>
            </a:r>
          </a:p>
          <a:p>
            <a:pPr marL="252000" lvl="1" indent="0">
              <a:buNone/>
            </a:pPr>
            <a:endParaRPr lang="sv-SE" dirty="0"/>
          </a:p>
          <a:p>
            <a:r>
              <a:rPr lang="sv-SE" dirty="0"/>
              <a:t>Utökad tid för att avsluta pågående vårdkedjor dvs. färre vårdkedjor som behöver flyttas från LifeCare </a:t>
            </a:r>
            <a:r>
              <a:rPr lang="sv-SE" dirty="0">
                <a:sym typeface="Wingdings" panose="05000000000000000000" pitchFamily="2" charset="2"/>
              </a:rPr>
              <a:t> Cosmic LINK</a:t>
            </a:r>
            <a:endParaRPr lang="sv-SE" dirty="0"/>
          </a:p>
          <a:p>
            <a:endParaRPr lang="sv-SE" dirty="0"/>
          </a:p>
        </p:txBody>
      </p:sp>
    </p:spTree>
    <p:extLst>
      <p:ext uri="{BB962C8B-B14F-4D97-AF65-F5344CB8AC3E}">
        <p14:creationId xmlns:p14="http://schemas.microsoft.com/office/powerpoint/2010/main" val="2977620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GNS 181207 fick följande information</a:t>
            </a:r>
          </a:p>
        </p:txBody>
      </p:sp>
      <p:sp>
        <p:nvSpPr>
          <p:cNvPr id="3" name="Platshållare för innehåll 2"/>
          <p:cNvSpPr>
            <a:spLocks noGrp="1"/>
          </p:cNvSpPr>
          <p:nvPr>
            <p:ph idx="1"/>
          </p:nvPr>
        </p:nvSpPr>
        <p:spPr/>
        <p:txBody>
          <a:bodyPr>
            <a:normAutofit/>
          </a:bodyPr>
          <a:lstStyle/>
          <a:p>
            <a:pPr marL="0" indent="0" algn="ctr">
              <a:buNone/>
            </a:pPr>
            <a:endParaRPr lang="sv-SE" sz="3200" dirty="0"/>
          </a:p>
          <a:p>
            <a:pPr marL="0" indent="0" algn="ctr">
              <a:buNone/>
            </a:pPr>
            <a:endParaRPr lang="sv-SE" sz="3200" dirty="0"/>
          </a:p>
          <a:p>
            <a:pPr marL="0" indent="0" algn="ctr">
              <a:buNone/>
            </a:pPr>
            <a:r>
              <a:rPr lang="sv-SE" sz="3200" dirty="0"/>
              <a:t>Information om LINK-införandet</a:t>
            </a:r>
          </a:p>
        </p:txBody>
      </p:sp>
    </p:spTree>
    <p:extLst>
      <p:ext uri="{BB962C8B-B14F-4D97-AF65-F5344CB8AC3E}">
        <p14:creationId xmlns:p14="http://schemas.microsoft.com/office/powerpoint/2010/main" val="33497028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7008590A-3A28-4066-ADA5-D5DE39A34AFA}"/>
              </a:ext>
            </a:extLst>
          </p:cNvPr>
          <p:cNvSpPr>
            <a:spLocks noGrp="1"/>
          </p:cNvSpPr>
          <p:nvPr>
            <p:ph type="title"/>
          </p:nvPr>
        </p:nvSpPr>
        <p:spPr/>
        <p:txBody>
          <a:bodyPr/>
          <a:lstStyle/>
          <a:p>
            <a:r>
              <a:rPr lang="sv-SE" dirty="0"/>
              <a:t>Nuläge</a:t>
            </a:r>
          </a:p>
        </p:txBody>
      </p:sp>
      <p:sp>
        <p:nvSpPr>
          <p:cNvPr id="6" name="Platshållare för innehåll 5">
            <a:extLst>
              <a:ext uri="{FF2B5EF4-FFF2-40B4-BE49-F238E27FC236}">
                <a16:creationId xmlns:a16="http://schemas.microsoft.com/office/drawing/2014/main" id="{498EC86B-846C-4B72-A41D-F25979014CA0}"/>
              </a:ext>
            </a:extLst>
          </p:cNvPr>
          <p:cNvSpPr>
            <a:spLocks noGrp="1"/>
          </p:cNvSpPr>
          <p:nvPr>
            <p:ph idx="1"/>
          </p:nvPr>
        </p:nvSpPr>
        <p:spPr/>
        <p:txBody>
          <a:bodyPr>
            <a:normAutofit fontScale="85000" lnSpcReduction="20000"/>
          </a:bodyPr>
          <a:lstStyle/>
          <a:p>
            <a:r>
              <a:rPr lang="sv-SE" dirty="0"/>
              <a:t>Förlängning av avtalet med Tieto 3 månader tom maj</a:t>
            </a:r>
          </a:p>
          <a:p>
            <a:endParaRPr lang="sv-SE" dirty="0"/>
          </a:p>
          <a:p>
            <a:r>
              <a:rPr lang="sv-SE" dirty="0"/>
              <a:t>Projektledarna har besökt Växjö och Kalmar och fått ta del av deras erfarenheter gällande organisation, utbildning och arbetssätt</a:t>
            </a:r>
          </a:p>
          <a:p>
            <a:pPr marL="0" indent="0">
              <a:buNone/>
            </a:pPr>
            <a:endParaRPr lang="sv-SE" dirty="0"/>
          </a:p>
          <a:p>
            <a:r>
              <a:rPr lang="sv-SE" dirty="0"/>
              <a:t>Projektledarna har deltagit i SIP utbildning anordnad av Sveriges Kommuner och landsting (SKL) i syfte att få fördjupade kunskaper om dokumentationen av SIP.</a:t>
            </a:r>
          </a:p>
          <a:p>
            <a:endParaRPr lang="sv-SE" dirty="0"/>
          </a:p>
          <a:p>
            <a:r>
              <a:rPr lang="sv-SE" dirty="0"/>
              <a:t>Kommunernas organisationsträd i Cosmic – gemensamma begrepp</a:t>
            </a:r>
          </a:p>
          <a:p>
            <a:pPr marL="0" indent="0">
              <a:buNone/>
            </a:pPr>
            <a:endParaRPr lang="sv-SE" dirty="0"/>
          </a:p>
          <a:p>
            <a:r>
              <a:rPr lang="sv-SE" dirty="0"/>
              <a:t>Vårddokumentation</a:t>
            </a:r>
          </a:p>
          <a:p>
            <a:pPr lvl="1"/>
            <a:r>
              <a:rPr lang="sv-SE" dirty="0"/>
              <a:t>Det pågår ett arbete med sökord för dokumentation i de olika planerna likaså vilken information som ska visas för legitimerad personal respektive icke legitimerad personal i journalfliken i Link2.</a:t>
            </a:r>
          </a:p>
          <a:p>
            <a:endParaRPr lang="sv-SE" dirty="0"/>
          </a:p>
          <a:p>
            <a:endParaRPr lang="sv-SE" dirty="0"/>
          </a:p>
        </p:txBody>
      </p:sp>
    </p:spTree>
    <p:extLst>
      <p:ext uri="{BB962C8B-B14F-4D97-AF65-F5344CB8AC3E}">
        <p14:creationId xmlns:p14="http://schemas.microsoft.com/office/powerpoint/2010/main" val="1562617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48B95D1A-3AFE-4B25-8804-5AD59093CA09}"/>
              </a:ext>
            </a:extLst>
          </p:cNvPr>
          <p:cNvSpPr>
            <a:spLocks noGrp="1"/>
          </p:cNvSpPr>
          <p:nvPr>
            <p:ph type="title"/>
          </p:nvPr>
        </p:nvSpPr>
        <p:spPr/>
        <p:txBody>
          <a:bodyPr/>
          <a:lstStyle/>
          <a:p>
            <a:r>
              <a:rPr lang="sv-SE" dirty="0"/>
              <a:t>Risk och konsekvensanalys</a:t>
            </a:r>
          </a:p>
        </p:txBody>
      </p:sp>
      <p:sp>
        <p:nvSpPr>
          <p:cNvPr id="6" name="Platshållare för innehåll 5">
            <a:extLst>
              <a:ext uri="{FF2B5EF4-FFF2-40B4-BE49-F238E27FC236}">
                <a16:creationId xmlns:a16="http://schemas.microsoft.com/office/drawing/2014/main" id="{917FEE24-4FF4-47AA-9736-734DE9207546}"/>
              </a:ext>
            </a:extLst>
          </p:cNvPr>
          <p:cNvSpPr>
            <a:spLocks noGrp="1"/>
          </p:cNvSpPr>
          <p:nvPr>
            <p:ph idx="1"/>
          </p:nvPr>
        </p:nvSpPr>
        <p:spPr/>
        <p:txBody>
          <a:bodyPr/>
          <a:lstStyle/>
          <a:p>
            <a:r>
              <a:rPr lang="sv-SE" dirty="0"/>
              <a:t>Bräcke</a:t>
            </a:r>
          </a:p>
          <a:p>
            <a:r>
              <a:rPr lang="sv-SE" dirty="0"/>
              <a:t>Härjedalen</a:t>
            </a:r>
          </a:p>
          <a:p>
            <a:r>
              <a:rPr lang="sv-SE" dirty="0"/>
              <a:t>Krokom</a:t>
            </a:r>
          </a:p>
          <a:p>
            <a:r>
              <a:rPr lang="sv-SE" dirty="0"/>
              <a:t>Strömsund</a:t>
            </a:r>
          </a:p>
          <a:p>
            <a:r>
              <a:rPr lang="sv-SE" dirty="0"/>
              <a:t>Åre</a:t>
            </a:r>
          </a:p>
          <a:p>
            <a:r>
              <a:rPr lang="sv-SE" dirty="0"/>
              <a:t>Region JH – HS Förvaltningskommitté</a:t>
            </a:r>
          </a:p>
          <a:p>
            <a:r>
              <a:rPr lang="sv-SE" dirty="0"/>
              <a:t>Projektgruppens RoK gäller teknik</a:t>
            </a:r>
          </a:p>
          <a:p>
            <a:pPr marL="0" indent="0">
              <a:buNone/>
            </a:pPr>
            <a:endParaRPr lang="sv-SE" dirty="0"/>
          </a:p>
          <a:p>
            <a:r>
              <a:rPr lang="sv-SE" sz="1800" dirty="0"/>
              <a:t>Saknas från Berg, Ragunda och Östersunds kommuner</a:t>
            </a:r>
          </a:p>
        </p:txBody>
      </p:sp>
    </p:spTree>
    <p:extLst>
      <p:ext uri="{BB962C8B-B14F-4D97-AF65-F5344CB8AC3E}">
        <p14:creationId xmlns:p14="http://schemas.microsoft.com/office/powerpoint/2010/main" val="2378544551"/>
      </p:ext>
    </p:extLst>
  </p:cSld>
  <p:clrMapOvr>
    <a:masterClrMapping/>
  </p:clrMapOvr>
</p:sld>
</file>

<file path=ppt/theme/theme1.xml><?xml version="1.0" encoding="utf-8"?>
<a:theme xmlns:a="http://schemas.openxmlformats.org/drawingml/2006/main" name="RJH">
  <a:themeElements>
    <a:clrScheme name="Region JH-0416">
      <a:dk1>
        <a:srgbClr val="000000"/>
      </a:dk1>
      <a:lt1>
        <a:srgbClr val="FFFFFF"/>
      </a:lt1>
      <a:dk2>
        <a:srgbClr val="A59C94"/>
      </a:dk2>
      <a:lt2>
        <a:srgbClr val="FFFFFF"/>
      </a:lt2>
      <a:accent1>
        <a:srgbClr val="97D700"/>
      </a:accent1>
      <a:accent2>
        <a:srgbClr val="E6F0F9"/>
      </a:accent2>
      <a:accent3>
        <a:srgbClr val="1C1C1C"/>
      </a:accent3>
      <a:accent4>
        <a:srgbClr val="BFB8AF"/>
      </a:accent4>
      <a:accent5>
        <a:srgbClr val="4E801F"/>
      </a:accent5>
      <a:accent6>
        <a:srgbClr val="96C0E6"/>
      </a:accent6>
      <a:hlink>
        <a:srgbClr val="000000"/>
      </a:hlink>
      <a:folHlink>
        <a:srgbClr val="7F746B"/>
      </a:folHlink>
    </a:clrScheme>
    <a:fontScheme name="RJH - Rubrik Arial Narrow -  Bröd Arial">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style>
        <a:lnRef idx="2">
          <a:schemeClr val="accent1">
            <a:shade val="50000"/>
          </a:schemeClr>
        </a:lnRef>
        <a:fillRef idx="1">
          <a:schemeClr val="accent1"/>
        </a:fillRef>
        <a:effectRef idx="0">
          <a:schemeClr val="accent1"/>
        </a:effectRef>
        <a:fontRef idx="minor">
          <a:schemeClr val="lt1"/>
        </a:fontRef>
      </a:style>
    </a:spDef>
    <a:lnDef>
      <a:spPr>
        <a:ln w="3175">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PT_RJH_mall_anpassade färger.pptx" id="{95C4B7E5-F834-4063-B622-10F4EB466DD8}" vid="{5504849E-FC1A-493C-ADCA-5C793ED58A5E}"/>
    </a:ext>
  </a:extLst>
</a:theme>
</file>

<file path=docProps/app.xml><?xml version="1.0" encoding="utf-8"?>
<Properties xmlns="http://schemas.openxmlformats.org/officeDocument/2006/extended-properties" xmlns:vt="http://schemas.openxmlformats.org/officeDocument/2006/docPropsVTypes">
  <Template>blank</Template>
  <TotalTime>169</TotalTime>
  <Words>647</Words>
  <Application>Microsoft Office PowerPoint</Application>
  <PresentationFormat>Bredbild</PresentationFormat>
  <Paragraphs>128</Paragraphs>
  <Slides>12</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12</vt:i4>
      </vt:variant>
    </vt:vector>
  </HeadingPairs>
  <TitlesOfParts>
    <vt:vector size="17" baseType="lpstr">
      <vt:lpstr>Arial</vt:lpstr>
      <vt:lpstr>Arial Narrow</vt:lpstr>
      <vt:lpstr>Verdana</vt:lpstr>
      <vt:lpstr>Wingdings</vt:lpstr>
      <vt:lpstr>RJH</vt:lpstr>
      <vt:lpstr>Aktuellt läge LOSUS</vt:lpstr>
      <vt:lpstr>Vad ser vi?  </vt:lpstr>
      <vt:lpstr>Vårdanalys</vt:lpstr>
      <vt:lpstr>Förlängt avtal LifeCare</vt:lpstr>
      <vt:lpstr>Beräknad kostnad fördelad /vårdgivare</vt:lpstr>
      <vt:lpstr>Vad innebär en förlängning?</vt:lpstr>
      <vt:lpstr>GNS 181207 fick följande information</vt:lpstr>
      <vt:lpstr>Nuläge</vt:lpstr>
      <vt:lpstr>Risk och konsekvensanalys</vt:lpstr>
      <vt:lpstr>Ex. på identifierade risker och åtgärdsförslag</vt:lpstr>
      <vt:lpstr>Tidplan för utbildning och driftstart</vt:lpstr>
      <vt:lpstr>Teknik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Aktuellt läge LOSUS</dc:title>
  <dc:creator>Elsy Bäckström</dc:creator>
  <cp:lastModifiedBy>Kerstin Lejonklou</cp:lastModifiedBy>
  <cp:revision>10</cp:revision>
  <cp:lastPrinted>2018-12-14T12:55:34Z</cp:lastPrinted>
  <dcterms:created xsi:type="dcterms:W3CDTF">2018-12-12T07:16:12Z</dcterms:created>
  <dcterms:modified xsi:type="dcterms:W3CDTF">2018-12-17T07:19:31Z</dcterms:modified>
</cp:coreProperties>
</file>