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82" r:id="rId5"/>
    <p:sldId id="276" r:id="rId6"/>
    <p:sldId id="277" r:id="rId7"/>
    <p:sldId id="278" r:id="rId8"/>
    <p:sldId id="279" r:id="rId9"/>
    <p:sldId id="258" r:id="rId10"/>
    <p:sldId id="259" r:id="rId11"/>
    <p:sldId id="280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8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0E999-4279-4E02-B3C7-FAF0698463D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D4D2983-84DA-44E9-88A1-F4B14AD856C2}">
      <dgm:prSet phldrT="[Text]"/>
      <dgm:spPr/>
      <dgm:t>
        <a:bodyPr/>
        <a:lstStyle/>
        <a:p>
          <a:endParaRPr lang="sv-SE" dirty="0"/>
        </a:p>
      </dgm:t>
    </dgm:pt>
    <dgm:pt modelId="{850132A1-DC53-4726-A361-10F1E0EEBBDE}" type="parTrans" cxnId="{01B74EB3-DEB6-4855-868F-5A0DE75EB003}">
      <dgm:prSet/>
      <dgm:spPr/>
      <dgm:t>
        <a:bodyPr/>
        <a:lstStyle/>
        <a:p>
          <a:endParaRPr lang="sv-SE"/>
        </a:p>
      </dgm:t>
    </dgm:pt>
    <dgm:pt modelId="{28ADBD43-2702-40A5-BF2A-3A695CDFD24A}" type="sibTrans" cxnId="{01B74EB3-DEB6-4855-868F-5A0DE75EB003}">
      <dgm:prSet/>
      <dgm:spPr/>
      <dgm:t>
        <a:bodyPr/>
        <a:lstStyle/>
        <a:p>
          <a:endParaRPr lang="sv-SE"/>
        </a:p>
      </dgm:t>
    </dgm:pt>
    <dgm:pt modelId="{4A207DC7-0AC9-4612-B7FE-7ECF1D09C3BE}">
      <dgm:prSet phldrT="[Text]" custT="1"/>
      <dgm:spPr/>
      <dgm:t>
        <a:bodyPr/>
        <a:lstStyle/>
        <a:p>
          <a:r>
            <a:rPr lang="sv-SE" sz="2400" dirty="0">
              <a:solidFill>
                <a:schemeClr val="accent3"/>
              </a:solidFill>
            </a:rPr>
            <a:t>L-IFO</a:t>
          </a:r>
        </a:p>
      </dgm:t>
    </dgm:pt>
    <dgm:pt modelId="{E238E5F1-A95C-42D6-933B-61320EA1F787}" type="parTrans" cxnId="{693B46B3-A9FE-40C5-AFEE-0C7836F13A3D}">
      <dgm:prSet/>
      <dgm:spPr/>
      <dgm:t>
        <a:bodyPr/>
        <a:lstStyle/>
        <a:p>
          <a:endParaRPr lang="sv-SE"/>
        </a:p>
      </dgm:t>
    </dgm:pt>
    <dgm:pt modelId="{F0626CA0-F121-4B99-86D6-E460FC8CC663}" type="sibTrans" cxnId="{693B46B3-A9FE-40C5-AFEE-0C7836F13A3D}">
      <dgm:prSet/>
      <dgm:spPr/>
      <dgm:t>
        <a:bodyPr/>
        <a:lstStyle/>
        <a:p>
          <a:endParaRPr lang="sv-SE"/>
        </a:p>
      </dgm:t>
    </dgm:pt>
    <dgm:pt modelId="{D4605FE5-863A-448F-A307-6D5CFFCC96F3}">
      <dgm:prSet phldrT="[Text]" custT="1"/>
      <dgm:spPr/>
      <dgm:t>
        <a:bodyPr/>
        <a:lstStyle/>
        <a:p>
          <a:r>
            <a:rPr lang="sv-SE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SVOM</a:t>
          </a:r>
        </a:p>
      </dgm:t>
    </dgm:pt>
    <dgm:pt modelId="{589B7E20-7DAB-4D57-94AB-2C21A30247A7}" type="parTrans" cxnId="{298D481B-1DEB-457D-AFC5-1063CDF101A3}">
      <dgm:prSet/>
      <dgm:spPr/>
      <dgm:t>
        <a:bodyPr/>
        <a:lstStyle/>
        <a:p>
          <a:endParaRPr lang="sv-SE"/>
        </a:p>
      </dgm:t>
    </dgm:pt>
    <dgm:pt modelId="{16B790BC-836B-4D2C-9570-08E6534FDBB4}" type="sibTrans" cxnId="{298D481B-1DEB-457D-AFC5-1063CDF101A3}">
      <dgm:prSet/>
      <dgm:spPr/>
      <dgm:t>
        <a:bodyPr/>
        <a:lstStyle/>
        <a:p>
          <a:endParaRPr lang="sv-SE"/>
        </a:p>
      </dgm:t>
    </dgm:pt>
    <dgm:pt modelId="{075C00D9-D7CA-4D20-B5D7-B51B8F613345}" type="pres">
      <dgm:prSet presAssocID="{9E70E999-4279-4E02-B3C7-FAF0698463D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2160B8E-C6FE-48C6-A657-B6DC57111595}" type="pres">
      <dgm:prSet presAssocID="{2D4D2983-84DA-44E9-88A1-F4B14AD856C2}" presName="Accent1" presStyleCnt="0"/>
      <dgm:spPr/>
    </dgm:pt>
    <dgm:pt modelId="{EF9AA52D-81D9-4964-BC80-C472F828F875}" type="pres">
      <dgm:prSet presAssocID="{2D4D2983-84DA-44E9-88A1-F4B14AD856C2}" presName="Accent" presStyleLbl="node1" presStyleIdx="0" presStyleCnt="3" custAng="1044084" custScaleX="68741" custScaleY="69040" custLinFactX="9857" custLinFactNeighborX="100000" custLinFactNeighborY="35002"/>
      <dgm:spPr/>
    </dgm:pt>
    <dgm:pt modelId="{878737D9-45D5-4CA0-BBC3-50FF9517C472}" type="pres">
      <dgm:prSet presAssocID="{2D4D2983-84DA-44E9-88A1-F4B14AD856C2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2D6130BD-679C-4AB8-BD4F-5C09A67A66A6}" type="pres">
      <dgm:prSet presAssocID="{4A207DC7-0AC9-4612-B7FE-7ECF1D09C3BE}" presName="Accent2" presStyleCnt="0"/>
      <dgm:spPr/>
    </dgm:pt>
    <dgm:pt modelId="{8E23C4D7-E1C1-4A0E-966F-0F03BFF1F3C7}" type="pres">
      <dgm:prSet presAssocID="{4A207DC7-0AC9-4612-B7FE-7ECF1D09C3BE}" presName="Accent" presStyleLbl="node1" presStyleIdx="1" presStyleCnt="3" custScaleX="70229" custScaleY="67418" custLinFactNeighborX="73980" custLinFactNeighborY="-22235"/>
      <dgm:spPr/>
    </dgm:pt>
    <dgm:pt modelId="{2B72DF10-80D7-4FF8-8A0B-A3FC62C31437}" type="pres">
      <dgm:prSet presAssocID="{4A207DC7-0AC9-4612-B7FE-7ECF1D09C3BE}" presName="Parent2" presStyleLbl="revTx" presStyleIdx="1" presStyleCnt="3" custScaleX="97307" custScaleY="69391" custLinFactX="29517" custLinFactNeighborX="100000" custLinFactNeighborY="-78193">
        <dgm:presLayoutVars>
          <dgm:chMax val="1"/>
          <dgm:chPref val="1"/>
          <dgm:bulletEnabled val="1"/>
        </dgm:presLayoutVars>
      </dgm:prSet>
      <dgm:spPr/>
    </dgm:pt>
    <dgm:pt modelId="{4611CCE1-D866-431C-AD18-282BAEB83EF0}" type="pres">
      <dgm:prSet presAssocID="{D4605FE5-863A-448F-A307-6D5CFFCC96F3}" presName="Accent3" presStyleCnt="0"/>
      <dgm:spPr/>
    </dgm:pt>
    <dgm:pt modelId="{6936F3B2-3ECC-4E5F-A703-EED435E9D4F3}" type="pres">
      <dgm:prSet presAssocID="{D4605FE5-863A-448F-A307-6D5CFFCC96F3}" presName="Accent" presStyleLbl="node1" presStyleIdx="2" presStyleCnt="3" custAng="3995833" custScaleX="89235" custScaleY="93963" custLinFactNeighborX="89478" custLinFactNeighborY="-11351"/>
      <dgm:spPr/>
    </dgm:pt>
    <dgm:pt modelId="{DE988662-75EA-4BAA-B819-9B3318FCAC5D}" type="pres">
      <dgm:prSet presAssocID="{D4605FE5-863A-448F-A307-6D5CFFCC96F3}" presName="Parent3" presStyleLbl="revTx" presStyleIdx="2" presStyleCnt="3" custLinFactX="35638" custLinFactNeighborX="100000" custLinFactNeighborY="-44675">
        <dgm:presLayoutVars>
          <dgm:chMax val="1"/>
          <dgm:chPref val="1"/>
          <dgm:bulletEnabled val="1"/>
        </dgm:presLayoutVars>
      </dgm:prSet>
      <dgm:spPr/>
    </dgm:pt>
  </dgm:ptLst>
  <dgm:cxnLst>
    <dgm:cxn modelId="{298D481B-1DEB-457D-AFC5-1063CDF101A3}" srcId="{9E70E999-4279-4E02-B3C7-FAF0698463DF}" destId="{D4605FE5-863A-448F-A307-6D5CFFCC96F3}" srcOrd="2" destOrd="0" parTransId="{589B7E20-7DAB-4D57-94AB-2C21A30247A7}" sibTransId="{16B790BC-836B-4D2C-9570-08E6534FDBB4}"/>
    <dgm:cxn modelId="{5FA7092A-5B65-443A-B55A-9724433F754D}" type="presOf" srcId="{2D4D2983-84DA-44E9-88A1-F4B14AD856C2}" destId="{878737D9-45D5-4CA0-BBC3-50FF9517C472}" srcOrd="0" destOrd="0" presId="urn:microsoft.com/office/officeart/2009/layout/CircleArrowProcess"/>
    <dgm:cxn modelId="{91F7A34F-22EA-4BA4-A851-57407584F933}" type="presOf" srcId="{4A207DC7-0AC9-4612-B7FE-7ECF1D09C3BE}" destId="{2B72DF10-80D7-4FF8-8A0B-A3FC62C31437}" srcOrd="0" destOrd="0" presId="urn:microsoft.com/office/officeart/2009/layout/CircleArrowProcess"/>
    <dgm:cxn modelId="{693B46B3-A9FE-40C5-AFEE-0C7836F13A3D}" srcId="{9E70E999-4279-4E02-B3C7-FAF0698463DF}" destId="{4A207DC7-0AC9-4612-B7FE-7ECF1D09C3BE}" srcOrd="1" destOrd="0" parTransId="{E238E5F1-A95C-42D6-933B-61320EA1F787}" sibTransId="{F0626CA0-F121-4B99-86D6-E460FC8CC663}"/>
    <dgm:cxn modelId="{01B74EB3-DEB6-4855-868F-5A0DE75EB003}" srcId="{9E70E999-4279-4E02-B3C7-FAF0698463DF}" destId="{2D4D2983-84DA-44E9-88A1-F4B14AD856C2}" srcOrd="0" destOrd="0" parTransId="{850132A1-DC53-4726-A361-10F1E0EEBBDE}" sibTransId="{28ADBD43-2702-40A5-BF2A-3A695CDFD24A}"/>
    <dgm:cxn modelId="{8C21B4E5-54C7-4334-AB19-B3D017627A0C}" type="presOf" srcId="{D4605FE5-863A-448F-A307-6D5CFFCC96F3}" destId="{DE988662-75EA-4BAA-B819-9B3318FCAC5D}" srcOrd="0" destOrd="0" presId="urn:microsoft.com/office/officeart/2009/layout/CircleArrowProcess"/>
    <dgm:cxn modelId="{71EF72EB-2962-46CB-B131-A8E4CD555AB7}" type="presOf" srcId="{9E70E999-4279-4E02-B3C7-FAF0698463DF}" destId="{075C00D9-D7CA-4D20-B5D7-B51B8F613345}" srcOrd="0" destOrd="0" presId="urn:microsoft.com/office/officeart/2009/layout/CircleArrowProcess"/>
    <dgm:cxn modelId="{320DE2A5-0159-41A7-8A2A-4876980BD11B}" type="presParOf" srcId="{075C00D9-D7CA-4D20-B5D7-B51B8F613345}" destId="{E2160B8E-C6FE-48C6-A657-B6DC57111595}" srcOrd="0" destOrd="0" presId="urn:microsoft.com/office/officeart/2009/layout/CircleArrowProcess"/>
    <dgm:cxn modelId="{14E55D86-8158-4A75-97B5-6BB786F72BD8}" type="presParOf" srcId="{E2160B8E-C6FE-48C6-A657-B6DC57111595}" destId="{EF9AA52D-81D9-4964-BC80-C472F828F875}" srcOrd="0" destOrd="0" presId="urn:microsoft.com/office/officeart/2009/layout/CircleArrowProcess"/>
    <dgm:cxn modelId="{D2CC5836-79A4-4DFE-B211-BE8A8EAFD0F1}" type="presParOf" srcId="{075C00D9-D7CA-4D20-B5D7-B51B8F613345}" destId="{878737D9-45D5-4CA0-BBC3-50FF9517C472}" srcOrd="1" destOrd="0" presId="urn:microsoft.com/office/officeart/2009/layout/CircleArrowProcess"/>
    <dgm:cxn modelId="{23CF96B4-FC00-4E4D-AD5E-6E75EFE16075}" type="presParOf" srcId="{075C00D9-D7CA-4D20-B5D7-B51B8F613345}" destId="{2D6130BD-679C-4AB8-BD4F-5C09A67A66A6}" srcOrd="2" destOrd="0" presId="urn:microsoft.com/office/officeart/2009/layout/CircleArrowProcess"/>
    <dgm:cxn modelId="{756FE6C5-82FC-4F70-AEBD-20082AE41338}" type="presParOf" srcId="{2D6130BD-679C-4AB8-BD4F-5C09A67A66A6}" destId="{8E23C4D7-E1C1-4A0E-966F-0F03BFF1F3C7}" srcOrd="0" destOrd="0" presId="urn:microsoft.com/office/officeart/2009/layout/CircleArrowProcess"/>
    <dgm:cxn modelId="{8022BDD8-0906-4B09-81F7-FA6DE8802596}" type="presParOf" srcId="{075C00D9-D7CA-4D20-B5D7-B51B8F613345}" destId="{2B72DF10-80D7-4FF8-8A0B-A3FC62C31437}" srcOrd="3" destOrd="0" presId="urn:microsoft.com/office/officeart/2009/layout/CircleArrowProcess"/>
    <dgm:cxn modelId="{9CD3CC64-E8D8-40D9-8734-1AC6F40F4F2C}" type="presParOf" srcId="{075C00D9-D7CA-4D20-B5D7-B51B8F613345}" destId="{4611CCE1-D866-431C-AD18-282BAEB83EF0}" srcOrd="4" destOrd="0" presId="urn:microsoft.com/office/officeart/2009/layout/CircleArrowProcess"/>
    <dgm:cxn modelId="{09F12AC3-D31D-416B-8919-C9F0C6AB80FE}" type="presParOf" srcId="{4611CCE1-D866-431C-AD18-282BAEB83EF0}" destId="{6936F3B2-3ECC-4E5F-A703-EED435E9D4F3}" srcOrd="0" destOrd="0" presId="urn:microsoft.com/office/officeart/2009/layout/CircleArrowProcess"/>
    <dgm:cxn modelId="{18FE264D-2CFA-446A-97F6-ACAFFCEB0DA7}" type="presParOf" srcId="{075C00D9-D7CA-4D20-B5D7-B51B8F613345}" destId="{DE988662-75EA-4BAA-B819-9B3318FCAC5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AA52D-81D9-4964-BC80-C472F828F875}">
      <dsp:nvSpPr>
        <dsp:cNvPr id="0" name=""/>
        <dsp:cNvSpPr/>
      </dsp:nvSpPr>
      <dsp:spPr>
        <a:xfrm rot="1044084">
          <a:off x="8595357" y="1407905"/>
          <a:ext cx="2197281" cy="220717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737D9-45D5-4CA0-BBC3-50FF9517C472}">
      <dsp:nvSpPr>
        <dsp:cNvPr id="0" name=""/>
        <dsp:cNvSpPr/>
      </dsp:nvSpPr>
      <dsp:spPr>
        <a:xfrm>
          <a:off x="5290749" y="948216"/>
          <a:ext cx="1776213" cy="887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100" kern="1200" dirty="0"/>
        </a:p>
      </dsp:txBody>
      <dsp:txXfrm>
        <a:off x="5290749" y="948216"/>
        <a:ext cx="1776213" cy="887894"/>
      </dsp:txXfrm>
    </dsp:sp>
    <dsp:sp modelId="{8E23C4D7-E1C1-4A0E-966F-0F03BFF1F3C7}">
      <dsp:nvSpPr>
        <dsp:cNvPr id="0" name=""/>
        <dsp:cNvSpPr/>
      </dsp:nvSpPr>
      <dsp:spPr>
        <a:xfrm>
          <a:off x="6536973" y="1440879"/>
          <a:ext cx="2244845" cy="215532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2DF10-80D7-4FF8-8A0B-A3FC62C31437}">
      <dsp:nvSpPr>
        <dsp:cNvPr id="0" name=""/>
        <dsp:cNvSpPr/>
      </dsp:nvSpPr>
      <dsp:spPr>
        <a:xfrm>
          <a:off x="6730960" y="2237344"/>
          <a:ext cx="1728380" cy="616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>
              <a:solidFill>
                <a:schemeClr val="accent3"/>
              </a:solidFill>
            </a:rPr>
            <a:t>L-IFO</a:t>
          </a:r>
        </a:p>
      </dsp:txBody>
      <dsp:txXfrm>
        <a:off x="6730960" y="2237344"/>
        <a:ext cx="1728380" cy="616118"/>
      </dsp:txXfrm>
    </dsp:sp>
    <dsp:sp modelId="{6936F3B2-3ECC-4E5F-A703-EED435E9D4F3}">
      <dsp:nvSpPr>
        <dsp:cNvPr id="0" name=""/>
        <dsp:cNvSpPr/>
      </dsp:nvSpPr>
      <dsp:spPr>
        <a:xfrm rot="3995833">
          <a:off x="7416844" y="3458682"/>
          <a:ext cx="2450623" cy="25815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88662-75EA-4BAA-B819-9B3318FCAC5D}">
      <dsp:nvSpPr>
        <dsp:cNvPr id="0" name=""/>
        <dsp:cNvSpPr/>
      </dsp:nvSpPr>
      <dsp:spPr>
        <a:xfrm>
          <a:off x="7704172" y="4249228"/>
          <a:ext cx="1776213" cy="887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b="1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SVOM</a:t>
          </a:r>
        </a:p>
      </dsp:txBody>
      <dsp:txXfrm>
        <a:off x="7704172" y="4249228"/>
        <a:ext cx="1776213" cy="887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94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2019-05-09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000" dirty="0"/>
              <a:t>Sociala vård och omsorgsgruppen </a:t>
            </a:r>
          </a:p>
          <a:p>
            <a:pPr marL="0" indent="0" algn="ctr">
              <a:buNone/>
            </a:pPr>
            <a:r>
              <a:rPr lang="sv-SE" sz="4000" dirty="0"/>
              <a:t>SVOM</a:t>
            </a: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302A31E0-0F3B-4B73-9978-0D3AFC069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1" y="5868987"/>
            <a:ext cx="1276350" cy="438150"/>
          </a:xfrm>
          <a:prstGeom prst="rect">
            <a:avLst/>
          </a:prstGeom>
        </p:spPr>
      </p:pic>
      <p:pic>
        <p:nvPicPr>
          <p:cNvPr id="5" name="Bildobjekt 6">
            <a:extLst>
              <a:ext uri="{FF2B5EF4-FFF2-40B4-BE49-F238E27FC236}">
                <a16:creationId xmlns:a16="http://schemas.microsoft.com/office/drawing/2014/main" id="{E946A881-845C-4EBE-9F06-2FA78D19E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499" y="5868987"/>
            <a:ext cx="1252647" cy="414337"/>
          </a:xfrm>
          <a:prstGeom prst="rect">
            <a:avLst/>
          </a:prstGeom>
        </p:spPr>
      </p:pic>
      <p:pic>
        <p:nvPicPr>
          <p:cNvPr id="6" name="Bildobjekt 29" descr="En bild som visar tecken&#10;&#10;Beskrivning genererad med hög exakthet">
            <a:extLst>
              <a:ext uri="{FF2B5EF4-FFF2-40B4-BE49-F238E27FC236}">
                <a16:creationId xmlns:a16="http://schemas.microsoft.com/office/drawing/2014/main" id="{F6AE4D78-CBF4-4C11-9CDB-A21747260C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2673" y="5849937"/>
            <a:ext cx="1562100" cy="457200"/>
          </a:xfrm>
          <a:prstGeom prst="rect">
            <a:avLst/>
          </a:prstGeom>
        </p:spPr>
      </p:pic>
      <p:pic>
        <p:nvPicPr>
          <p:cNvPr id="7" name="Bildobjekt 33">
            <a:extLst>
              <a:ext uri="{FF2B5EF4-FFF2-40B4-BE49-F238E27FC236}">
                <a16:creationId xmlns:a16="http://schemas.microsoft.com/office/drawing/2014/main" id="{32D73B38-E604-4D0C-944C-170583FB8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300" y="5837029"/>
            <a:ext cx="1011217" cy="552450"/>
          </a:xfrm>
          <a:prstGeom prst="rect">
            <a:avLst/>
          </a:prstGeom>
        </p:spPr>
      </p:pic>
      <p:pic>
        <p:nvPicPr>
          <p:cNvPr id="8" name="Bildobjekt 35">
            <a:extLst>
              <a:ext uri="{FF2B5EF4-FFF2-40B4-BE49-F238E27FC236}">
                <a16:creationId xmlns:a16="http://schemas.microsoft.com/office/drawing/2014/main" id="{C072423A-6936-46B2-9295-F1EC76EBC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8043" y="5743164"/>
            <a:ext cx="754720" cy="689798"/>
          </a:xfrm>
          <a:prstGeom prst="rect">
            <a:avLst/>
          </a:prstGeom>
        </p:spPr>
      </p:pic>
      <p:pic>
        <p:nvPicPr>
          <p:cNvPr id="9" name="Bildobjekt 37">
            <a:extLst>
              <a:ext uri="{FF2B5EF4-FFF2-40B4-BE49-F238E27FC236}">
                <a16:creationId xmlns:a16="http://schemas.microsoft.com/office/drawing/2014/main" id="{AAF1D9F9-ABEF-4C04-B6BB-CA4689AF2E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2493" y="5868987"/>
            <a:ext cx="1090697" cy="447674"/>
          </a:xfrm>
          <a:prstGeom prst="rect">
            <a:avLst/>
          </a:prstGeom>
        </p:spPr>
      </p:pic>
      <p:pic>
        <p:nvPicPr>
          <p:cNvPr id="10" name="Bildobjekt 39">
            <a:extLst>
              <a:ext uri="{FF2B5EF4-FFF2-40B4-BE49-F238E27FC236}">
                <a16:creationId xmlns:a16="http://schemas.microsoft.com/office/drawing/2014/main" id="{CAE6A501-D678-4169-89E4-6C170FDA87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2920" y="5843036"/>
            <a:ext cx="660129" cy="447674"/>
          </a:xfrm>
          <a:prstGeom prst="rect">
            <a:avLst/>
          </a:prstGeom>
        </p:spPr>
      </p:pic>
      <p:pic>
        <p:nvPicPr>
          <p:cNvPr id="11" name="Bildobjekt 41">
            <a:extLst>
              <a:ext uri="{FF2B5EF4-FFF2-40B4-BE49-F238E27FC236}">
                <a16:creationId xmlns:a16="http://schemas.microsoft.com/office/drawing/2014/main" id="{76ED892F-B8CC-4DB9-BDE5-9E2A9B6502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82779" y="5868986"/>
            <a:ext cx="1251467" cy="41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tshållare för innehåll 1">
            <a:extLst>
              <a:ext uri="{FF2B5EF4-FFF2-40B4-BE49-F238E27FC236}">
                <a16:creationId xmlns:a16="http://schemas.microsoft.com/office/drawing/2014/main" id="{023581ED-F5EF-4002-99DB-FAFE55C73D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777717"/>
              </p:ext>
            </p:extLst>
          </p:nvPr>
        </p:nvGraphicFramePr>
        <p:xfrm>
          <a:off x="862806" y="655638"/>
          <a:ext cx="1046638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6388">
                  <a:extLst>
                    <a:ext uri="{9D8B030D-6E8A-4147-A177-3AD203B41FA5}">
                      <a16:colId xmlns:a16="http://schemas.microsoft.com/office/drawing/2014/main" val="84048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aseline="0" dirty="0">
                          <a:solidFill>
                            <a:schemeClr val="tx1"/>
                          </a:solidFill>
                        </a:rPr>
                        <a:t>Pågående samverkansområden mellan kommunerna och regionen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335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Avtal/överenskommelser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396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dirty="0">
                          <a:solidFill>
                            <a:schemeClr val="tx1"/>
                          </a:solidFill>
                        </a:rPr>
                        <a:t>Samverkan</a:t>
                      </a:r>
                      <a:r>
                        <a:rPr lang="sv-SE" sz="2400" b="0" baseline="0" dirty="0">
                          <a:solidFill>
                            <a:schemeClr val="tx1"/>
                          </a:solidFill>
                        </a:rPr>
                        <a:t> vid utskrivning från slutenvård 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578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Hemsjukvårdsavtalet   - </a:t>
                      </a:r>
                      <a:r>
                        <a:rPr lang="sv-SE" sz="2400" i="1" dirty="0">
                          <a:solidFill>
                            <a:schemeClr val="tx1"/>
                          </a:solidFill>
                        </a:rPr>
                        <a:t>Lokala samverkansarenor 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Äldres hälsa - </a:t>
                      </a:r>
                      <a:r>
                        <a:rPr lang="sv-SE" sz="2400" i="1" dirty="0">
                          <a:solidFill>
                            <a:schemeClr val="tx1"/>
                          </a:solidFill>
                        </a:rPr>
                        <a:t>Ledningskraft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22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Välfärdsteknologi</a:t>
                      </a:r>
                      <a:r>
                        <a:rPr lang="sv-SE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25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Psykisk</a:t>
                      </a:r>
                      <a:r>
                        <a:rPr lang="sv-SE" sz="2400" baseline="0" dirty="0">
                          <a:solidFill>
                            <a:schemeClr val="tx1"/>
                          </a:solidFill>
                        </a:rPr>
                        <a:t> hälsa - </a:t>
                      </a: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Länsnätverk psykisk hälsa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612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Gemensamma nationella riktlinjer – analyser, </a:t>
                      </a:r>
                      <a:br>
                        <a:rPr lang="sv-SE" sz="240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Gemensamma öppna jämförelser - analyser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57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Gemensam nämnd för upphandling,</a:t>
                      </a:r>
                      <a:r>
                        <a:rPr lang="sv-SE" sz="2400" baseline="0" dirty="0">
                          <a:solidFill>
                            <a:schemeClr val="tx1"/>
                          </a:solidFill>
                        </a:rPr>
                        <a:t> hjälpmedel etcetera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83603"/>
                  </a:ext>
                </a:extLst>
              </a:tr>
            </a:tbl>
          </a:graphicData>
        </a:graphic>
      </p:graphicFrame>
      <p:pic>
        <p:nvPicPr>
          <p:cNvPr id="4" name="Bildobjekt 4">
            <a:extLst>
              <a:ext uri="{FF2B5EF4-FFF2-40B4-BE49-F238E27FC236}">
                <a16:creationId xmlns:a16="http://schemas.microsoft.com/office/drawing/2014/main" id="{302A31E0-0F3B-4B73-9978-0D3AFC069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1" y="5868987"/>
            <a:ext cx="1276350" cy="438150"/>
          </a:xfrm>
          <a:prstGeom prst="rect">
            <a:avLst/>
          </a:prstGeom>
        </p:spPr>
      </p:pic>
      <p:pic>
        <p:nvPicPr>
          <p:cNvPr id="5" name="Bildobjekt 6">
            <a:extLst>
              <a:ext uri="{FF2B5EF4-FFF2-40B4-BE49-F238E27FC236}">
                <a16:creationId xmlns:a16="http://schemas.microsoft.com/office/drawing/2014/main" id="{E946A881-845C-4EBE-9F06-2FA78D19E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499" y="5868987"/>
            <a:ext cx="1252647" cy="414337"/>
          </a:xfrm>
          <a:prstGeom prst="rect">
            <a:avLst/>
          </a:prstGeom>
        </p:spPr>
      </p:pic>
      <p:pic>
        <p:nvPicPr>
          <p:cNvPr id="6" name="Bildobjekt 29" descr="En bild som visar tecken&#10;&#10;Beskrivning genererad med hög exakthet">
            <a:extLst>
              <a:ext uri="{FF2B5EF4-FFF2-40B4-BE49-F238E27FC236}">
                <a16:creationId xmlns:a16="http://schemas.microsoft.com/office/drawing/2014/main" id="{F6AE4D78-CBF4-4C11-9CDB-A21747260C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2673" y="5849937"/>
            <a:ext cx="1562100" cy="457200"/>
          </a:xfrm>
          <a:prstGeom prst="rect">
            <a:avLst/>
          </a:prstGeom>
        </p:spPr>
      </p:pic>
      <p:pic>
        <p:nvPicPr>
          <p:cNvPr id="7" name="Bildobjekt 33">
            <a:extLst>
              <a:ext uri="{FF2B5EF4-FFF2-40B4-BE49-F238E27FC236}">
                <a16:creationId xmlns:a16="http://schemas.microsoft.com/office/drawing/2014/main" id="{32D73B38-E604-4D0C-944C-170583FB8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300" y="5837029"/>
            <a:ext cx="1011217" cy="552450"/>
          </a:xfrm>
          <a:prstGeom prst="rect">
            <a:avLst/>
          </a:prstGeom>
        </p:spPr>
      </p:pic>
      <p:pic>
        <p:nvPicPr>
          <p:cNvPr id="8" name="Bildobjekt 35">
            <a:extLst>
              <a:ext uri="{FF2B5EF4-FFF2-40B4-BE49-F238E27FC236}">
                <a16:creationId xmlns:a16="http://schemas.microsoft.com/office/drawing/2014/main" id="{C072423A-6936-46B2-9295-F1EC76EBC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8043" y="5743164"/>
            <a:ext cx="754720" cy="689798"/>
          </a:xfrm>
          <a:prstGeom prst="rect">
            <a:avLst/>
          </a:prstGeom>
        </p:spPr>
      </p:pic>
      <p:pic>
        <p:nvPicPr>
          <p:cNvPr id="9" name="Bildobjekt 37">
            <a:extLst>
              <a:ext uri="{FF2B5EF4-FFF2-40B4-BE49-F238E27FC236}">
                <a16:creationId xmlns:a16="http://schemas.microsoft.com/office/drawing/2014/main" id="{AAF1D9F9-ABEF-4C04-B6BB-CA4689AF2E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2493" y="5868987"/>
            <a:ext cx="1090697" cy="447674"/>
          </a:xfrm>
          <a:prstGeom prst="rect">
            <a:avLst/>
          </a:prstGeom>
        </p:spPr>
      </p:pic>
      <p:pic>
        <p:nvPicPr>
          <p:cNvPr id="10" name="Bildobjekt 39">
            <a:extLst>
              <a:ext uri="{FF2B5EF4-FFF2-40B4-BE49-F238E27FC236}">
                <a16:creationId xmlns:a16="http://schemas.microsoft.com/office/drawing/2014/main" id="{CAE6A501-D678-4169-89E4-6C170FDA87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2920" y="5843036"/>
            <a:ext cx="660129" cy="447674"/>
          </a:xfrm>
          <a:prstGeom prst="rect">
            <a:avLst/>
          </a:prstGeom>
        </p:spPr>
      </p:pic>
      <p:pic>
        <p:nvPicPr>
          <p:cNvPr id="11" name="Bildobjekt 41">
            <a:extLst>
              <a:ext uri="{FF2B5EF4-FFF2-40B4-BE49-F238E27FC236}">
                <a16:creationId xmlns:a16="http://schemas.microsoft.com/office/drawing/2014/main" id="{76ED892F-B8CC-4DB9-BDE5-9E2A9B6502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82779" y="5868986"/>
            <a:ext cx="1251467" cy="41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7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302A31E0-0F3B-4B73-9978-0D3AFC069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1" y="5868987"/>
            <a:ext cx="1276350" cy="438150"/>
          </a:xfrm>
          <a:prstGeom prst="rect">
            <a:avLst/>
          </a:prstGeom>
        </p:spPr>
      </p:pic>
      <p:pic>
        <p:nvPicPr>
          <p:cNvPr id="5" name="Bildobjekt 6">
            <a:extLst>
              <a:ext uri="{FF2B5EF4-FFF2-40B4-BE49-F238E27FC236}">
                <a16:creationId xmlns:a16="http://schemas.microsoft.com/office/drawing/2014/main" id="{E946A881-845C-4EBE-9F06-2FA78D19E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499" y="5868987"/>
            <a:ext cx="1252647" cy="414337"/>
          </a:xfrm>
          <a:prstGeom prst="rect">
            <a:avLst/>
          </a:prstGeom>
        </p:spPr>
      </p:pic>
      <p:pic>
        <p:nvPicPr>
          <p:cNvPr id="6" name="Bildobjekt 29" descr="En bild som visar tecken&#10;&#10;Beskrivning genererad med hög exakthet">
            <a:extLst>
              <a:ext uri="{FF2B5EF4-FFF2-40B4-BE49-F238E27FC236}">
                <a16:creationId xmlns:a16="http://schemas.microsoft.com/office/drawing/2014/main" id="{F6AE4D78-CBF4-4C11-9CDB-A21747260C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2673" y="5849937"/>
            <a:ext cx="1562100" cy="457200"/>
          </a:xfrm>
          <a:prstGeom prst="rect">
            <a:avLst/>
          </a:prstGeom>
        </p:spPr>
      </p:pic>
      <p:pic>
        <p:nvPicPr>
          <p:cNvPr id="7" name="Bildobjekt 33">
            <a:extLst>
              <a:ext uri="{FF2B5EF4-FFF2-40B4-BE49-F238E27FC236}">
                <a16:creationId xmlns:a16="http://schemas.microsoft.com/office/drawing/2014/main" id="{32D73B38-E604-4D0C-944C-170583FB8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300" y="5837029"/>
            <a:ext cx="1011217" cy="552450"/>
          </a:xfrm>
          <a:prstGeom prst="rect">
            <a:avLst/>
          </a:prstGeom>
        </p:spPr>
      </p:pic>
      <p:pic>
        <p:nvPicPr>
          <p:cNvPr id="8" name="Bildobjekt 35">
            <a:extLst>
              <a:ext uri="{FF2B5EF4-FFF2-40B4-BE49-F238E27FC236}">
                <a16:creationId xmlns:a16="http://schemas.microsoft.com/office/drawing/2014/main" id="{C072423A-6936-46B2-9295-F1EC76EBC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8043" y="5743164"/>
            <a:ext cx="754720" cy="689798"/>
          </a:xfrm>
          <a:prstGeom prst="rect">
            <a:avLst/>
          </a:prstGeom>
        </p:spPr>
      </p:pic>
      <p:pic>
        <p:nvPicPr>
          <p:cNvPr id="9" name="Bildobjekt 37">
            <a:extLst>
              <a:ext uri="{FF2B5EF4-FFF2-40B4-BE49-F238E27FC236}">
                <a16:creationId xmlns:a16="http://schemas.microsoft.com/office/drawing/2014/main" id="{AAF1D9F9-ABEF-4C04-B6BB-CA4689AF2E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2493" y="5868987"/>
            <a:ext cx="1090697" cy="447674"/>
          </a:xfrm>
          <a:prstGeom prst="rect">
            <a:avLst/>
          </a:prstGeom>
        </p:spPr>
      </p:pic>
      <p:pic>
        <p:nvPicPr>
          <p:cNvPr id="10" name="Bildobjekt 39">
            <a:extLst>
              <a:ext uri="{FF2B5EF4-FFF2-40B4-BE49-F238E27FC236}">
                <a16:creationId xmlns:a16="http://schemas.microsoft.com/office/drawing/2014/main" id="{CAE6A501-D678-4169-89E4-6C170FDA87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2920" y="5843036"/>
            <a:ext cx="660129" cy="447674"/>
          </a:xfrm>
          <a:prstGeom prst="rect">
            <a:avLst/>
          </a:prstGeom>
        </p:spPr>
      </p:pic>
      <p:pic>
        <p:nvPicPr>
          <p:cNvPr id="11" name="Bildobjekt 41">
            <a:extLst>
              <a:ext uri="{FF2B5EF4-FFF2-40B4-BE49-F238E27FC236}">
                <a16:creationId xmlns:a16="http://schemas.microsoft.com/office/drawing/2014/main" id="{76ED892F-B8CC-4DB9-BDE5-9E2A9B6502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82779" y="5868986"/>
            <a:ext cx="1251467" cy="414337"/>
          </a:xfrm>
          <a:prstGeom prst="rect">
            <a:avLst/>
          </a:prstGeom>
        </p:spPr>
      </p:pic>
      <p:sp>
        <p:nvSpPr>
          <p:cNvPr id="14" name="Rubrik 13">
            <a:extLst>
              <a:ext uri="{FF2B5EF4-FFF2-40B4-BE49-F238E27FC236}">
                <a16:creationId xmlns:a16="http://schemas.microsoft.com/office/drawing/2014/main" id="{535034FD-F039-4DBD-B61B-9C2A86D0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SAMVERKANSSIDAN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B4314E-FD04-4FAB-A9CC-6F1BA35C6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https://www.regionjh.se/samverkan</a:t>
            </a:r>
          </a:p>
        </p:txBody>
      </p:sp>
    </p:spTree>
    <p:extLst>
      <p:ext uri="{BB962C8B-B14F-4D97-AF65-F5344CB8AC3E}">
        <p14:creationId xmlns:p14="http://schemas.microsoft.com/office/powerpoint/2010/main" val="90085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35B3AB-60ED-4E83-90EC-7AE7887D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302A31E0-0F3B-4B73-9978-0D3AFC069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1" y="5868987"/>
            <a:ext cx="1276350" cy="438150"/>
          </a:xfrm>
          <a:prstGeom prst="rect">
            <a:avLst/>
          </a:prstGeom>
        </p:spPr>
      </p:pic>
      <p:pic>
        <p:nvPicPr>
          <p:cNvPr id="5" name="Bildobjekt 6">
            <a:extLst>
              <a:ext uri="{FF2B5EF4-FFF2-40B4-BE49-F238E27FC236}">
                <a16:creationId xmlns:a16="http://schemas.microsoft.com/office/drawing/2014/main" id="{E946A881-845C-4EBE-9F06-2FA78D19E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499" y="5868987"/>
            <a:ext cx="1252647" cy="414337"/>
          </a:xfrm>
          <a:prstGeom prst="rect">
            <a:avLst/>
          </a:prstGeom>
        </p:spPr>
      </p:pic>
      <p:pic>
        <p:nvPicPr>
          <p:cNvPr id="6" name="Bildobjekt 29" descr="En bild som visar tecken&#10;&#10;Beskrivning genererad med hög exakthet">
            <a:extLst>
              <a:ext uri="{FF2B5EF4-FFF2-40B4-BE49-F238E27FC236}">
                <a16:creationId xmlns:a16="http://schemas.microsoft.com/office/drawing/2014/main" id="{F6AE4D78-CBF4-4C11-9CDB-A21747260C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2673" y="5849937"/>
            <a:ext cx="1562100" cy="457200"/>
          </a:xfrm>
          <a:prstGeom prst="rect">
            <a:avLst/>
          </a:prstGeom>
        </p:spPr>
      </p:pic>
      <p:pic>
        <p:nvPicPr>
          <p:cNvPr id="7" name="Bildobjekt 33">
            <a:extLst>
              <a:ext uri="{FF2B5EF4-FFF2-40B4-BE49-F238E27FC236}">
                <a16:creationId xmlns:a16="http://schemas.microsoft.com/office/drawing/2014/main" id="{32D73B38-E604-4D0C-944C-170583FB8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300" y="5837029"/>
            <a:ext cx="1011217" cy="552450"/>
          </a:xfrm>
          <a:prstGeom prst="rect">
            <a:avLst/>
          </a:prstGeom>
        </p:spPr>
      </p:pic>
      <p:pic>
        <p:nvPicPr>
          <p:cNvPr id="8" name="Bildobjekt 35">
            <a:extLst>
              <a:ext uri="{FF2B5EF4-FFF2-40B4-BE49-F238E27FC236}">
                <a16:creationId xmlns:a16="http://schemas.microsoft.com/office/drawing/2014/main" id="{C072423A-6936-46B2-9295-F1EC76EBC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8043" y="5743164"/>
            <a:ext cx="754720" cy="689798"/>
          </a:xfrm>
          <a:prstGeom prst="rect">
            <a:avLst/>
          </a:prstGeom>
        </p:spPr>
      </p:pic>
      <p:pic>
        <p:nvPicPr>
          <p:cNvPr id="9" name="Bildobjekt 37">
            <a:extLst>
              <a:ext uri="{FF2B5EF4-FFF2-40B4-BE49-F238E27FC236}">
                <a16:creationId xmlns:a16="http://schemas.microsoft.com/office/drawing/2014/main" id="{AAF1D9F9-ABEF-4C04-B6BB-CA4689AF2E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2493" y="5868987"/>
            <a:ext cx="1090697" cy="447674"/>
          </a:xfrm>
          <a:prstGeom prst="rect">
            <a:avLst/>
          </a:prstGeom>
        </p:spPr>
      </p:pic>
      <p:pic>
        <p:nvPicPr>
          <p:cNvPr id="10" name="Bildobjekt 39">
            <a:extLst>
              <a:ext uri="{FF2B5EF4-FFF2-40B4-BE49-F238E27FC236}">
                <a16:creationId xmlns:a16="http://schemas.microsoft.com/office/drawing/2014/main" id="{CAE6A501-D678-4169-89E4-6C170FDA87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2920" y="5843036"/>
            <a:ext cx="660129" cy="447674"/>
          </a:xfrm>
          <a:prstGeom prst="rect">
            <a:avLst/>
          </a:prstGeom>
        </p:spPr>
      </p:pic>
      <p:pic>
        <p:nvPicPr>
          <p:cNvPr id="11" name="Bildobjekt 41">
            <a:extLst>
              <a:ext uri="{FF2B5EF4-FFF2-40B4-BE49-F238E27FC236}">
                <a16:creationId xmlns:a16="http://schemas.microsoft.com/office/drawing/2014/main" id="{76ED892F-B8CC-4DB9-BDE5-9E2A9B6502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82779" y="5868986"/>
            <a:ext cx="1251467" cy="414337"/>
          </a:xfrm>
          <a:prstGeom prst="rect">
            <a:avLst/>
          </a:prstGeom>
        </p:spPr>
      </p:pic>
      <p:sp>
        <p:nvSpPr>
          <p:cNvPr id="14" name="Rulle: lodrät 13">
            <a:extLst>
              <a:ext uri="{FF2B5EF4-FFF2-40B4-BE49-F238E27FC236}">
                <a16:creationId xmlns:a16="http://schemas.microsoft.com/office/drawing/2014/main" id="{4761DED4-20E7-46C7-9AF3-70D6AF903032}"/>
              </a:ext>
            </a:extLst>
          </p:cNvPr>
          <p:cNvSpPr/>
          <p:nvPr/>
        </p:nvSpPr>
        <p:spPr>
          <a:xfrm>
            <a:off x="263763" y="1523740"/>
            <a:ext cx="3290729" cy="190526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Samverkans-</a:t>
            </a:r>
            <a:br>
              <a:rPr lang="sv-SE" dirty="0"/>
            </a:br>
            <a:r>
              <a:rPr lang="sv-SE" dirty="0"/>
              <a:t>arenorna</a:t>
            </a:r>
          </a:p>
        </p:txBody>
      </p:sp>
      <p:sp>
        <p:nvSpPr>
          <p:cNvPr id="15" name="Rulle: lodrät 14">
            <a:extLst>
              <a:ext uri="{FF2B5EF4-FFF2-40B4-BE49-F238E27FC236}">
                <a16:creationId xmlns:a16="http://schemas.microsoft.com/office/drawing/2014/main" id="{096B590A-4A90-41BB-AACF-9A0CE27118C4}"/>
              </a:ext>
            </a:extLst>
          </p:cNvPr>
          <p:cNvSpPr/>
          <p:nvPr/>
        </p:nvSpPr>
        <p:spPr>
          <a:xfrm>
            <a:off x="3927112" y="1523740"/>
            <a:ext cx="3290729" cy="190526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Resumé av aktuella ärenden under förra mandat-perioden</a:t>
            </a:r>
          </a:p>
        </p:txBody>
      </p:sp>
      <p:sp>
        <p:nvSpPr>
          <p:cNvPr id="17" name="Rulle: lodrät 16">
            <a:extLst>
              <a:ext uri="{FF2B5EF4-FFF2-40B4-BE49-F238E27FC236}">
                <a16:creationId xmlns:a16="http://schemas.microsoft.com/office/drawing/2014/main" id="{6107ED95-3238-47BD-8A68-81FEEDC60166}"/>
              </a:ext>
            </a:extLst>
          </p:cNvPr>
          <p:cNvSpPr/>
          <p:nvPr/>
        </p:nvSpPr>
        <p:spPr>
          <a:xfrm>
            <a:off x="7563980" y="1523740"/>
            <a:ext cx="3290729" cy="190526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Prioriterade områden under förra </a:t>
            </a:r>
            <a:br>
              <a:rPr lang="sv-SE" dirty="0"/>
            </a:br>
            <a:r>
              <a:rPr lang="sv-SE" dirty="0"/>
              <a:t>mandat-perioden</a:t>
            </a:r>
          </a:p>
        </p:txBody>
      </p:sp>
      <p:sp>
        <p:nvSpPr>
          <p:cNvPr id="18" name="Rulle: lodrät 17">
            <a:extLst>
              <a:ext uri="{FF2B5EF4-FFF2-40B4-BE49-F238E27FC236}">
                <a16:creationId xmlns:a16="http://schemas.microsoft.com/office/drawing/2014/main" id="{34B758EF-710F-4F27-89BD-D6D87631E5D2}"/>
              </a:ext>
            </a:extLst>
          </p:cNvPr>
          <p:cNvSpPr/>
          <p:nvPr/>
        </p:nvSpPr>
        <p:spPr>
          <a:xfrm>
            <a:off x="1823179" y="3673931"/>
            <a:ext cx="3290729" cy="190526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>
                <a:cs typeface="Calibri"/>
              </a:rPr>
              <a:t>Avtal, överens-</a:t>
            </a:r>
            <a:r>
              <a:rPr lang="sv-SE" dirty="0" err="1">
                <a:cs typeface="Calibri"/>
              </a:rPr>
              <a:t>kommelser</a:t>
            </a:r>
            <a:endParaRPr lang="sv-SE" dirty="0"/>
          </a:p>
        </p:txBody>
      </p:sp>
      <p:sp>
        <p:nvSpPr>
          <p:cNvPr id="19" name="Rulle: lodrät 18">
            <a:extLst>
              <a:ext uri="{FF2B5EF4-FFF2-40B4-BE49-F238E27FC236}">
                <a16:creationId xmlns:a16="http://schemas.microsoft.com/office/drawing/2014/main" id="{E98CE86B-3C61-4818-A8C5-4987654D93A3}"/>
              </a:ext>
            </a:extLst>
          </p:cNvPr>
          <p:cNvSpPr/>
          <p:nvPr/>
        </p:nvSpPr>
        <p:spPr>
          <a:xfrm>
            <a:off x="5788043" y="3696363"/>
            <a:ext cx="3290729" cy="190526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>
                <a:cs typeface="Calibri"/>
              </a:rPr>
              <a:t>Samverkansområden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83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ell 28">
            <a:extLst>
              <a:ext uri="{FF2B5EF4-FFF2-40B4-BE49-F238E27FC236}">
                <a16:creationId xmlns:a16="http://schemas.microsoft.com/office/drawing/2014/main" id="{DE4BD30B-D248-406C-B92F-F1DC1E01AB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36707" y="595316"/>
          <a:ext cx="8966421" cy="3066144"/>
        </p:xfrm>
        <a:graphic>
          <a:graphicData uri="http://schemas.openxmlformats.org/drawingml/2006/table">
            <a:tbl>
              <a:tblPr/>
              <a:tblGrid>
                <a:gridCol w="8966421">
                  <a:extLst>
                    <a:ext uri="{9D8B030D-6E8A-4147-A177-3AD203B41FA5}">
                      <a16:colId xmlns:a16="http://schemas.microsoft.com/office/drawing/2014/main" val="1598726974"/>
                    </a:ext>
                  </a:extLst>
                </a:gridCol>
              </a:tblGrid>
              <a:tr h="306614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95729"/>
                  </a:ext>
                </a:extLst>
              </a:tr>
            </a:tbl>
          </a:graphicData>
        </a:graphic>
      </p:graphicFrame>
      <p:graphicFrame>
        <p:nvGraphicFramePr>
          <p:cNvPr id="28" name="Tabell 27">
            <a:extLst>
              <a:ext uri="{FF2B5EF4-FFF2-40B4-BE49-F238E27FC236}">
                <a16:creationId xmlns:a16="http://schemas.microsoft.com/office/drawing/2014/main" id="{68BBB518-2AAB-4C7E-AAF3-AE3A9166C89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6934" y="3734880"/>
          <a:ext cx="8966422" cy="3123120"/>
        </p:xfrm>
        <a:graphic>
          <a:graphicData uri="http://schemas.openxmlformats.org/drawingml/2006/table">
            <a:tbl>
              <a:tblPr/>
              <a:tblGrid>
                <a:gridCol w="8966422">
                  <a:extLst>
                    <a:ext uri="{9D8B030D-6E8A-4147-A177-3AD203B41FA5}">
                      <a16:colId xmlns:a16="http://schemas.microsoft.com/office/drawing/2014/main" val="2486644930"/>
                    </a:ext>
                  </a:extLst>
                </a:gridCol>
              </a:tblGrid>
              <a:tr h="3123120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752702"/>
                  </a:ext>
                </a:extLst>
              </a:tr>
            </a:tbl>
          </a:graphicData>
        </a:graphic>
      </p:graphicFrame>
      <p:sp>
        <p:nvSpPr>
          <p:cNvPr id="2" name="Rektangel med rundade hörn 25">
            <a:extLst>
              <a:ext uri="{FF2B5EF4-FFF2-40B4-BE49-F238E27FC236}">
                <a16:creationId xmlns:a16="http://schemas.microsoft.com/office/drawing/2014/main" id="{00475650-375E-4C3C-9212-D4235672776C}"/>
              </a:ext>
            </a:extLst>
          </p:cNvPr>
          <p:cNvSpPr/>
          <p:nvPr/>
        </p:nvSpPr>
        <p:spPr>
          <a:xfrm>
            <a:off x="5025302" y="1264025"/>
            <a:ext cx="2064327" cy="589346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7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Regionens samverkansråd</a:t>
            </a:r>
          </a:p>
          <a:p>
            <a:pPr algn="ctr"/>
            <a:r>
              <a:rPr lang="sv-SE" sz="900" dirty="0"/>
              <a:t>Kommunalråd + 1 representant från  RS och 2 </a:t>
            </a:r>
            <a:r>
              <a:rPr lang="sv-SE" sz="900" dirty="0" err="1"/>
              <a:t>repr</a:t>
            </a:r>
            <a:r>
              <a:rPr lang="sv-SE" sz="900" dirty="0"/>
              <a:t>. från RUN</a:t>
            </a:r>
          </a:p>
        </p:txBody>
      </p:sp>
      <p:sp>
        <p:nvSpPr>
          <p:cNvPr id="3" name="Rektangel med rundade hörn 9">
            <a:extLst>
              <a:ext uri="{FF2B5EF4-FFF2-40B4-BE49-F238E27FC236}">
                <a16:creationId xmlns:a16="http://schemas.microsoft.com/office/drawing/2014/main" id="{318B54D6-C035-4F22-A142-DD9EBD28177A}"/>
              </a:ext>
            </a:extLst>
          </p:cNvPr>
          <p:cNvSpPr/>
          <p:nvPr/>
        </p:nvSpPr>
        <p:spPr>
          <a:xfrm>
            <a:off x="9272573" y="1267678"/>
            <a:ext cx="1093737" cy="5856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Kommunstyrelser (KS)</a:t>
            </a:r>
          </a:p>
        </p:txBody>
      </p:sp>
      <p:sp>
        <p:nvSpPr>
          <p:cNvPr id="6" name="Rektangel med rundade hörn 25">
            <a:extLst>
              <a:ext uri="{FF2B5EF4-FFF2-40B4-BE49-F238E27FC236}">
                <a16:creationId xmlns:a16="http://schemas.microsoft.com/office/drawing/2014/main" id="{845BBA88-AE05-49D5-BC01-89E6269D583C}"/>
              </a:ext>
            </a:extLst>
          </p:cNvPr>
          <p:cNvSpPr/>
          <p:nvPr/>
        </p:nvSpPr>
        <p:spPr>
          <a:xfrm>
            <a:off x="5037329" y="2911788"/>
            <a:ext cx="933360" cy="541442"/>
          </a:xfrm>
          <a:prstGeom prst="roundRect">
            <a:avLst/>
          </a:prstGeom>
          <a:gradFill flip="none" rotWithShape="1">
            <a:gsLst>
              <a:gs pos="89381">
                <a:schemeClr val="accent1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2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SVOM</a:t>
            </a:r>
            <a:endParaRPr lang="sv-SE" sz="788" i="1" dirty="0"/>
          </a:p>
        </p:txBody>
      </p:sp>
      <p:sp>
        <p:nvSpPr>
          <p:cNvPr id="7" name="Rektangel med rundade hörn 25">
            <a:extLst>
              <a:ext uri="{FF2B5EF4-FFF2-40B4-BE49-F238E27FC236}">
                <a16:creationId xmlns:a16="http://schemas.microsoft.com/office/drawing/2014/main" id="{A011A030-C7FE-4D9D-9C80-C3D319489873}"/>
              </a:ext>
            </a:extLst>
          </p:cNvPr>
          <p:cNvSpPr/>
          <p:nvPr/>
        </p:nvSpPr>
        <p:spPr>
          <a:xfrm>
            <a:off x="6184282" y="2911832"/>
            <a:ext cx="905347" cy="541398"/>
          </a:xfrm>
          <a:prstGeom prst="roundRect">
            <a:avLst/>
          </a:prstGeom>
          <a:gradFill flip="none" rotWithShape="1">
            <a:gsLst>
              <a:gs pos="89381">
                <a:schemeClr val="accent1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Barnarenan</a:t>
            </a:r>
            <a:endParaRPr lang="sv-SE" sz="1050" dirty="0"/>
          </a:p>
        </p:txBody>
      </p:sp>
      <p:sp>
        <p:nvSpPr>
          <p:cNvPr id="8" name="Rektangel med rundade hörn 25">
            <a:extLst>
              <a:ext uri="{FF2B5EF4-FFF2-40B4-BE49-F238E27FC236}">
                <a16:creationId xmlns:a16="http://schemas.microsoft.com/office/drawing/2014/main" id="{9A8EBDA7-BABA-4955-BFDC-DDD85FACDCBC}"/>
              </a:ext>
            </a:extLst>
          </p:cNvPr>
          <p:cNvSpPr/>
          <p:nvPr/>
        </p:nvSpPr>
        <p:spPr>
          <a:xfrm>
            <a:off x="5075306" y="4859895"/>
            <a:ext cx="832638" cy="622895"/>
          </a:xfrm>
          <a:prstGeom prst="roundRect">
            <a:avLst/>
          </a:prstGeom>
          <a:gradFill flip="none" rotWithShape="1">
            <a:gsLst>
              <a:gs pos="89381">
                <a:schemeClr val="accent1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3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Fredags-</a:t>
            </a:r>
          </a:p>
          <a:p>
            <a:pPr algn="ctr"/>
            <a:r>
              <a:rPr lang="sv-SE" sz="1000" b="1" dirty="0"/>
              <a:t>gruppen</a:t>
            </a:r>
            <a:endParaRPr lang="sv-SE" sz="700" i="1" dirty="0"/>
          </a:p>
        </p:txBody>
      </p:sp>
      <p:sp>
        <p:nvSpPr>
          <p:cNvPr id="9" name="Rektangel med rundade hörn 25">
            <a:extLst>
              <a:ext uri="{FF2B5EF4-FFF2-40B4-BE49-F238E27FC236}">
                <a16:creationId xmlns:a16="http://schemas.microsoft.com/office/drawing/2014/main" id="{0128094B-C0E0-4C07-BC19-1562AC035097}"/>
              </a:ext>
            </a:extLst>
          </p:cNvPr>
          <p:cNvSpPr/>
          <p:nvPr/>
        </p:nvSpPr>
        <p:spPr>
          <a:xfrm>
            <a:off x="6307081" y="4848191"/>
            <a:ext cx="793353" cy="634598"/>
          </a:xfrm>
          <a:prstGeom prst="roundRect">
            <a:avLst/>
          </a:prstGeom>
          <a:gradFill flip="none" rotWithShape="1">
            <a:gsLst>
              <a:gs pos="89381">
                <a:schemeClr val="accent1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4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LIFO</a:t>
            </a:r>
            <a:endParaRPr lang="sv-SE" sz="700" i="1" dirty="0"/>
          </a:p>
        </p:txBody>
      </p:sp>
      <p:sp>
        <p:nvSpPr>
          <p:cNvPr id="10" name="Rektangel med rundade hörn 25">
            <a:extLst>
              <a:ext uri="{FF2B5EF4-FFF2-40B4-BE49-F238E27FC236}">
                <a16:creationId xmlns:a16="http://schemas.microsoft.com/office/drawing/2014/main" id="{52FE2CD4-248D-49E6-98EA-C89F705F8FEF}"/>
              </a:ext>
            </a:extLst>
          </p:cNvPr>
          <p:cNvSpPr/>
          <p:nvPr/>
        </p:nvSpPr>
        <p:spPr>
          <a:xfrm>
            <a:off x="4684165" y="5693281"/>
            <a:ext cx="781959" cy="556000"/>
          </a:xfrm>
          <a:prstGeom prst="roundRect">
            <a:avLst/>
          </a:prstGeom>
          <a:gradFill flip="none" rotWithShape="1">
            <a:gsLst>
              <a:gs pos="89381">
                <a:schemeClr val="accent1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6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Lednings-</a:t>
            </a:r>
          </a:p>
          <a:p>
            <a:pPr algn="ctr"/>
            <a:r>
              <a:rPr lang="sv-SE" sz="1000" b="1" dirty="0"/>
              <a:t>kraft</a:t>
            </a:r>
            <a:endParaRPr lang="sv-SE" sz="700" dirty="0"/>
          </a:p>
        </p:txBody>
      </p:sp>
      <p:sp>
        <p:nvSpPr>
          <p:cNvPr id="11" name="Rektangel med rundade hörn 25">
            <a:extLst>
              <a:ext uri="{FF2B5EF4-FFF2-40B4-BE49-F238E27FC236}">
                <a16:creationId xmlns:a16="http://schemas.microsoft.com/office/drawing/2014/main" id="{A326CE4A-0F41-4F5E-8391-F940D0D9ED3C}"/>
              </a:ext>
            </a:extLst>
          </p:cNvPr>
          <p:cNvSpPr/>
          <p:nvPr/>
        </p:nvSpPr>
        <p:spPr>
          <a:xfrm>
            <a:off x="5613480" y="5681207"/>
            <a:ext cx="1021671" cy="556000"/>
          </a:xfrm>
          <a:prstGeom prst="roundRect">
            <a:avLst/>
          </a:prstGeom>
          <a:gradFill flip="none" rotWithShape="1">
            <a:gsLst>
              <a:gs pos="89381">
                <a:schemeClr val="accent1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3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Länsnätverk psykisk </a:t>
            </a:r>
          </a:p>
          <a:p>
            <a:pPr algn="ctr"/>
            <a:r>
              <a:rPr lang="sv-SE" sz="1000" b="1" dirty="0"/>
              <a:t>hälsa</a:t>
            </a:r>
            <a:endParaRPr lang="sv-SE" sz="600" i="1" dirty="0"/>
          </a:p>
        </p:txBody>
      </p:sp>
      <p:sp>
        <p:nvSpPr>
          <p:cNvPr id="12" name="Rektangel med rundade hörn 25">
            <a:extLst>
              <a:ext uri="{FF2B5EF4-FFF2-40B4-BE49-F238E27FC236}">
                <a16:creationId xmlns:a16="http://schemas.microsoft.com/office/drawing/2014/main" id="{BA853757-0EFB-452F-82DA-2508A384516D}"/>
              </a:ext>
            </a:extLst>
          </p:cNvPr>
          <p:cNvSpPr/>
          <p:nvPr/>
        </p:nvSpPr>
        <p:spPr>
          <a:xfrm>
            <a:off x="6730953" y="5688350"/>
            <a:ext cx="793353" cy="556000"/>
          </a:xfrm>
          <a:prstGeom prst="roundRect">
            <a:avLst/>
          </a:prstGeom>
          <a:gradFill flip="none" rotWithShape="1">
            <a:gsLst>
              <a:gs pos="89381">
                <a:schemeClr val="accent1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Jämtbus</a:t>
            </a:r>
          </a:p>
        </p:txBody>
      </p:sp>
      <p:sp>
        <p:nvSpPr>
          <p:cNvPr id="14" name="Rektangel med rundade hörn 9">
            <a:extLst>
              <a:ext uri="{FF2B5EF4-FFF2-40B4-BE49-F238E27FC236}">
                <a16:creationId xmlns:a16="http://schemas.microsoft.com/office/drawing/2014/main" id="{02454B98-073C-477A-BFC0-071835B8E1F4}"/>
              </a:ext>
            </a:extLst>
          </p:cNvPr>
          <p:cNvSpPr/>
          <p:nvPr/>
        </p:nvSpPr>
        <p:spPr>
          <a:xfrm>
            <a:off x="2175860" y="1272337"/>
            <a:ext cx="1881689" cy="5799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Regionstyrelse (RS)</a:t>
            </a:r>
          </a:p>
        </p:txBody>
      </p:sp>
      <p:sp>
        <p:nvSpPr>
          <p:cNvPr id="15" name="Rektangel med rundade hörn 9">
            <a:extLst>
              <a:ext uri="{FF2B5EF4-FFF2-40B4-BE49-F238E27FC236}">
                <a16:creationId xmlns:a16="http://schemas.microsoft.com/office/drawing/2014/main" id="{4A09A165-26D3-4EF1-9FF7-C860857DE46D}"/>
              </a:ext>
            </a:extLst>
          </p:cNvPr>
          <p:cNvSpPr/>
          <p:nvPr/>
        </p:nvSpPr>
        <p:spPr>
          <a:xfrm>
            <a:off x="2222560" y="670652"/>
            <a:ext cx="1866209" cy="4922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Regionfullmäktige (RF)</a:t>
            </a:r>
          </a:p>
        </p:txBody>
      </p:sp>
      <p:sp>
        <p:nvSpPr>
          <p:cNvPr id="16" name="Rektangel med rundade hörn 9">
            <a:extLst>
              <a:ext uri="{FF2B5EF4-FFF2-40B4-BE49-F238E27FC236}">
                <a16:creationId xmlns:a16="http://schemas.microsoft.com/office/drawing/2014/main" id="{B91004E7-6353-4AA1-9782-08F21A44C690}"/>
              </a:ext>
            </a:extLst>
          </p:cNvPr>
          <p:cNvSpPr/>
          <p:nvPr/>
        </p:nvSpPr>
        <p:spPr>
          <a:xfrm>
            <a:off x="8222598" y="670653"/>
            <a:ext cx="1802618" cy="4922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Kommunfullmäktige (KF)</a:t>
            </a:r>
          </a:p>
        </p:txBody>
      </p:sp>
      <p:sp>
        <p:nvSpPr>
          <p:cNvPr id="17" name="Rektangel med rundade hörn 9">
            <a:extLst>
              <a:ext uri="{FF2B5EF4-FFF2-40B4-BE49-F238E27FC236}">
                <a16:creationId xmlns:a16="http://schemas.microsoft.com/office/drawing/2014/main" id="{59E398B0-6C84-49AF-AE0A-C3B25540569B}"/>
              </a:ext>
            </a:extLst>
          </p:cNvPr>
          <p:cNvSpPr/>
          <p:nvPr/>
        </p:nvSpPr>
        <p:spPr>
          <a:xfrm>
            <a:off x="7755171" y="1262132"/>
            <a:ext cx="1287067" cy="5967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Primärkommunala samverkansrådet</a:t>
            </a:r>
          </a:p>
          <a:p>
            <a:pPr algn="ctr"/>
            <a:r>
              <a:rPr lang="sv-SE" sz="900" dirty="0"/>
              <a:t>(kommunalråd)</a:t>
            </a:r>
            <a:endParaRPr lang="sv-SE" sz="1050" dirty="0"/>
          </a:p>
        </p:txBody>
      </p:sp>
      <p:sp>
        <p:nvSpPr>
          <p:cNvPr id="19" name="Rektangel med rundade hörn 9">
            <a:extLst>
              <a:ext uri="{FF2B5EF4-FFF2-40B4-BE49-F238E27FC236}">
                <a16:creationId xmlns:a16="http://schemas.microsoft.com/office/drawing/2014/main" id="{5BB5FE80-DF9A-4B38-B37C-31473876C55E}"/>
              </a:ext>
            </a:extLst>
          </p:cNvPr>
          <p:cNvSpPr/>
          <p:nvPr/>
        </p:nvSpPr>
        <p:spPr>
          <a:xfrm>
            <a:off x="8177924" y="3899796"/>
            <a:ext cx="1856064" cy="6427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Chefsgruppen </a:t>
            </a:r>
          </a:p>
          <a:p>
            <a:pPr algn="ctr"/>
            <a:r>
              <a:rPr lang="sv-SE" sz="900" dirty="0"/>
              <a:t>(kommunchefer)</a:t>
            </a:r>
            <a:endParaRPr lang="sv-SE" sz="1050" dirty="0"/>
          </a:p>
        </p:txBody>
      </p:sp>
      <p:sp>
        <p:nvSpPr>
          <p:cNvPr id="20" name="Rektangel med rundade hörn 9">
            <a:extLst>
              <a:ext uri="{FF2B5EF4-FFF2-40B4-BE49-F238E27FC236}">
                <a16:creationId xmlns:a16="http://schemas.microsoft.com/office/drawing/2014/main" id="{4351FADE-207B-4163-824B-17C90C014CDF}"/>
              </a:ext>
            </a:extLst>
          </p:cNvPr>
          <p:cNvSpPr/>
          <p:nvPr/>
        </p:nvSpPr>
        <p:spPr>
          <a:xfrm>
            <a:off x="8112851" y="5688350"/>
            <a:ext cx="882923" cy="556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IFO-chefer, MAS/MAR</a:t>
            </a:r>
          </a:p>
        </p:txBody>
      </p:sp>
      <p:sp>
        <p:nvSpPr>
          <p:cNvPr id="21" name="Rektangel med rundade hörn 9">
            <a:extLst>
              <a:ext uri="{FF2B5EF4-FFF2-40B4-BE49-F238E27FC236}">
                <a16:creationId xmlns:a16="http://schemas.microsoft.com/office/drawing/2014/main" id="{E5BBBAE8-1AE4-4C56-B747-4B43B1BA8044}"/>
              </a:ext>
            </a:extLst>
          </p:cNvPr>
          <p:cNvSpPr/>
          <p:nvPr/>
        </p:nvSpPr>
        <p:spPr>
          <a:xfrm>
            <a:off x="3192077" y="1994840"/>
            <a:ext cx="1035044" cy="6722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Hälso- och sjukvårds-nämnden</a:t>
            </a:r>
          </a:p>
        </p:txBody>
      </p:sp>
      <p:sp>
        <p:nvSpPr>
          <p:cNvPr id="22" name="Rektangel med rundade hörn 9">
            <a:extLst>
              <a:ext uri="{FF2B5EF4-FFF2-40B4-BE49-F238E27FC236}">
                <a16:creationId xmlns:a16="http://schemas.microsoft.com/office/drawing/2014/main" id="{496291F1-C669-4568-8CDC-363457074C2F}"/>
              </a:ext>
            </a:extLst>
          </p:cNvPr>
          <p:cNvSpPr/>
          <p:nvPr/>
        </p:nvSpPr>
        <p:spPr>
          <a:xfrm>
            <a:off x="2065861" y="1996956"/>
            <a:ext cx="1072678" cy="6781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Regionala utvecklings-nämnden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43F4BE2F-BB87-4E91-9110-F6C2BB85E935}"/>
              </a:ext>
            </a:extLst>
          </p:cNvPr>
          <p:cNvSpPr txBox="1"/>
          <p:nvPr/>
        </p:nvSpPr>
        <p:spPr>
          <a:xfrm>
            <a:off x="4519987" y="299179"/>
            <a:ext cx="30919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50" b="1" dirty="0">
                <a:solidFill>
                  <a:schemeClr val="tx2"/>
                </a:solidFill>
              </a:rPr>
              <a:t>SAMVERKAN </a:t>
            </a:r>
            <a:r>
              <a:rPr lang="sv-SE" sz="1350" b="1" dirty="0">
                <a:solidFill>
                  <a:schemeClr val="accent6"/>
                </a:solidFill>
              </a:rPr>
              <a:t> RJH </a:t>
            </a:r>
            <a:r>
              <a:rPr lang="sv-SE" sz="1350" b="1" dirty="0">
                <a:solidFill>
                  <a:schemeClr val="tx2"/>
                </a:solidFill>
              </a:rPr>
              <a:t>/ </a:t>
            </a:r>
            <a:r>
              <a:rPr lang="sv-SE" sz="1350" b="1" dirty="0">
                <a:solidFill>
                  <a:schemeClr val="accent1"/>
                </a:solidFill>
              </a:rPr>
              <a:t>KOMMUNERNA</a:t>
            </a:r>
          </a:p>
        </p:txBody>
      </p:sp>
      <p:sp>
        <p:nvSpPr>
          <p:cNvPr id="26" name="Rektangel med rundade hörn 9">
            <a:extLst>
              <a:ext uri="{FF2B5EF4-FFF2-40B4-BE49-F238E27FC236}">
                <a16:creationId xmlns:a16="http://schemas.microsoft.com/office/drawing/2014/main" id="{46321FFC-62C2-4D01-8C7F-2F1DEAFC04E9}"/>
              </a:ext>
            </a:extLst>
          </p:cNvPr>
          <p:cNvSpPr/>
          <p:nvPr/>
        </p:nvSpPr>
        <p:spPr>
          <a:xfrm>
            <a:off x="8161515" y="2908372"/>
            <a:ext cx="933497" cy="545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SocSam</a:t>
            </a:r>
          </a:p>
        </p:txBody>
      </p:sp>
      <p:sp>
        <p:nvSpPr>
          <p:cNvPr id="27" name="Rektangel med rundade hörn 9">
            <a:extLst>
              <a:ext uri="{FF2B5EF4-FFF2-40B4-BE49-F238E27FC236}">
                <a16:creationId xmlns:a16="http://schemas.microsoft.com/office/drawing/2014/main" id="{0FC36D73-A3DD-43E9-908A-92D9C8EAF9A3}"/>
              </a:ext>
            </a:extLst>
          </p:cNvPr>
          <p:cNvSpPr/>
          <p:nvPr/>
        </p:nvSpPr>
        <p:spPr>
          <a:xfrm>
            <a:off x="9231035" y="2918709"/>
            <a:ext cx="923485" cy="545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BUZ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883C15F9-4A35-46CE-97F6-8989A5E15654}"/>
              </a:ext>
            </a:extLst>
          </p:cNvPr>
          <p:cNvSpPr txBox="1"/>
          <p:nvPr/>
        </p:nvSpPr>
        <p:spPr>
          <a:xfrm rot="5400000">
            <a:off x="5722122" y="-309400"/>
            <a:ext cx="553998" cy="22610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2400" b="1" dirty="0">
                <a:solidFill>
                  <a:schemeClr val="bg1">
                    <a:lumMod val="65000"/>
                  </a:schemeClr>
                </a:solidFill>
                <a:latin typeface="Chiller" panose="04020404031007020602" pitchFamily="82" charset="0"/>
              </a:rPr>
              <a:t>Politiska arenor</a:t>
            </a:r>
          </a:p>
        </p:txBody>
      </p:sp>
      <p:cxnSp>
        <p:nvCxnSpPr>
          <p:cNvPr id="69" name="Rak pilkoppling 68">
            <a:extLst>
              <a:ext uri="{FF2B5EF4-FFF2-40B4-BE49-F238E27FC236}">
                <a16:creationId xmlns:a16="http://schemas.microsoft.com/office/drawing/2014/main" id="{EC942B7D-7770-43F0-BA72-F9094DA709BF}"/>
              </a:ext>
            </a:extLst>
          </p:cNvPr>
          <p:cNvCxnSpPr>
            <a:cxnSpLocks/>
            <a:stCxn id="12" idx="0"/>
            <a:endCxn id="9" idx="2"/>
          </p:cNvCxnSpPr>
          <p:nvPr/>
        </p:nvCxnSpPr>
        <p:spPr>
          <a:xfrm flipH="1" flipV="1">
            <a:off x="6703757" y="5482790"/>
            <a:ext cx="423872" cy="205561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E6A42506-40D8-40D0-8718-B8B1EBCB3090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V="1">
            <a:off x="6124315" y="5482789"/>
            <a:ext cx="579442" cy="198418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koppling 72">
            <a:extLst>
              <a:ext uri="{FF2B5EF4-FFF2-40B4-BE49-F238E27FC236}">
                <a16:creationId xmlns:a16="http://schemas.microsoft.com/office/drawing/2014/main" id="{7BDDC8D3-1BEB-4376-ABD5-29A3562EDC6E}"/>
              </a:ext>
            </a:extLst>
          </p:cNvPr>
          <p:cNvCxnSpPr>
            <a:cxnSpLocks/>
            <a:stCxn id="11" idx="0"/>
            <a:endCxn id="8" idx="2"/>
          </p:cNvCxnSpPr>
          <p:nvPr/>
        </p:nvCxnSpPr>
        <p:spPr>
          <a:xfrm flipH="1" flipV="1">
            <a:off x="5491625" y="5482789"/>
            <a:ext cx="632690" cy="198418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k pilkoppling 75">
            <a:extLst>
              <a:ext uri="{FF2B5EF4-FFF2-40B4-BE49-F238E27FC236}">
                <a16:creationId xmlns:a16="http://schemas.microsoft.com/office/drawing/2014/main" id="{402BBA6A-62C0-418E-B43A-7715EF683BFE}"/>
              </a:ext>
            </a:extLst>
          </p:cNvPr>
          <p:cNvCxnSpPr>
            <a:cxnSpLocks/>
            <a:stCxn id="10" idx="0"/>
            <a:endCxn id="8" idx="2"/>
          </p:cNvCxnSpPr>
          <p:nvPr/>
        </p:nvCxnSpPr>
        <p:spPr>
          <a:xfrm flipV="1">
            <a:off x="5075145" y="5482789"/>
            <a:ext cx="416481" cy="210492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koppling 98">
            <a:extLst>
              <a:ext uri="{FF2B5EF4-FFF2-40B4-BE49-F238E27FC236}">
                <a16:creationId xmlns:a16="http://schemas.microsoft.com/office/drawing/2014/main" id="{7D17085E-5838-43E4-890D-0FB2940ADBD8}"/>
              </a:ext>
            </a:extLst>
          </p:cNvPr>
          <p:cNvCxnSpPr>
            <a:cxnSpLocks/>
            <a:stCxn id="2" idx="1"/>
            <a:endCxn id="14" idx="3"/>
          </p:cNvCxnSpPr>
          <p:nvPr/>
        </p:nvCxnSpPr>
        <p:spPr>
          <a:xfrm flipH="1">
            <a:off x="4057549" y="1558698"/>
            <a:ext cx="967753" cy="3606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pilkoppling 101">
            <a:extLst>
              <a:ext uri="{FF2B5EF4-FFF2-40B4-BE49-F238E27FC236}">
                <a16:creationId xmlns:a16="http://schemas.microsoft.com/office/drawing/2014/main" id="{527C113E-F6C1-4BE0-820D-2CD18D3BBCB6}"/>
              </a:ext>
            </a:extLst>
          </p:cNvPr>
          <p:cNvCxnSpPr>
            <a:cxnSpLocks/>
          </p:cNvCxnSpPr>
          <p:nvPr/>
        </p:nvCxnSpPr>
        <p:spPr>
          <a:xfrm flipH="1">
            <a:off x="7137574" y="3051753"/>
            <a:ext cx="932093" cy="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ak pilkoppling 109">
            <a:extLst>
              <a:ext uri="{FF2B5EF4-FFF2-40B4-BE49-F238E27FC236}">
                <a16:creationId xmlns:a16="http://schemas.microsoft.com/office/drawing/2014/main" id="{7033B8CC-2FE8-4C9F-A628-1AAB6C6C4545}"/>
              </a:ext>
            </a:extLst>
          </p:cNvPr>
          <p:cNvCxnSpPr>
            <a:cxnSpLocks/>
          </p:cNvCxnSpPr>
          <p:nvPr/>
        </p:nvCxnSpPr>
        <p:spPr>
          <a:xfrm flipH="1">
            <a:off x="7137574" y="3251101"/>
            <a:ext cx="944235" cy="3705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Rak pilkoppling 154">
            <a:extLst>
              <a:ext uri="{FF2B5EF4-FFF2-40B4-BE49-F238E27FC236}">
                <a16:creationId xmlns:a16="http://schemas.microsoft.com/office/drawing/2014/main" id="{1EAADE43-55A3-4876-89E8-86308A918BCC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5504009" y="1852272"/>
            <a:ext cx="5964" cy="1059517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ak pilkoppling 156">
            <a:extLst>
              <a:ext uri="{FF2B5EF4-FFF2-40B4-BE49-F238E27FC236}">
                <a16:creationId xmlns:a16="http://schemas.microsoft.com/office/drawing/2014/main" id="{B162A6BA-C275-4D27-A92F-45B35AF62F20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635151" y="1852272"/>
            <a:ext cx="1805" cy="1059561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Bildobjekt 107" descr="RJH Logga beskuren transparent.png">
            <a:extLst>
              <a:ext uri="{FF2B5EF4-FFF2-40B4-BE49-F238E27FC236}">
                <a16:creationId xmlns:a16="http://schemas.microsoft.com/office/drawing/2014/main" id="{120F25C4-E4AA-4D9B-A3CE-3663EC8CEB4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685445" y="354806"/>
            <a:ext cx="976044" cy="221950"/>
          </a:xfrm>
          <a:prstGeom prst="rect">
            <a:avLst/>
          </a:prstGeom>
        </p:spPr>
      </p:pic>
      <p:cxnSp>
        <p:nvCxnSpPr>
          <p:cNvPr id="115" name="Rak koppling 114">
            <a:extLst>
              <a:ext uri="{FF2B5EF4-FFF2-40B4-BE49-F238E27FC236}">
                <a16:creationId xmlns:a16="http://schemas.microsoft.com/office/drawing/2014/main" id="{7EA47F89-096A-4E42-B1D0-63F210A3A5C3}"/>
              </a:ext>
            </a:extLst>
          </p:cNvPr>
          <p:cNvCxnSpPr>
            <a:cxnSpLocks/>
          </p:cNvCxnSpPr>
          <p:nvPr/>
        </p:nvCxnSpPr>
        <p:spPr>
          <a:xfrm flipH="1">
            <a:off x="7601961" y="594193"/>
            <a:ext cx="7923" cy="629498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Rak koppling 133">
            <a:extLst>
              <a:ext uri="{FF2B5EF4-FFF2-40B4-BE49-F238E27FC236}">
                <a16:creationId xmlns:a16="http://schemas.microsoft.com/office/drawing/2014/main" id="{6E6549EB-BF9B-46AB-A963-19E3B27BDD97}"/>
              </a:ext>
            </a:extLst>
          </p:cNvPr>
          <p:cNvCxnSpPr>
            <a:cxnSpLocks/>
          </p:cNvCxnSpPr>
          <p:nvPr/>
        </p:nvCxnSpPr>
        <p:spPr>
          <a:xfrm flipH="1">
            <a:off x="4570661" y="570899"/>
            <a:ext cx="7923" cy="629498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9" name="textruta 258">
            <a:extLst>
              <a:ext uri="{FF2B5EF4-FFF2-40B4-BE49-F238E27FC236}">
                <a16:creationId xmlns:a16="http://schemas.microsoft.com/office/drawing/2014/main" id="{DCB3F375-AE58-410B-B80A-2B23E7A36F1A}"/>
              </a:ext>
            </a:extLst>
          </p:cNvPr>
          <p:cNvSpPr txBox="1"/>
          <p:nvPr/>
        </p:nvSpPr>
        <p:spPr>
          <a:xfrm>
            <a:off x="5408173" y="3775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13" name="Bild 17" descr="Linjepil: medsols böj">
            <a:extLst>
              <a:ext uri="{FF2B5EF4-FFF2-40B4-BE49-F238E27FC236}">
                <a16:creationId xmlns:a16="http://schemas.microsoft.com/office/drawing/2014/main" id="{0A87B273-4D76-4058-B6E9-2BE7A5321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9455" y="3405564"/>
            <a:ext cx="709581" cy="1488557"/>
          </a:xfrm>
          <a:prstGeom prst="rect">
            <a:avLst/>
          </a:prstGeom>
        </p:spPr>
      </p:pic>
      <p:sp>
        <p:nvSpPr>
          <p:cNvPr id="54" name="textruta 53">
            <a:extLst>
              <a:ext uri="{FF2B5EF4-FFF2-40B4-BE49-F238E27FC236}">
                <a16:creationId xmlns:a16="http://schemas.microsoft.com/office/drawing/2014/main" id="{940432D7-B8C6-4C88-BD6F-A15C2BBEC22D}"/>
              </a:ext>
            </a:extLst>
          </p:cNvPr>
          <p:cNvSpPr txBox="1"/>
          <p:nvPr/>
        </p:nvSpPr>
        <p:spPr>
          <a:xfrm rot="-660000">
            <a:off x="4974305" y="4125268"/>
            <a:ext cx="775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i="1" dirty="0">
                <a:latin typeface="Juice ITC" panose="04040403040A02020202" pitchFamily="82" charset="0"/>
              </a:rPr>
              <a:t>beredande</a:t>
            </a:r>
          </a:p>
        </p:txBody>
      </p:sp>
      <p:pic>
        <p:nvPicPr>
          <p:cNvPr id="64" name="Bild 17" descr="Linjepil: medsols böj">
            <a:extLst>
              <a:ext uri="{FF2B5EF4-FFF2-40B4-BE49-F238E27FC236}">
                <a16:creationId xmlns:a16="http://schemas.microsoft.com/office/drawing/2014/main" id="{7D3A478F-7633-4BC9-A55B-93069B130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-420000">
            <a:off x="5634766" y="3387415"/>
            <a:ext cx="729283" cy="1530856"/>
          </a:xfrm>
          <a:prstGeom prst="rect">
            <a:avLst/>
          </a:prstGeom>
        </p:spPr>
      </p:pic>
      <p:pic>
        <p:nvPicPr>
          <p:cNvPr id="67" name="Bild 17" descr="Linjepil: medsols böj">
            <a:extLst>
              <a:ext uri="{FF2B5EF4-FFF2-40B4-BE49-F238E27FC236}">
                <a16:creationId xmlns:a16="http://schemas.microsoft.com/office/drawing/2014/main" id="{02D59312-D743-40C9-8CF1-21F76ED18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443018" y="3449988"/>
            <a:ext cx="631730" cy="1477925"/>
          </a:xfrm>
          <a:prstGeom prst="rect">
            <a:avLst/>
          </a:prstGeom>
        </p:spPr>
      </p:pic>
      <p:sp>
        <p:nvSpPr>
          <p:cNvPr id="32" name="textruta 31">
            <a:extLst>
              <a:ext uri="{FF2B5EF4-FFF2-40B4-BE49-F238E27FC236}">
                <a16:creationId xmlns:a16="http://schemas.microsoft.com/office/drawing/2014/main" id="{53CF399A-D8A9-432C-B331-77CD2A2EA2E0}"/>
              </a:ext>
            </a:extLst>
          </p:cNvPr>
          <p:cNvSpPr txBox="1"/>
          <p:nvPr/>
        </p:nvSpPr>
        <p:spPr>
          <a:xfrm rot="21415232">
            <a:off x="6472599" y="4136390"/>
            <a:ext cx="775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i="1" dirty="0">
                <a:latin typeface="Juice ITC" panose="04040403040A02020202" pitchFamily="82" charset="0"/>
              </a:rPr>
              <a:t>beredande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2B6D64EF-3800-4724-8693-953B15CA9502}"/>
              </a:ext>
            </a:extLst>
          </p:cNvPr>
          <p:cNvSpPr txBox="1"/>
          <p:nvPr/>
        </p:nvSpPr>
        <p:spPr>
          <a:xfrm rot="20460000">
            <a:off x="5699463" y="4129437"/>
            <a:ext cx="775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i="1" dirty="0">
                <a:latin typeface="Juice ITC" panose="04040403040A02020202" pitchFamily="82" charset="0"/>
              </a:rPr>
              <a:t>beredande</a:t>
            </a:r>
          </a:p>
        </p:txBody>
      </p:sp>
      <p:pic>
        <p:nvPicPr>
          <p:cNvPr id="60" name="Bildobjekt 59">
            <a:extLst>
              <a:ext uri="{FF2B5EF4-FFF2-40B4-BE49-F238E27FC236}">
                <a16:creationId xmlns:a16="http://schemas.microsoft.com/office/drawing/2014/main" id="{58B21151-2521-4F8D-90DD-BCF9873C4E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400" y="333424"/>
            <a:ext cx="2929222" cy="21951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Rektangel med rundade hörn 9">
            <a:extLst>
              <a:ext uri="{FF2B5EF4-FFF2-40B4-BE49-F238E27FC236}">
                <a16:creationId xmlns:a16="http://schemas.microsoft.com/office/drawing/2014/main" id="{9D120568-375E-4ECA-B6C2-BAB0201ACA9D}"/>
              </a:ext>
            </a:extLst>
          </p:cNvPr>
          <p:cNvSpPr/>
          <p:nvPr/>
        </p:nvSpPr>
        <p:spPr>
          <a:xfrm>
            <a:off x="2236662" y="3882345"/>
            <a:ext cx="1860574" cy="6340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Regiondirektörens ledningsgrupp</a:t>
            </a:r>
          </a:p>
        </p:txBody>
      </p:sp>
      <p:sp>
        <p:nvSpPr>
          <p:cNvPr id="63" name="Rektangel med rundade hörn 9">
            <a:extLst>
              <a:ext uri="{FF2B5EF4-FFF2-40B4-BE49-F238E27FC236}">
                <a16:creationId xmlns:a16="http://schemas.microsoft.com/office/drawing/2014/main" id="{58EB9349-8BD7-4058-8EA5-30DA4E36EAB9}"/>
              </a:ext>
            </a:extLst>
          </p:cNvPr>
          <p:cNvSpPr/>
          <p:nvPr/>
        </p:nvSpPr>
        <p:spPr>
          <a:xfrm>
            <a:off x="1691104" y="4859895"/>
            <a:ext cx="1349857" cy="6340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 err="1"/>
              <a:t>RUF:s</a:t>
            </a:r>
            <a:r>
              <a:rPr lang="sv-SE" sz="1000" b="1" dirty="0"/>
              <a:t> ledningsgrupp</a:t>
            </a:r>
          </a:p>
        </p:txBody>
      </p:sp>
      <p:sp>
        <p:nvSpPr>
          <p:cNvPr id="68" name="Rektangel med rundade hörn 9">
            <a:extLst>
              <a:ext uri="{FF2B5EF4-FFF2-40B4-BE49-F238E27FC236}">
                <a16:creationId xmlns:a16="http://schemas.microsoft.com/office/drawing/2014/main" id="{3D781DD1-7950-4F11-BC16-9724A5132699}"/>
              </a:ext>
            </a:extLst>
          </p:cNvPr>
          <p:cNvSpPr/>
          <p:nvPr/>
        </p:nvSpPr>
        <p:spPr>
          <a:xfrm>
            <a:off x="3115022" y="4859895"/>
            <a:ext cx="1402101" cy="6340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Hälso- och sjukvårdsdirektörens-ledningsgrupp</a:t>
            </a:r>
          </a:p>
        </p:txBody>
      </p:sp>
      <p:sp>
        <p:nvSpPr>
          <p:cNvPr id="71" name="Rektangel med rundade hörn 9">
            <a:extLst>
              <a:ext uri="{FF2B5EF4-FFF2-40B4-BE49-F238E27FC236}">
                <a16:creationId xmlns:a16="http://schemas.microsoft.com/office/drawing/2014/main" id="{71303DCC-0098-41F5-9AEC-68BEA2DAEC95}"/>
              </a:ext>
            </a:extLst>
          </p:cNvPr>
          <p:cNvSpPr/>
          <p:nvPr/>
        </p:nvSpPr>
        <p:spPr>
          <a:xfrm>
            <a:off x="2469998" y="5679664"/>
            <a:ext cx="1169272" cy="559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Områdeschefer/</a:t>
            </a:r>
          </a:p>
          <a:p>
            <a:pPr algn="ctr"/>
            <a:r>
              <a:rPr lang="sv-SE" sz="1000" b="1" dirty="0" err="1"/>
              <a:t>stabstjänstemän</a:t>
            </a:r>
            <a:endParaRPr lang="sv-SE" sz="1000" b="1" dirty="0"/>
          </a:p>
        </p:txBody>
      </p:sp>
      <p:cxnSp>
        <p:nvCxnSpPr>
          <p:cNvPr id="161" name="Koppling: vinklad 160">
            <a:extLst>
              <a:ext uri="{FF2B5EF4-FFF2-40B4-BE49-F238E27FC236}">
                <a16:creationId xmlns:a16="http://schemas.microsoft.com/office/drawing/2014/main" id="{86F47C0A-A834-4EF9-9355-9D4E61F09B10}"/>
              </a:ext>
            </a:extLst>
          </p:cNvPr>
          <p:cNvCxnSpPr>
            <a:cxnSpLocks/>
            <a:endCxn id="88" idx="1"/>
          </p:cNvCxnSpPr>
          <p:nvPr/>
        </p:nvCxnSpPr>
        <p:spPr>
          <a:xfrm rot="5400000" flipH="1" flipV="1">
            <a:off x="8250717" y="2571410"/>
            <a:ext cx="611692" cy="119545"/>
          </a:xfrm>
          <a:prstGeom prst="bentConnector2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Koppling: vinklad 162">
            <a:extLst>
              <a:ext uri="{FF2B5EF4-FFF2-40B4-BE49-F238E27FC236}">
                <a16:creationId xmlns:a16="http://schemas.microsoft.com/office/drawing/2014/main" id="{8714F7AD-3851-45F9-96D5-5D74165D78B4}"/>
              </a:ext>
            </a:extLst>
          </p:cNvPr>
          <p:cNvCxnSpPr>
            <a:cxnSpLocks/>
            <a:endCxn id="88" idx="3"/>
          </p:cNvCxnSpPr>
          <p:nvPr/>
        </p:nvCxnSpPr>
        <p:spPr>
          <a:xfrm rot="16200000" flipV="1">
            <a:off x="9422216" y="2555080"/>
            <a:ext cx="583038" cy="123549"/>
          </a:xfrm>
          <a:prstGeom prst="bentConnector2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Rektangel med rundade hörn 9">
            <a:extLst>
              <a:ext uri="{FF2B5EF4-FFF2-40B4-BE49-F238E27FC236}">
                <a16:creationId xmlns:a16="http://schemas.microsoft.com/office/drawing/2014/main" id="{9FE4B264-C1BF-42B7-84B3-FB3A54CA8752}"/>
              </a:ext>
            </a:extLst>
          </p:cNvPr>
          <p:cNvSpPr/>
          <p:nvPr/>
        </p:nvSpPr>
        <p:spPr>
          <a:xfrm>
            <a:off x="8099565" y="4804467"/>
            <a:ext cx="909495" cy="6894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Socialchefer</a:t>
            </a:r>
          </a:p>
        </p:txBody>
      </p:sp>
      <p:sp>
        <p:nvSpPr>
          <p:cNvPr id="222" name="Rektangel med rundade hörn 9">
            <a:extLst>
              <a:ext uri="{FF2B5EF4-FFF2-40B4-BE49-F238E27FC236}">
                <a16:creationId xmlns:a16="http://schemas.microsoft.com/office/drawing/2014/main" id="{79484C30-F4AB-4517-9016-891122B5439F}"/>
              </a:ext>
            </a:extLst>
          </p:cNvPr>
          <p:cNvSpPr/>
          <p:nvPr/>
        </p:nvSpPr>
        <p:spPr>
          <a:xfrm>
            <a:off x="9186800" y="4813145"/>
            <a:ext cx="909495" cy="6808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Barn och utbildnings-chefer</a:t>
            </a:r>
          </a:p>
        </p:txBody>
      </p:sp>
      <p:cxnSp>
        <p:nvCxnSpPr>
          <p:cNvPr id="248" name="Rak pilkoppling 247">
            <a:extLst>
              <a:ext uri="{FF2B5EF4-FFF2-40B4-BE49-F238E27FC236}">
                <a16:creationId xmlns:a16="http://schemas.microsoft.com/office/drawing/2014/main" id="{3CC5189C-77EA-45AA-84E3-3DE099CEE820}"/>
              </a:ext>
            </a:extLst>
          </p:cNvPr>
          <p:cNvCxnSpPr>
            <a:cxnSpLocks/>
            <a:stCxn id="19" idx="2"/>
            <a:endCxn id="221" idx="0"/>
          </p:cNvCxnSpPr>
          <p:nvPr/>
        </p:nvCxnSpPr>
        <p:spPr>
          <a:xfrm flipH="1">
            <a:off x="8554312" y="4542575"/>
            <a:ext cx="551644" cy="261893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Rak pilkoppling 249">
            <a:extLst>
              <a:ext uri="{FF2B5EF4-FFF2-40B4-BE49-F238E27FC236}">
                <a16:creationId xmlns:a16="http://schemas.microsoft.com/office/drawing/2014/main" id="{E7BC2DB2-AF3A-4EE1-84B3-EF70237D7327}"/>
              </a:ext>
            </a:extLst>
          </p:cNvPr>
          <p:cNvCxnSpPr>
            <a:cxnSpLocks/>
            <a:stCxn id="222" idx="0"/>
            <a:endCxn id="19" idx="2"/>
          </p:cNvCxnSpPr>
          <p:nvPr/>
        </p:nvCxnSpPr>
        <p:spPr>
          <a:xfrm flipH="1" flipV="1">
            <a:off x="9105957" y="4542575"/>
            <a:ext cx="535591" cy="270571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ktangel med rundade hörn 9">
            <a:extLst>
              <a:ext uri="{FF2B5EF4-FFF2-40B4-BE49-F238E27FC236}">
                <a16:creationId xmlns:a16="http://schemas.microsoft.com/office/drawing/2014/main" id="{3B577438-8639-4559-A455-D9B4AEC3D5E1}"/>
              </a:ext>
            </a:extLst>
          </p:cNvPr>
          <p:cNvSpPr/>
          <p:nvPr/>
        </p:nvSpPr>
        <p:spPr>
          <a:xfrm>
            <a:off x="9186800" y="5688351"/>
            <a:ext cx="909495" cy="5488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b="1" dirty="0"/>
              <a:t>Skol-, </a:t>
            </a:r>
            <a:r>
              <a:rPr lang="sv-SE" sz="1000" b="1" dirty="0" err="1"/>
              <a:t>elevhälso</a:t>
            </a:r>
            <a:r>
              <a:rPr lang="sv-SE" sz="1000" b="1" dirty="0"/>
              <a:t>-chefer</a:t>
            </a:r>
          </a:p>
        </p:txBody>
      </p:sp>
      <p:cxnSp>
        <p:nvCxnSpPr>
          <p:cNvPr id="289" name="Rak pilkoppling 288">
            <a:extLst>
              <a:ext uri="{FF2B5EF4-FFF2-40B4-BE49-F238E27FC236}">
                <a16:creationId xmlns:a16="http://schemas.microsoft.com/office/drawing/2014/main" id="{97057C20-A324-48BB-B74A-AF9466979099}"/>
              </a:ext>
            </a:extLst>
          </p:cNvPr>
          <p:cNvCxnSpPr>
            <a:cxnSpLocks/>
            <a:stCxn id="20" idx="0"/>
            <a:endCxn id="221" idx="2"/>
          </p:cNvCxnSpPr>
          <p:nvPr/>
        </p:nvCxnSpPr>
        <p:spPr>
          <a:xfrm flipV="1">
            <a:off x="8554312" y="5493956"/>
            <a:ext cx="0" cy="194395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Rak pilkoppling 290">
            <a:extLst>
              <a:ext uri="{FF2B5EF4-FFF2-40B4-BE49-F238E27FC236}">
                <a16:creationId xmlns:a16="http://schemas.microsoft.com/office/drawing/2014/main" id="{5E3349D3-BE60-470A-A5EC-F3A79ECE7BAC}"/>
              </a:ext>
            </a:extLst>
          </p:cNvPr>
          <p:cNvCxnSpPr>
            <a:cxnSpLocks/>
            <a:stCxn id="288" idx="0"/>
            <a:endCxn id="222" idx="2"/>
          </p:cNvCxnSpPr>
          <p:nvPr/>
        </p:nvCxnSpPr>
        <p:spPr>
          <a:xfrm flipV="1">
            <a:off x="9641547" y="5493956"/>
            <a:ext cx="0" cy="194395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Rak pilkoppling 294">
            <a:extLst>
              <a:ext uri="{FF2B5EF4-FFF2-40B4-BE49-F238E27FC236}">
                <a16:creationId xmlns:a16="http://schemas.microsoft.com/office/drawing/2014/main" id="{AAC1FAA9-E11E-4DCE-A7EE-69DBBF8EC420}"/>
              </a:ext>
            </a:extLst>
          </p:cNvPr>
          <p:cNvCxnSpPr>
            <a:cxnSpLocks/>
            <a:stCxn id="68" idx="0"/>
            <a:endCxn id="61" idx="2"/>
          </p:cNvCxnSpPr>
          <p:nvPr/>
        </p:nvCxnSpPr>
        <p:spPr>
          <a:xfrm flipH="1" flipV="1">
            <a:off x="3166950" y="4516406"/>
            <a:ext cx="649123" cy="343489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Rak pilkoppling 297">
            <a:extLst>
              <a:ext uri="{FF2B5EF4-FFF2-40B4-BE49-F238E27FC236}">
                <a16:creationId xmlns:a16="http://schemas.microsoft.com/office/drawing/2014/main" id="{005590A7-45C3-4972-A42B-638545D0995B}"/>
              </a:ext>
            </a:extLst>
          </p:cNvPr>
          <p:cNvCxnSpPr>
            <a:cxnSpLocks/>
            <a:stCxn id="61" idx="2"/>
            <a:endCxn id="63" idx="0"/>
          </p:cNvCxnSpPr>
          <p:nvPr/>
        </p:nvCxnSpPr>
        <p:spPr>
          <a:xfrm flipH="1">
            <a:off x="2366033" y="4516406"/>
            <a:ext cx="800917" cy="343489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Rak pilkoppling 301">
            <a:extLst>
              <a:ext uri="{FF2B5EF4-FFF2-40B4-BE49-F238E27FC236}">
                <a16:creationId xmlns:a16="http://schemas.microsoft.com/office/drawing/2014/main" id="{D7CA7437-C673-456A-9A86-5FB944B93EF0}"/>
              </a:ext>
            </a:extLst>
          </p:cNvPr>
          <p:cNvCxnSpPr>
            <a:cxnSpLocks/>
            <a:stCxn id="68" idx="2"/>
            <a:endCxn id="71" idx="0"/>
          </p:cNvCxnSpPr>
          <p:nvPr/>
        </p:nvCxnSpPr>
        <p:spPr>
          <a:xfrm flipH="1">
            <a:off x="3054634" y="5493955"/>
            <a:ext cx="761438" cy="185708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textruta 307">
            <a:extLst>
              <a:ext uri="{FF2B5EF4-FFF2-40B4-BE49-F238E27FC236}">
                <a16:creationId xmlns:a16="http://schemas.microsoft.com/office/drawing/2014/main" id="{2C598006-CA00-4329-B8F1-047F9BD08505}"/>
              </a:ext>
            </a:extLst>
          </p:cNvPr>
          <p:cNvSpPr txBox="1"/>
          <p:nvPr/>
        </p:nvSpPr>
        <p:spPr>
          <a:xfrm>
            <a:off x="5110407" y="6356778"/>
            <a:ext cx="2147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chemeClr val="accent4">
                    <a:lumMod val="50000"/>
                  </a:schemeClr>
                </a:solidFill>
                <a:latin typeface="Chiller" panose="04020404031007020602" pitchFamily="82" charset="0"/>
              </a:rPr>
              <a:t>Tjänstemannaarenor</a:t>
            </a:r>
          </a:p>
        </p:txBody>
      </p:sp>
      <p:cxnSp>
        <p:nvCxnSpPr>
          <p:cNvPr id="315" name="Rak pilkoppling 314">
            <a:extLst>
              <a:ext uri="{FF2B5EF4-FFF2-40B4-BE49-F238E27FC236}">
                <a16:creationId xmlns:a16="http://schemas.microsoft.com/office/drawing/2014/main" id="{831E915F-5AC5-4ED1-B9B9-1DD5A7EAB638}"/>
              </a:ext>
            </a:extLst>
          </p:cNvPr>
          <p:cNvCxnSpPr>
            <a:cxnSpLocks/>
            <a:stCxn id="71" idx="0"/>
            <a:endCxn id="63" idx="2"/>
          </p:cNvCxnSpPr>
          <p:nvPr/>
        </p:nvCxnSpPr>
        <p:spPr>
          <a:xfrm flipH="1" flipV="1">
            <a:off x="2366032" y="5493955"/>
            <a:ext cx="688602" cy="185708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2" name="Bild 17" descr="Linjepil: medsols böj">
            <a:extLst>
              <a:ext uri="{FF2B5EF4-FFF2-40B4-BE49-F238E27FC236}">
                <a16:creationId xmlns:a16="http://schemas.microsoft.com/office/drawing/2014/main" id="{F1476A7A-90BE-4C51-BD27-081ED0064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716294" flipH="1">
            <a:off x="4105759" y="3093825"/>
            <a:ext cx="595671" cy="1206863"/>
          </a:xfrm>
          <a:prstGeom prst="rect">
            <a:avLst/>
          </a:prstGeom>
        </p:spPr>
      </p:pic>
      <p:pic>
        <p:nvPicPr>
          <p:cNvPr id="356" name="Bild 17" descr="Linjepil: medsols böj">
            <a:extLst>
              <a:ext uri="{FF2B5EF4-FFF2-40B4-BE49-F238E27FC236}">
                <a16:creationId xmlns:a16="http://schemas.microsoft.com/office/drawing/2014/main" id="{0ED0830E-BEB0-4538-86ED-B8F396E48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294256" flipH="1">
            <a:off x="1587758" y="3201108"/>
            <a:ext cx="560508" cy="1198081"/>
          </a:xfrm>
          <a:prstGeom prst="rect">
            <a:avLst/>
          </a:prstGeom>
        </p:spPr>
      </p:pic>
      <p:pic>
        <p:nvPicPr>
          <p:cNvPr id="357" name="Bild 17" descr="Linjepil: medsols böj">
            <a:extLst>
              <a:ext uri="{FF2B5EF4-FFF2-40B4-BE49-F238E27FC236}">
                <a16:creationId xmlns:a16="http://schemas.microsoft.com/office/drawing/2014/main" id="{3CCAE5BA-8070-4FF7-9EEA-D182283BA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06571">
            <a:off x="7498540" y="3244315"/>
            <a:ext cx="571492" cy="1126911"/>
          </a:xfrm>
          <a:prstGeom prst="rect">
            <a:avLst/>
          </a:prstGeom>
        </p:spPr>
      </p:pic>
      <p:pic>
        <p:nvPicPr>
          <p:cNvPr id="360" name="Bild 17" descr="Linjepil: medsols böj">
            <a:extLst>
              <a:ext uri="{FF2B5EF4-FFF2-40B4-BE49-F238E27FC236}">
                <a16:creationId xmlns:a16="http://schemas.microsoft.com/office/drawing/2014/main" id="{B057D086-2194-4A5C-88A1-56558A836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876818">
            <a:off x="10131012" y="3184269"/>
            <a:ext cx="558568" cy="1056795"/>
          </a:xfrm>
          <a:prstGeom prst="rect">
            <a:avLst/>
          </a:prstGeom>
        </p:spPr>
      </p:pic>
      <p:pic>
        <p:nvPicPr>
          <p:cNvPr id="372" name="Bild 17" descr="Linjepil: medsols böj">
            <a:extLst>
              <a:ext uri="{FF2B5EF4-FFF2-40B4-BE49-F238E27FC236}">
                <a16:creationId xmlns:a16="http://schemas.microsoft.com/office/drawing/2014/main" id="{FCCEC13D-ECBA-4AF8-BA15-B849DE6EF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781663" flipH="1">
            <a:off x="4280661" y="5884575"/>
            <a:ext cx="476592" cy="1260356"/>
          </a:xfrm>
          <a:prstGeom prst="rect">
            <a:avLst/>
          </a:prstGeom>
        </p:spPr>
      </p:pic>
      <p:pic>
        <p:nvPicPr>
          <p:cNvPr id="374" name="Bild 17" descr="Linjepil: medsols böj">
            <a:extLst>
              <a:ext uri="{FF2B5EF4-FFF2-40B4-BE49-F238E27FC236}">
                <a16:creationId xmlns:a16="http://schemas.microsoft.com/office/drawing/2014/main" id="{893ECFC6-454B-4523-9219-6E00DCDF3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201975" flipH="1">
            <a:off x="4322095" y="4033868"/>
            <a:ext cx="525007" cy="1301075"/>
          </a:xfrm>
          <a:prstGeom prst="rect">
            <a:avLst/>
          </a:prstGeom>
        </p:spPr>
      </p:pic>
      <p:pic>
        <p:nvPicPr>
          <p:cNvPr id="375" name="Bild 17" descr="Linjepil: medsols böj">
            <a:extLst>
              <a:ext uri="{FF2B5EF4-FFF2-40B4-BE49-F238E27FC236}">
                <a16:creationId xmlns:a16="http://schemas.microsoft.com/office/drawing/2014/main" id="{854F8F31-9134-459B-B190-10FBFF131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30316">
            <a:off x="7423109" y="3943114"/>
            <a:ext cx="475742" cy="1331560"/>
          </a:xfrm>
          <a:prstGeom prst="rect">
            <a:avLst/>
          </a:prstGeom>
        </p:spPr>
      </p:pic>
      <p:pic>
        <p:nvPicPr>
          <p:cNvPr id="376" name="Bild 17" descr="Linjepil: medsols böj">
            <a:extLst>
              <a:ext uri="{FF2B5EF4-FFF2-40B4-BE49-F238E27FC236}">
                <a16:creationId xmlns:a16="http://schemas.microsoft.com/office/drawing/2014/main" id="{F4E3E533-1792-4B9E-8C71-359001277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878694">
            <a:off x="7402817" y="5893225"/>
            <a:ext cx="549104" cy="1189063"/>
          </a:xfrm>
          <a:prstGeom prst="rect">
            <a:avLst/>
          </a:prstGeom>
        </p:spPr>
      </p:pic>
      <p:sp>
        <p:nvSpPr>
          <p:cNvPr id="379" name="textruta 378">
            <a:extLst>
              <a:ext uri="{FF2B5EF4-FFF2-40B4-BE49-F238E27FC236}">
                <a16:creationId xmlns:a16="http://schemas.microsoft.com/office/drawing/2014/main" id="{433EF05D-0532-457C-A361-561BFE366583}"/>
              </a:ext>
            </a:extLst>
          </p:cNvPr>
          <p:cNvSpPr txBox="1"/>
          <p:nvPr/>
        </p:nvSpPr>
        <p:spPr>
          <a:xfrm>
            <a:off x="1725238" y="-8001"/>
            <a:ext cx="8907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latin typeface="Garamond" panose="02020404030301010803" pitchFamily="18" charset="0"/>
              </a:rPr>
              <a:t>ARENOR FÖR KOMMUNIKATION OCH SAMVERKAN</a:t>
            </a:r>
          </a:p>
        </p:txBody>
      </p:sp>
      <p:cxnSp>
        <p:nvCxnSpPr>
          <p:cNvPr id="422" name="Rak pilkoppling 421">
            <a:extLst>
              <a:ext uri="{FF2B5EF4-FFF2-40B4-BE49-F238E27FC236}">
                <a16:creationId xmlns:a16="http://schemas.microsoft.com/office/drawing/2014/main" id="{08E44BDC-9E79-4B08-9F5B-8653FF54FC10}"/>
              </a:ext>
            </a:extLst>
          </p:cNvPr>
          <p:cNvCxnSpPr>
            <a:stCxn id="17" idx="3"/>
            <a:endCxn id="3" idx="1"/>
          </p:cNvCxnSpPr>
          <p:nvPr/>
        </p:nvCxnSpPr>
        <p:spPr>
          <a:xfrm>
            <a:off x="9042238" y="1560524"/>
            <a:ext cx="230335" cy="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Rak pilkoppling 444">
            <a:extLst>
              <a:ext uri="{FF2B5EF4-FFF2-40B4-BE49-F238E27FC236}">
                <a16:creationId xmlns:a16="http://schemas.microsoft.com/office/drawing/2014/main" id="{D0ACD6F2-D3D0-4760-8FE0-9FFBE8D267C0}"/>
              </a:ext>
            </a:extLst>
          </p:cNvPr>
          <p:cNvCxnSpPr>
            <a:cxnSpLocks/>
            <a:stCxn id="17" idx="1"/>
            <a:endCxn id="2" idx="3"/>
          </p:cNvCxnSpPr>
          <p:nvPr/>
        </p:nvCxnSpPr>
        <p:spPr>
          <a:xfrm flipH="1" flipV="1">
            <a:off x="7089628" y="1558698"/>
            <a:ext cx="665542" cy="1826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Rak pilkoppling 449">
            <a:extLst>
              <a:ext uri="{FF2B5EF4-FFF2-40B4-BE49-F238E27FC236}">
                <a16:creationId xmlns:a16="http://schemas.microsoft.com/office/drawing/2014/main" id="{2A85BFCA-E12E-45BD-8D91-01D9FC7B9D90}"/>
              </a:ext>
            </a:extLst>
          </p:cNvPr>
          <p:cNvCxnSpPr>
            <a:cxnSpLocks/>
            <a:stCxn id="27" idx="0"/>
            <a:endCxn id="17" idx="2"/>
          </p:cNvCxnSpPr>
          <p:nvPr/>
        </p:nvCxnSpPr>
        <p:spPr>
          <a:xfrm flipH="1" flipV="1">
            <a:off x="8398705" y="1858917"/>
            <a:ext cx="1294073" cy="1059793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ktangel med rundade hörn 9">
            <a:extLst>
              <a:ext uri="{FF2B5EF4-FFF2-40B4-BE49-F238E27FC236}">
                <a16:creationId xmlns:a16="http://schemas.microsoft.com/office/drawing/2014/main" id="{E5A36937-BCC9-49A5-9FE9-9DC7E9BA1038}"/>
              </a:ext>
            </a:extLst>
          </p:cNvPr>
          <p:cNvSpPr/>
          <p:nvPr/>
        </p:nvSpPr>
        <p:spPr>
          <a:xfrm>
            <a:off x="8616336" y="1975536"/>
            <a:ext cx="1035624" cy="6995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Kommunala facknämnder</a:t>
            </a:r>
          </a:p>
        </p:txBody>
      </p:sp>
      <p:cxnSp>
        <p:nvCxnSpPr>
          <p:cNvPr id="453" name="Rak pilkoppling 452">
            <a:extLst>
              <a:ext uri="{FF2B5EF4-FFF2-40B4-BE49-F238E27FC236}">
                <a16:creationId xmlns:a16="http://schemas.microsoft.com/office/drawing/2014/main" id="{7A5B1AC2-B4B9-4039-8290-B8FDEC96E3D7}"/>
              </a:ext>
            </a:extLst>
          </p:cNvPr>
          <p:cNvCxnSpPr>
            <a:cxnSpLocks/>
          </p:cNvCxnSpPr>
          <p:nvPr/>
        </p:nvCxnSpPr>
        <p:spPr>
          <a:xfrm flipV="1">
            <a:off x="8314203" y="1840857"/>
            <a:ext cx="0" cy="1077852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Rak pilkoppling 459">
            <a:extLst>
              <a:ext uri="{FF2B5EF4-FFF2-40B4-BE49-F238E27FC236}">
                <a16:creationId xmlns:a16="http://schemas.microsoft.com/office/drawing/2014/main" id="{E2C56DDB-6156-4CB8-8537-99D4E8D5023F}"/>
              </a:ext>
            </a:extLst>
          </p:cNvPr>
          <p:cNvCxnSpPr>
            <a:cxnSpLocks/>
          </p:cNvCxnSpPr>
          <p:nvPr/>
        </p:nvCxnSpPr>
        <p:spPr>
          <a:xfrm flipH="1" flipV="1">
            <a:off x="4303357" y="2406787"/>
            <a:ext cx="518080" cy="436594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Rak pilkoppling 461">
            <a:extLst>
              <a:ext uri="{FF2B5EF4-FFF2-40B4-BE49-F238E27FC236}">
                <a16:creationId xmlns:a16="http://schemas.microsoft.com/office/drawing/2014/main" id="{D4E599E7-DFBB-40BA-B932-83713D269077}"/>
              </a:ext>
            </a:extLst>
          </p:cNvPr>
          <p:cNvCxnSpPr>
            <a:cxnSpLocks/>
          </p:cNvCxnSpPr>
          <p:nvPr/>
        </p:nvCxnSpPr>
        <p:spPr>
          <a:xfrm flipH="1" flipV="1">
            <a:off x="4325208" y="2206586"/>
            <a:ext cx="525511" cy="435536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44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Samverkansarenor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321276" y="-1"/>
          <a:ext cx="11582400" cy="6640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359731" y="2038061"/>
            <a:ext cx="1306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solidFill>
                  <a:schemeClr val="accent3"/>
                </a:solidFill>
              </a:rPr>
              <a:t>Fredags-</a:t>
            </a:r>
          </a:p>
          <a:p>
            <a:r>
              <a:rPr lang="sv-SE" sz="2400" dirty="0">
                <a:solidFill>
                  <a:schemeClr val="accent3"/>
                </a:solidFill>
              </a:rPr>
              <a:t>gruppen </a:t>
            </a:r>
            <a:endParaRPr lang="sv-SE" sz="2000" dirty="0">
              <a:solidFill>
                <a:schemeClr val="accent3"/>
              </a:solidFill>
            </a:endParaRPr>
          </a:p>
        </p:txBody>
      </p:sp>
      <p:cxnSp>
        <p:nvCxnSpPr>
          <p:cNvPr id="7" name="Kurva 6"/>
          <p:cNvCxnSpPr/>
          <p:nvPr/>
        </p:nvCxnSpPr>
        <p:spPr>
          <a:xfrm>
            <a:off x="5800436" y="3509818"/>
            <a:ext cx="1958110" cy="812799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med rundade hörn 11"/>
          <p:cNvSpPr/>
          <p:nvPr/>
        </p:nvSpPr>
        <p:spPr>
          <a:xfrm>
            <a:off x="413007" y="420034"/>
            <a:ext cx="5341329" cy="58008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b="1" dirty="0">
              <a:solidFill>
                <a:schemeClr val="accent5"/>
              </a:solidFill>
            </a:endParaRPr>
          </a:p>
          <a:p>
            <a:pPr algn="ctr"/>
            <a:endParaRPr lang="sv-SE" sz="2000" b="1" dirty="0">
              <a:solidFill>
                <a:schemeClr val="accent5"/>
              </a:solidFill>
            </a:endParaRPr>
          </a:p>
          <a:p>
            <a:pPr algn="ctr"/>
            <a:endParaRPr lang="sv-SE" sz="2000" b="1" dirty="0">
              <a:solidFill>
                <a:schemeClr val="accent5"/>
              </a:solidFill>
            </a:endParaRPr>
          </a:p>
          <a:p>
            <a:pPr algn="ctr"/>
            <a:endParaRPr lang="sv-SE" sz="2800" b="1" dirty="0">
              <a:solidFill>
                <a:schemeClr val="accent5"/>
              </a:solidFill>
            </a:endParaRPr>
          </a:p>
          <a:p>
            <a:pPr algn="ctr"/>
            <a:r>
              <a:rPr lang="sv-SE" sz="2400" b="1" dirty="0">
                <a:solidFill>
                  <a:schemeClr val="accent5"/>
                </a:solidFill>
              </a:rPr>
              <a:t>Sociala vård- och omsorgsgruppen (SVOM) </a:t>
            </a:r>
            <a:br>
              <a:rPr lang="sv-SE" sz="2400" b="1" dirty="0">
                <a:solidFill>
                  <a:schemeClr val="accent5"/>
                </a:solidFill>
              </a:rPr>
            </a:br>
            <a:r>
              <a:rPr lang="sv-SE" sz="1600" b="1" dirty="0">
                <a:solidFill>
                  <a:schemeClr val="accent5"/>
                </a:solidFill>
              </a:rPr>
              <a:t>Politisk arena</a:t>
            </a:r>
          </a:p>
          <a:p>
            <a:pPr algn="ctr"/>
            <a:endParaRPr lang="sv-SE" b="1" dirty="0">
              <a:solidFill>
                <a:schemeClr val="accent5"/>
              </a:solidFill>
            </a:endParaRPr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Syfte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Stärka regional samverkan och utveckling mellan kommunerna och Region Jämtland Härjedalen </a:t>
            </a:r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Deltagare</a:t>
            </a:r>
          </a:p>
          <a:p>
            <a:pPr algn="ctr"/>
            <a:r>
              <a:rPr lang="sv-SE" sz="1100" dirty="0">
                <a:solidFill>
                  <a:schemeClr val="tx1"/>
                </a:solidFill>
              </a:rPr>
              <a:t>Från länets samtliga kommuner;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Facknämndsordförande </a:t>
            </a:r>
            <a:r>
              <a:rPr lang="sv-SE" sz="1200" dirty="0">
                <a:solidFill>
                  <a:schemeClr val="tx1"/>
                </a:solidFill>
              </a:rPr>
              <a:t>dvs sociala samrådsgruppen &amp;</a:t>
            </a:r>
            <a:r>
              <a:rPr lang="sv-SE" sz="1600" dirty="0">
                <a:solidFill>
                  <a:schemeClr val="tx1"/>
                </a:solidFill>
              </a:rPr>
              <a:t> förvaltningschefer/motsvarande </a:t>
            </a:r>
          </a:p>
          <a:p>
            <a:pPr algn="ctr"/>
            <a:endParaRPr lang="sv-SE" sz="1100" dirty="0">
              <a:solidFill>
                <a:schemeClr val="tx1"/>
              </a:solidFill>
            </a:endParaRPr>
          </a:p>
          <a:p>
            <a:pPr algn="ctr"/>
            <a:r>
              <a:rPr lang="sv-SE" sz="1100" dirty="0">
                <a:solidFill>
                  <a:schemeClr val="tx1"/>
                </a:solidFill>
              </a:rPr>
              <a:t>Från Region Jämtland Härjedalen;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Hälso- och sjukvårdsnämndens ordförande, </a:t>
            </a:r>
            <a:br>
              <a:rPr lang="sv-SE" sz="1600" dirty="0">
                <a:solidFill>
                  <a:schemeClr val="tx1"/>
                </a:solidFill>
              </a:rPr>
            </a:br>
            <a:r>
              <a:rPr lang="sv-SE" sz="1600" dirty="0">
                <a:solidFill>
                  <a:schemeClr val="tx1"/>
                </a:solidFill>
              </a:rPr>
              <a:t>1:e vice ordförande och oppositionsråd. </a:t>
            </a:r>
            <a:br>
              <a:rPr lang="sv-SE" sz="1600" dirty="0">
                <a:solidFill>
                  <a:schemeClr val="tx1"/>
                </a:solidFill>
              </a:rPr>
            </a:br>
            <a:r>
              <a:rPr lang="sv-SE" sz="1600" dirty="0">
                <a:solidFill>
                  <a:schemeClr val="tx1"/>
                </a:solidFill>
              </a:rPr>
              <a:t>Hälso- och sjukvårdsdirektör,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områdeschef primärvård, planeringschef, vårdstrateg och </a:t>
            </a:r>
            <a:br>
              <a:rPr lang="sv-SE" sz="1600" dirty="0">
                <a:solidFill>
                  <a:schemeClr val="tx1"/>
                </a:solidFill>
              </a:rPr>
            </a:br>
            <a:r>
              <a:rPr lang="sv-SE" sz="1600" dirty="0">
                <a:solidFill>
                  <a:schemeClr val="tx1"/>
                </a:solidFill>
              </a:rPr>
              <a:t>samordnare social välfärd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 </a:t>
            </a:r>
            <a:r>
              <a:rPr lang="sv-SE" b="1" dirty="0">
                <a:solidFill>
                  <a:schemeClr val="accent5"/>
                </a:solidFill>
              </a:rPr>
              <a:t>Mandat  </a:t>
            </a:r>
          </a:p>
          <a:p>
            <a:pPr algn="ctr"/>
            <a:r>
              <a:rPr lang="sv-SE" sz="1600" dirty="0">
                <a:solidFill>
                  <a:schemeClr val="tx1"/>
                </a:solidFill>
              </a:rPr>
              <a:t>Rekommendationsbeslut</a:t>
            </a:r>
          </a:p>
          <a:p>
            <a:pPr algn="ctr"/>
            <a:r>
              <a:rPr lang="sv-SE" sz="1200" dirty="0">
                <a:solidFill>
                  <a:schemeClr val="accent5"/>
                </a:solidFill>
              </a:rPr>
              <a:t>4 ggr/år inkluderande ett tillfälle</a:t>
            </a:r>
          </a:p>
          <a:p>
            <a:pPr algn="ctr"/>
            <a:r>
              <a:rPr lang="sv-SE" sz="1200" dirty="0">
                <a:solidFill>
                  <a:schemeClr val="accent5"/>
                </a:solidFill>
              </a:rPr>
              <a:t>  samverkansdagar med Västernorrland</a:t>
            </a:r>
          </a:p>
          <a:p>
            <a:pPr algn="ctr"/>
            <a:endParaRPr lang="sv-SE" dirty="0">
              <a:solidFill>
                <a:schemeClr val="accent5"/>
              </a:solidFill>
            </a:endParaRPr>
          </a:p>
          <a:p>
            <a:pPr algn="ctr"/>
            <a:endParaRPr lang="sv-SE" dirty="0">
              <a:solidFill>
                <a:schemeClr val="tx1"/>
              </a:solidFill>
            </a:endParaRPr>
          </a:p>
          <a:p>
            <a:pPr algn="ctr"/>
            <a:endParaRPr lang="sv-SE" sz="2000" b="1" dirty="0">
              <a:solidFill>
                <a:schemeClr val="tx1"/>
              </a:solidFill>
            </a:endParaRPr>
          </a:p>
          <a:p>
            <a:pPr algn="ctr"/>
            <a:endParaRPr lang="sv-SE" sz="2800" dirty="0">
              <a:solidFill>
                <a:schemeClr val="accent5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10118035" y="5695052"/>
            <a:ext cx="1752689" cy="64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Regionens  samverkansråd</a:t>
            </a:r>
          </a:p>
        </p:txBody>
      </p:sp>
      <p:cxnSp>
        <p:nvCxnSpPr>
          <p:cNvPr id="10" name="Rak pil 9"/>
          <p:cNvCxnSpPr/>
          <p:nvPr/>
        </p:nvCxnSpPr>
        <p:spPr>
          <a:xfrm>
            <a:off x="9621412" y="5821362"/>
            <a:ext cx="450523" cy="282125"/>
          </a:xfrm>
          <a:prstGeom prst="straightConnector1">
            <a:avLst/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8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Ärenden i SVOM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Strategiska områden – genomgång balanslistan- Anna Kerstins beskrivning utifrån uppföljning SVOM</a:t>
            </a:r>
          </a:p>
        </p:txBody>
      </p:sp>
    </p:spTree>
    <p:extLst>
      <p:ext uri="{BB962C8B-B14F-4D97-AF65-F5344CB8AC3E}">
        <p14:creationId xmlns:p14="http://schemas.microsoft.com/office/powerpoint/2010/main" val="346377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4425D7D-B461-4FE1-AB01-AFF21421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Ärenden SVOM 2015-2018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8CEC786-81E8-4BCB-8B2C-E38CBF1C43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Hemsjukvårdsavtal – Samverkansavtal </a:t>
            </a:r>
            <a:r>
              <a:rPr lang="sv-SE" dirty="0" err="1"/>
              <a:t>inkl</a:t>
            </a:r>
            <a:r>
              <a:rPr lang="sv-SE" dirty="0"/>
              <a:t> bilagor</a:t>
            </a:r>
          </a:p>
          <a:p>
            <a:r>
              <a:rPr lang="sv-SE" dirty="0"/>
              <a:t>Reviderad hjälpmedelspolicy</a:t>
            </a:r>
          </a:p>
          <a:p>
            <a:r>
              <a:rPr lang="sv-SE" dirty="0"/>
              <a:t>E-hälsa, satsning och rapport. Digitalisering, VÄLTEL- Välfärdsteknologi</a:t>
            </a:r>
          </a:p>
          <a:p>
            <a:r>
              <a:rPr lang="sv-SE" dirty="0"/>
              <a:t>Överenskommelser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Nationella riktlinjer ex RACT, Demensvård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7DB5AF-65CB-4203-8496-1F8BB4C424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Geriatriskt stöd</a:t>
            </a:r>
          </a:p>
          <a:p>
            <a:r>
              <a:rPr lang="sv-SE" dirty="0"/>
              <a:t>Bättre liv för sjuka äldre</a:t>
            </a:r>
          </a:p>
          <a:p>
            <a:r>
              <a:rPr lang="sv-SE" dirty="0"/>
              <a:t>MINT – Mobila närvårds teamet</a:t>
            </a:r>
          </a:p>
          <a:p>
            <a:r>
              <a:rPr lang="sv-SE" dirty="0"/>
              <a:t>Trygg och säker hemma</a:t>
            </a:r>
          </a:p>
          <a:p>
            <a:r>
              <a:rPr lang="sv-SE" dirty="0"/>
              <a:t>Trygg och effektiv utskrivning från slutenvård SOU 2015:20</a:t>
            </a:r>
          </a:p>
          <a:p>
            <a:r>
              <a:rPr lang="sv-SE" dirty="0"/>
              <a:t>Fallskadearbetet</a:t>
            </a:r>
          </a:p>
          <a:p>
            <a:r>
              <a:rPr lang="sv-SE" dirty="0"/>
              <a:t>Nära vård</a:t>
            </a:r>
          </a:p>
          <a:p>
            <a:r>
              <a:rPr lang="sv-SE" dirty="0"/>
              <a:t>Strategi för nationell hälsa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9C6D78D7-5A50-4D68-9449-3611E3EA48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73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B920F2-3462-4024-ACC2-4183ED47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797F1-7825-4B29-9302-4D220C22C7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Överenskommelse om samarbete – personer med psykisk funktionsnedsättning</a:t>
            </a:r>
          </a:p>
          <a:p>
            <a:r>
              <a:rPr lang="sv-SE" dirty="0"/>
              <a:t>Handlingsplan psykisk hälsa</a:t>
            </a:r>
          </a:p>
          <a:p>
            <a:r>
              <a:rPr lang="sv-SE" dirty="0"/>
              <a:t>Regional samverkan psykisk hälsa</a:t>
            </a:r>
          </a:p>
          <a:p>
            <a:r>
              <a:rPr lang="sv-SE" dirty="0"/>
              <a:t>Suicidprevention</a:t>
            </a:r>
          </a:p>
          <a:p>
            <a:r>
              <a:rPr lang="sv-SE" dirty="0"/>
              <a:t>Boende särskilt vårdkrävande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067633-BAB7-4A9A-A72D-F04739423D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TNE- avtalet , Tillnyktringsenheten</a:t>
            </a:r>
          </a:p>
          <a:p>
            <a:r>
              <a:rPr lang="sv-SE" dirty="0"/>
              <a:t>Integrerad verksamhet samlokalisering psykosocialt stöd, missbruk och beroende</a:t>
            </a:r>
          </a:p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8606E-9119-4D47-828F-2EE528110B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64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44FBA-E776-472A-85AD-E5235ACE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948D56-4C75-4776-AD5F-C26A6D0210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Överenskommelse placerade barn</a:t>
            </a:r>
          </a:p>
          <a:p>
            <a:r>
              <a:rPr lang="sv-SE" dirty="0"/>
              <a:t>Asyl flyktingfrågor</a:t>
            </a:r>
          </a:p>
          <a:p>
            <a:r>
              <a:rPr lang="sv-SE" dirty="0"/>
              <a:t>Gränsdragningsproblem</a:t>
            </a:r>
          </a:p>
          <a:p>
            <a:r>
              <a:rPr lang="sv-SE" dirty="0"/>
              <a:t>Kompetensförsörjning</a:t>
            </a:r>
          </a:p>
          <a:p>
            <a:pPr marL="0" indent="0">
              <a:buNone/>
            </a:pPr>
            <a:r>
              <a:rPr lang="sv-SE" dirty="0"/>
              <a:t>Ex - Vård och omsorgcollege</a:t>
            </a:r>
          </a:p>
          <a:p>
            <a:r>
              <a:rPr lang="sv-SE" dirty="0"/>
              <a:t>Information läge inför sommar</a:t>
            </a:r>
          </a:p>
          <a:p>
            <a:pPr marL="0" indent="0">
              <a:buNone/>
            </a:pPr>
            <a:r>
              <a:rPr lang="sv-SE" dirty="0"/>
              <a:t>- sommarplanering, bemanningsläge, sommarledning.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01869D7-0C5A-49A1-93E4-671DBA2053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Folkhälsoenkäter</a:t>
            </a:r>
          </a:p>
          <a:p>
            <a:r>
              <a:rPr lang="sv-SE" dirty="0"/>
              <a:t>Information från patientnämnden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C2450A9-A8C6-4D9D-866A-3F1CBB9C446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67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302A31E0-0F3B-4B73-9978-0D3AFC069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1" y="5868987"/>
            <a:ext cx="1276350" cy="438150"/>
          </a:xfrm>
          <a:prstGeom prst="rect">
            <a:avLst/>
          </a:prstGeom>
        </p:spPr>
      </p:pic>
      <p:pic>
        <p:nvPicPr>
          <p:cNvPr id="5" name="Bildobjekt 6">
            <a:extLst>
              <a:ext uri="{FF2B5EF4-FFF2-40B4-BE49-F238E27FC236}">
                <a16:creationId xmlns:a16="http://schemas.microsoft.com/office/drawing/2014/main" id="{E946A881-845C-4EBE-9F06-2FA78D19E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499" y="5868987"/>
            <a:ext cx="1252647" cy="414337"/>
          </a:xfrm>
          <a:prstGeom prst="rect">
            <a:avLst/>
          </a:prstGeom>
        </p:spPr>
      </p:pic>
      <p:pic>
        <p:nvPicPr>
          <p:cNvPr id="6" name="Bildobjekt 29" descr="En bild som visar tecken&#10;&#10;Beskrivning genererad med hög exakthet">
            <a:extLst>
              <a:ext uri="{FF2B5EF4-FFF2-40B4-BE49-F238E27FC236}">
                <a16:creationId xmlns:a16="http://schemas.microsoft.com/office/drawing/2014/main" id="{F6AE4D78-CBF4-4C11-9CDB-A21747260C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2673" y="5849937"/>
            <a:ext cx="1562100" cy="457200"/>
          </a:xfrm>
          <a:prstGeom prst="rect">
            <a:avLst/>
          </a:prstGeom>
        </p:spPr>
      </p:pic>
      <p:pic>
        <p:nvPicPr>
          <p:cNvPr id="7" name="Bildobjekt 33">
            <a:extLst>
              <a:ext uri="{FF2B5EF4-FFF2-40B4-BE49-F238E27FC236}">
                <a16:creationId xmlns:a16="http://schemas.microsoft.com/office/drawing/2014/main" id="{32D73B38-E604-4D0C-944C-170583FB8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300" y="5837029"/>
            <a:ext cx="1011217" cy="552450"/>
          </a:xfrm>
          <a:prstGeom prst="rect">
            <a:avLst/>
          </a:prstGeom>
        </p:spPr>
      </p:pic>
      <p:pic>
        <p:nvPicPr>
          <p:cNvPr id="8" name="Bildobjekt 35">
            <a:extLst>
              <a:ext uri="{FF2B5EF4-FFF2-40B4-BE49-F238E27FC236}">
                <a16:creationId xmlns:a16="http://schemas.microsoft.com/office/drawing/2014/main" id="{C072423A-6936-46B2-9295-F1EC76EBC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8043" y="5743164"/>
            <a:ext cx="754720" cy="689798"/>
          </a:xfrm>
          <a:prstGeom prst="rect">
            <a:avLst/>
          </a:prstGeom>
        </p:spPr>
      </p:pic>
      <p:pic>
        <p:nvPicPr>
          <p:cNvPr id="9" name="Bildobjekt 37">
            <a:extLst>
              <a:ext uri="{FF2B5EF4-FFF2-40B4-BE49-F238E27FC236}">
                <a16:creationId xmlns:a16="http://schemas.microsoft.com/office/drawing/2014/main" id="{AAF1D9F9-ABEF-4C04-B6BB-CA4689AF2E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2493" y="5868987"/>
            <a:ext cx="1090697" cy="447674"/>
          </a:xfrm>
          <a:prstGeom prst="rect">
            <a:avLst/>
          </a:prstGeom>
        </p:spPr>
      </p:pic>
      <p:pic>
        <p:nvPicPr>
          <p:cNvPr id="10" name="Bildobjekt 39">
            <a:extLst>
              <a:ext uri="{FF2B5EF4-FFF2-40B4-BE49-F238E27FC236}">
                <a16:creationId xmlns:a16="http://schemas.microsoft.com/office/drawing/2014/main" id="{CAE6A501-D678-4169-89E4-6C170FDA87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2920" y="5843036"/>
            <a:ext cx="660129" cy="447674"/>
          </a:xfrm>
          <a:prstGeom prst="rect">
            <a:avLst/>
          </a:prstGeom>
        </p:spPr>
      </p:pic>
      <p:pic>
        <p:nvPicPr>
          <p:cNvPr id="11" name="Bildobjekt 41">
            <a:extLst>
              <a:ext uri="{FF2B5EF4-FFF2-40B4-BE49-F238E27FC236}">
                <a16:creationId xmlns:a16="http://schemas.microsoft.com/office/drawing/2014/main" id="{76ED892F-B8CC-4DB9-BDE5-9E2A9B6502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82779" y="5868986"/>
            <a:ext cx="1251467" cy="414337"/>
          </a:xfrm>
          <a:prstGeom prst="rect">
            <a:avLst/>
          </a:prstGeom>
        </p:spPr>
      </p:pic>
      <p:sp>
        <p:nvSpPr>
          <p:cNvPr id="14" name="Rubrik 13">
            <a:extLst>
              <a:ext uri="{FF2B5EF4-FFF2-40B4-BE49-F238E27FC236}">
                <a16:creationId xmlns:a16="http://schemas.microsoft.com/office/drawing/2014/main" id="{535034FD-F039-4DBD-B61B-9C2A86D0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SVOMs</a:t>
            </a:r>
            <a:r>
              <a:rPr lang="sv-SE" dirty="0"/>
              <a:t> prioriterade områden förra mandatperioden</a:t>
            </a:r>
          </a:p>
        </p:txBody>
      </p:sp>
      <p:pic>
        <p:nvPicPr>
          <p:cNvPr id="16" name="Platshållare för innehåll 15">
            <a:extLst>
              <a:ext uri="{FF2B5EF4-FFF2-40B4-BE49-F238E27FC236}">
                <a16:creationId xmlns:a16="http://schemas.microsoft.com/office/drawing/2014/main" id="{00AEE12B-A49F-46A7-9C7B-41D3E0E0FD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>
          <a:xfrm>
            <a:off x="2274375" y="1504931"/>
            <a:ext cx="7027335" cy="38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5079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</TotalTime>
  <Words>322</Words>
  <Application>Microsoft Office PowerPoint</Application>
  <PresentationFormat>Bredbild</PresentationFormat>
  <Paragraphs>121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Chiller</vt:lpstr>
      <vt:lpstr>Garamond</vt:lpstr>
      <vt:lpstr>Juice ITC</vt:lpstr>
      <vt:lpstr>Verdana</vt:lpstr>
      <vt:lpstr>Wingdings</vt:lpstr>
      <vt:lpstr>RJH</vt:lpstr>
      <vt:lpstr>PowerPoint-presentation</vt:lpstr>
      <vt:lpstr>PowerPoint-presentation</vt:lpstr>
      <vt:lpstr>PowerPoint-presentation</vt:lpstr>
      <vt:lpstr>Samverkansarenor </vt:lpstr>
      <vt:lpstr>Ärenden i SVOM</vt:lpstr>
      <vt:lpstr>Ärenden SVOM 2015-2018</vt:lpstr>
      <vt:lpstr>PowerPoint-presentation</vt:lpstr>
      <vt:lpstr>PowerPoint-presentation</vt:lpstr>
      <vt:lpstr>SVOMs prioriterade områden förra mandatperioden</vt:lpstr>
      <vt:lpstr>PowerPoint-presentation</vt:lpstr>
      <vt:lpstr>SAMVERKANSSIDAN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Ingela Jönsson</dc:creator>
  <cp:lastModifiedBy>Kerstin Lejonklou</cp:lastModifiedBy>
  <cp:revision>7</cp:revision>
  <dcterms:created xsi:type="dcterms:W3CDTF">2019-02-14T16:19:56Z</dcterms:created>
  <dcterms:modified xsi:type="dcterms:W3CDTF">2019-05-09T10:48:57Z</dcterms:modified>
</cp:coreProperties>
</file>