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686" r:id="rId4"/>
  </p:sldMasterIdLst>
  <p:notesMasterIdLst>
    <p:notesMasterId r:id="rId21"/>
  </p:notesMasterIdLst>
  <p:sldIdLst>
    <p:sldId id="262" r:id="rId5"/>
    <p:sldId id="313" r:id="rId6"/>
    <p:sldId id="311" r:id="rId7"/>
    <p:sldId id="291" r:id="rId8"/>
    <p:sldId id="305" r:id="rId9"/>
    <p:sldId id="306" r:id="rId10"/>
    <p:sldId id="318" r:id="rId11"/>
    <p:sldId id="296" r:id="rId12"/>
    <p:sldId id="321" r:id="rId13"/>
    <p:sldId id="322" r:id="rId14"/>
    <p:sldId id="323" r:id="rId15"/>
    <p:sldId id="319" r:id="rId16"/>
    <p:sldId id="295" r:id="rId17"/>
    <p:sldId id="324" r:id="rId18"/>
    <p:sldId id="316" r:id="rId19"/>
    <p:sldId id="317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2" autoAdjust="0"/>
    <p:restoredTop sz="88839" autoAdjust="0"/>
  </p:normalViewPr>
  <p:slideViewPr>
    <p:cSldViewPr snapToGrid="0">
      <p:cViewPr varScale="1">
        <p:scale>
          <a:sx n="64" d="100"/>
          <a:sy n="64" d="100"/>
        </p:scale>
        <p:origin x="10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07564-1861-45D0-A533-016602BBDA65}" type="datetimeFigureOut">
              <a:rPr lang="sv-SE" smtClean="0"/>
              <a:t>2019-05-09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46772-9891-4F22-B4A3-A559292540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557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46772-9891-4F22-B4A3-A559292540E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548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46772-9891-4F22-B4A3-A559292540E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3002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46772-9891-4F22-B4A3-A559292540E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7899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46772-9891-4F22-B4A3-A559292540E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4363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46772-9891-4F22-B4A3-A559292540E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3002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46772-9891-4F22-B4A3-A559292540E2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3002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46772-9891-4F22-B4A3-A559292540E2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3002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Tid: 8 min</a:t>
            </a:r>
            <a:endParaRPr lang="sv-S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46772-9891-4F22-B4A3-A559292540E2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662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2019-05-09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5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2019-05-09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16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2019-05-09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548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2019-05-09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58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2019-05-09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961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2019-05-09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18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2019-05-09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2416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2019-05-09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858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2019-05-09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1928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2019-05-09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7387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2019-05-09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00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2019-05-09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48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2019-05-09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887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2019-05-09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09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2019-05-09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2019-05-09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2019-05-09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7315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2019-05-09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939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2019-05-09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059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2019-05-09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0736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2019-05-09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4916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2019-05-09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64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2019-05-09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2019-05-09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8754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2019-05-09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242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2019-05-09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91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2019-05-09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23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2019-05-09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9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2019-05-09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65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2019-05-09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2019-05-09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2019-05-09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t>2019-05-09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2019-05-09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D81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2019-05-09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25" b="4519"/>
          <a:stretch/>
        </p:blipFill>
        <p:spPr bwMode="auto">
          <a:xfrm>
            <a:off x="0" y="0"/>
            <a:ext cx="12216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ftly-inspiringwav_z1eLJUBu_extr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75797" y="-1338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fad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4101" y="792714"/>
            <a:ext cx="5149713" cy="694891"/>
          </a:xfrm>
        </p:spPr>
        <p:txBody>
          <a:bodyPr/>
          <a:lstStyle/>
          <a:p>
            <a:r>
              <a:rPr lang="sv-SE" dirty="0"/>
              <a:t>Mål till 2022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 t="9027" r="25000" b="9027"/>
          <a:stretch/>
        </p:blipFill>
        <p:spPr bwMode="auto">
          <a:xfrm>
            <a:off x="327550" y="184239"/>
            <a:ext cx="2183638" cy="201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5999" y="2756847"/>
            <a:ext cx="8778251" cy="2946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3" indent="0">
              <a:buNone/>
            </a:pPr>
            <a:r>
              <a:rPr lang="sv-SE" b="1" dirty="0"/>
              <a:t>Brukarupplevelser inom omsorgen ska bli mer positiv</a:t>
            </a:r>
          </a:p>
          <a:p>
            <a:pPr lvl="0"/>
            <a:r>
              <a:rPr lang="sv-SE" dirty="0"/>
              <a:t>Fler brukare i hemtjänsten och äldreomsorgen ska ha en positiv upplevelse kring bemötande, förtroende och trygghet </a:t>
            </a:r>
            <a:r>
              <a:rPr lang="sv-SE" i="1" dirty="0"/>
              <a:t>(öka med minst 3 procentenheter). </a:t>
            </a:r>
          </a:p>
          <a:p>
            <a:pPr lvl="0"/>
            <a:r>
              <a:rPr lang="sv-SE" dirty="0"/>
              <a:t>Fler brukare i individ- och familjeomsorgen ska uppleva en förbättrad situation efter kontakt med Socialtjänsten </a:t>
            </a:r>
            <a:r>
              <a:rPr lang="sv-SE" i="1" dirty="0"/>
              <a:t>(öka med minst 2 procentenheter). </a:t>
            </a:r>
          </a:p>
          <a:p>
            <a:pPr lvl="0"/>
            <a:r>
              <a:rPr lang="sv-SE" dirty="0"/>
              <a:t>Fler brukare inom funktionshinderområdet ska uppleva att de får bestämma om saker som är viktiga för dem i sin dagliga verksamhet </a:t>
            </a:r>
            <a:r>
              <a:rPr lang="sv-SE" i="1" dirty="0"/>
              <a:t>(öka med 2 procentenheter).</a:t>
            </a:r>
          </a:p>
        </p:txBody>
      </p:sp>
    </p:spTree>
    <p:extLst>
      <p:ext uri="{BB962C8B-B14F-4D97-AF65-F5344CB8AC3E}">
        <p14:creationId xmlns:p14="http://schemas.microsoft.com/office/powerpoint/2010/main" val="310744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500"/>
    </mc:Choice>
    <mc:Fallback xmlns="">
      <p:transition advClick="0" advTm="9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4101" y="792714"/>
            <a:ext cx="5149713" cy="694891"/>
          </a:xfrm>
        </p:spPr>
        <p:txBody>
          <a:bodyPr/>
          <a:lstStyle/>
          <a:p>
            <a:r>
              <a:rPr lang="sv-SE" dirty="0"/>
              <a:t>Mål till 2022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 t="9027" r="25000" b="9027"/>
          <a:stretch/>
        </p:blipFill>
        <p:spPr bwMode="auto">
          <a:xfrm>
            <a:off x="327550" y="184239"/>
            <a:ext cx="2183638" cy="201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5999" y="2756847"/>
            <a:ext cx="8778251" cy="2946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3" indent="0">
              <a:buNone/>
            </a:pPr>
            <a:r>
              <a:rPr lang="sv-SE" b="1" dirty="0"/>
              <a:t>Patientupplevelser inom primärvård - ökad kvalitet</a:t>
            </a:r>
          </a:p>
          <a:p>
            <a:pPr lvl="0"/>
            <a:r>
              <a:rPr lang="sv-SE" dirty="0"/>
              <a:t>Fler patienter ska uppleva bättre kvalitet vad avser kontinuitet och koordinering </a:t>
            </a:r>
            <a:r>
              <a:rPr lang="sv-SE" i="1" dirty="0"/>
              <a:t>(öka med minst 2 procentenheter). </a:t>
            </a:r>
          </a:p>
          <a:p>
            <a:pPr lvl="0"/>
            <a:r>
              <a:rPr lang="sv-SE" dirty="0"/>
              <a:t>Fler patienter ska uppleva bättre kvalitet vad avser respekt och bemötande </a:t>
            </a:r>
            <a:r>
              <a:rPr lang="sv-SE" i="1" dirty="0"/>
              <a:t>(öka med minst 2 procentenheter). </a:t>
            </a:r>
          </a:p>
          <a:p>
            <a:pPr lvl="0"/>
            <a:r>
              <a:rPr lang="sv-SE" dirty="0"/>
              <a:t>Fler patienter ska uppleva bättre kvalitet vad avser emotionellt stöd; att personalen/behandlaren var aktiv och lyhörd, tillgänglig och stödjande</a:t>
            </a:r>
            <a:r>
              <a:rPr lang="sv-SE" i="1" dirty="0"/>
              <a:t> (öka med minst 2 procentenheter).</a:t>
            </a:r>
          </a:p>
        </p:txBody>
      </p:sp>
    </p:spTree>
    <p:extLst>
      <p:ext uri="{BB962C8B-B14F-4D97-AF65-F5344CB8AC3E}">
        <p14:creationId xmlns:p14="http://schemas.microsoft.com/office/powerpoint/2010/main" val="405569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500"/>
    </mc:Choice>
    <mc:Fallback xmlns="">
      <p:transition advClick="0" advTm="9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ulia\Dropbox\Advant - delad mapp\SKL\PPT Strategi för hälsa SKL\Arbetsfil\Links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ulia\Dropbox\Advant - delad mapp\SKL\PPT Strategi för hälsa SKL\Arbetsfil\Links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ulia\Dropbox\Advant - delad mapp\SKL\PPT Strategi för hälsa SKL\Arbetsfil\Links\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067495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 descr="C:\Users\Julia\Dropbox\Advant - delad mapp\SKL\PPT Strategi för hälsa SKL\Arbetsfil\Links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97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 dir="r"/>
      </p:transition>
    </mc:Choice>
    <mc:Fallback xmlns="">
      <p:transition spd="slow" advTm="1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4101" y="792714"/>
            <a:ext cx="5149713" cy="694891"/>
          </a:xfrm>
        </p:spPr>
        <p:txBody>
          <a:bodyPr/>
          <a:lstStyle/>
          <a:p>
            <a:r>
              <a:rPr lang="sv-SE" dirty="0"/>
              <a:t>Mål till 2022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5999" y="2756847"/>
            <a:ext cx="8778251" cy="2946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Medellivslängden ska öka över tid, skillnader mellan olika grupper ska minska.</a:t>
            </a:r>
          </a:p>
          <a:p>
            <a:r>
              <a:rPr lang="sv-SE" dirty="0"/>
              <a:t>Färre barn och unga ska leva i ekonomiskt utsatta hushåll </a:t>
            </a:r>
            <a:r>
              <a:rPr lang="sv-SE" i="1" dirty="0"/>
              <a:t>(minska med minst 2 procentenheter).</a:t>
            </a:r>
          </a:p>
          <a:p>
            <a:r>
              <a:rPr lang="sv-SE" dirty="0"/>
              <a:t>Fler personer i åldrarna 16-84 år ska uppge att de upplever en god hälsa </a:t>
            </a:r>
            <a:r>
              <a:rPr lang="sv-SE" i="1" dirty="0"/>
              <a:t>(öka med minst 3 procentenheter). </a:t>
            </a:r>
          </a:p>
          <a:p>
            <a:r>
              <a:rPr lang="sv-SE" dirty="0"/>
              <a:t>Fler personer i åldrarna 16-84 år ska uppge att de litar på andra människor </a:t>
            </a:r>
            <a:r>
              <a:rPr lang="sv-SE" i="1" dirty="0"/>
              <a:t>(öka med minst 2 procentenheter).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67" t="8509" r="24367" b="8509"/>
          <a:stretch/>
        </p:blipFill>
        <p:spPr bwMode="auto">
          <a:xfrm>
            <a:off x="313902" y="184239"/>
            <a:ext cx="2210934" cy="201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077332"/>
      </p:ext>
    </p:extLst>
  </p:cSld>
  <p:clrMapOvr>
    <a:masterClrMapping/>
  </p:clrMapOvr>
  <p:transition spd="slow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ulia\Dropbox\Advant - delad mapp\SKL\PPT Strategi för hälsa SKL\Arbetsfil\Links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58786" y="1514902"/>
            <a:ext cx="17109572" cy="96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58786" y="1514902"/>
            <a:ext cx="17109572" cy="96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91094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ulia\Dropbox\Advant - delad mapp\SKL\PPT Strategi för hälsa SKL\Arbetsfil\Links\SKL_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75" y="2339434"/>
            <a:ext cx="5181415" cy="20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87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894" y="1902575"/>
            <a:ext cx="9608400" cy="1030406"/>
          </a:xfrm>
        </p:spPr>
        <p:txBody>
          <a:bodyPr/>
          <a:lstStyle/>
          <a:p>
            <a:pPr algn="l"/>
            <a:r>
              <a:rPr lang="sv-SE" dirty="0"/>
              <a:t>Strategi för hälsa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545894" y="3001991"/>
            <a:ext cx="7040053" cy="2593766"/>
          </a:xfrm>
        </p:spPr>
        <p:txBody>
          <a:bodyPr/>
          <a:lstStyle/>
          <a:p>
            <a:r>
              <a:rPr lang="sv-SE" sz="2800" b="1" dirty="0"/>
              <a:t> Skola</a:t>
            </a:r>
          </a:p>
          <a:p>
            <a:r>
              <a:rPr lang="sv-SE" sz="2800" b="1" dirty="0"/>
              <a:t> Socialtjänst</a:t>
            </a:r>
          </a:p>
          <a:p>
            <a:r>
              <a:rPr lang="sv-SE" sz="2800" b="1" dirty="0"/>
              <a:t> Vård och omsorg</a:t>
            </a:r>
          </a:p>
          <a:p>
            <a:r>
              <a:rPr lang="sv-SE" sz="2800" b="1" dirty="0"/>
              <a:t> Hälso- och sjukvård</a:t>
            </a:r>
          </a:p>
        </p:txBody>
      </p:sp>
    </p:spTree>
    <p:extLst>
      <p:ext uri="{BB962C8B-B14F-4D97-AF65-F5344CB8AC3E}">
        <p14:creationId xmlns:p14="http://schemas.microsoft.com/office/powerpoint/2010/main" val="183585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500"/>
    </mc:Choice>
    <mc:Fallback xmlns="">
      <p:transition advClick="0" advTm="25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ulia\Dropbox\Advant - delad mapp\SKL\PPT Strategi för hälsa SKL\Arbetsfil\Links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ulia\Dropbox\Advant - delad mapp\SKL\PPT Strategi för hälsa SKL\Arbetsfil\Links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ulia\Dropbox\Advant - delad mapp\SKL\PPT Strategi för hälsa SKL\Arbetsfil\Links\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76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 descr="C:\Users\Julia\Dropbox\Advant - delad mapp\SKL\PPT Strategi för hälsa SKL\Arbetsfil\Links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ulia\Dropbox\Advant - delad mapp\SKL\PPT Strategi för hälsa SKL\Arbetsfil\Links\st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01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 dir="r"/>
      </p:transition>
    </mc:Choice>
    <mc:Fallback xmlns="">
      <p:transition spd="slow" advClick="0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ulia\Dropbox\Advant - delad mapp\SKL\PPT Strategi för hälsa SKL\Arbetsfil\Links\stor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9" t="13333" r="26389" b="13333"/>
          <a:stretch/>
        </p:blipFill>
        <p:spPr bwMode="auto">
          <a:xfrm>
            <a:off x="405266" y="304916"/>
            <a:ext cx="2028206" cy="17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4101" y="792714"/>
            <a:ext cx="5149713" cy="694891"/>
          </a:xfrm>
        </p:spPr>
        <p:txBody>
          <a:bodyPr/>
          <a:lstStyle/>
          <a:p>
            <a:r>
              <a:rPr lang="sv-SE" dirty="0"/>
              <a:t>Mål till 2022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43167" y="2331025"/>
            <a:ext cx="5748449" cy="1728718"/>
          </a:xfrm>
        </p:spPr>
        <p:txBody>
          <a:bodyPr/>
          <a:lstStyle/>
          <a:p>
            <a:pPr marL="30163" indent="0">
              <a:buNone/>
            </a:pPr>
            <a:r>
              <a:rPr lang="sv-SE" b="1" dirty="0"/>
              <a:t>Småbarn</a:t>
            </a:r>
          </a:p>
          <a:p>
            <a:r>
              <a:rPr lang="sv-SE" dirty="0"/>
              <a:t>Färre små barn ska utsättas för tobaksrök i hemmet </a:t>
            </a:r>
            <a:r>
              <a:rPr lang="sv-SE" i="1" dirty="0"/>
              <a:t>(2 procentenheter).</a:t>
            </a:r>
          </a:p>
          <a:p>
            <a:r>
              <a:rPr lang="sv-SE" dirty="0"/>
              <a:t>Färre 3-åriga barn ska ha karies </a:t>
            </a:r>
            <a:r>
              <a:rPr lang="sv-SE" i="1" dirty="0"/>
              <a:t>(2 procentenheter)</a:t>
            </a:r>
            <a:r>
              <a:rPr lang="sv-SE" dirty="0"/>
              <a:t>.</a:t>
            </a:r>
          </a:p>
          <a:p>
            <a:endParaRPr lang="sv-SE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616849" y="2331024"/>
            <a:ext cx="4929157" cy="2881953"/>
          </a:xfrm>
        </p:spPr>
        <p:txBody>
          <a:bodyPr/>
          <a:lstStyle/>
          <a:p>
            <a:pPr marL="30163" indent="0">
              <a:buNone/>
            </a:pPr>
            <a:r>
              <a:rPr lang="sv-SE" b="1" dirty="0"/>
              <a:t>Mitt i livet</a:t>
            </a:r>
          </a:p>
          <a:p>
            <a:r>
              <a:rPr lang="sv-SE" dirty="0"/>
              <a:t>Fler nyanlända i arbete eller studier </a:t>
            </a:r>
            <a:br>
              <a:rPr lang="sv-SE" dirty="0"/>
            </a:br>
            <a:r>
              <a:rPr lang="sv-SE" dirty="0"/>
              <a:t>90 dagar efter etableringsuppdraget </a:t>
            </a:r>
            <a:br>
              <a:rPr lang="sv-SE" dirty="0"/>
            </a:br>
            <a:r>
              <a:rPr lang="sv-SE" i="1" dirty="0"/>
              <a:t>(7 procentenheter).</a:t>
            </a:r>
          </a:p>
          <a:p>
            <a:r>
              <a:rPr lang="sv-SE" dirty="0"/>
              <a:t>Minska andelen unga som varken studerar eller arbetar </a:t>
            </a:r>
            <a:r>
              <a:rPr lang="sv-SE" i="1" dirty="0"/>
              <a:t>(2 procentenheter).</a:t>
            </a:r>
          </a:p>
          <a:p>
            <a:r>
              <a:rPr lang="sv-SE" dirty="0"/>
              <a:t>Minska andelen som har en stillasittande fritid </a:t>
            </a:r>
            <a:r>
              <a:rPr lang="sv-SE" i="1" dirty="0"/>
              <a:t>(5 procentenheter).</a:t>
            </a:r>
            <a:endParaRPr lang="sv-SE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43167" y="4059742"/>
            <a:ext cx="5748449" cy="2784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3" indent="0">
              <a:buFont typeface="Symbol" panose="05050102010706020507" pitchFamily="18" charset="2"/>
              <a:buNone/>
            </a:pPr>
            <a:r>
              <a:rPr lang="sv-SE" b="1" dirty="0"/>
              <a:t>Skolbarn</a:t>
            </a:r>
          </a:p>
          <a:p>
            <a:r>
              <a:rPr lang="sv-SE" dirty="0"/>
              <a:t>Fler elever i årkurs 9 ska vara behöriga till gymnasiet </a:t>
            </a:r>
            <a:r>
              <a:rPr lang="sv-SE" i="1" dirty="0"/>
              <a:t>(2 procentenheter).</a:t>
            </a:r>
          </a:p>
          <a:p>
            <a:r>
              <a:rPr lang="sv-SE" dirty="0"/>
              <a:t>Fler gymnasieelever ska ta examen </a:t>
            </a:r>
            <a:br>
              <a:rPr lang="sv-SE" dirty="0"/>
            </a:br>
            <a:r>
              <a:rPr lang="sv-SE" i="1" dirty="0"/>
              <a:t>(3 procentenheter).</a:t>
            </a:r>
          </a:p>
          <a:p>
            <a:r>
              <a:rPr lang="sv-SE" dirty="0"/>
              <a:t>Fler barn som varit placerade ska som 20-åringar ha avslutat treårigt gymnasium </a:t>
            </a:r>
            <a:r>
              <a:rPr lang="sv-SE" i="1" dirty="0"/>
              <a:t>(4 procentenheter).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7" name="Content Placeholder 9"/>
          <p:cNvSpPr txBox="1">
            <a:spLocks/>
          </p:cNvSpPr>
          <p:nvPr/>
        </p:nvSpPr>
        <p:spPr>
          <a:xfrm>
            <a:off x="6616849" y="5212977"/>
            <a:ext cx="4929157" cy="1631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3" indent="0">
              <a:buFont typeface="Symbol" panose="05050102010706020507" pitchFamily="18" charset="2"/>
              <a:buNone/>
            </a:pPr>
            <a:r>
              <a:rPr lang="sv-SE" b="1" dirty="0"/>
              <a:t>Äldre</a:t>
            </a:r>
          </a:p>
          <a:p>
            <a:r>
              <a:rPr lang="sv-SE" dirty="0"/>
              <a:t>Minska antalet äldre som drabbas av fallskador </a:t>
            </a:r>
            <a:r>
              <a:rPr lang="sv-SE" i="1" dirty="0"/>
              <a:t>(minska antalet fallskador bland individer 80+ år med 10/1 000 invånare).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0484954"/>
      </p:ext>
    </p:extLst>
  </p:cSld>
  <p:clrMapOvr>
    <a:masterClrMapping/>
  </p:clrMapOvr>
  <p:transition spd="slow" advClick="0" advTm="2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  <p:bldP spid="10" grpId="0" build="allAtOnce"/>
      <p:bldP spid="6" grpId="0" build="allAtOnce"/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" b="7792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97760" y="1002445"/>
            <a:ext cx="9608400" cy="2982701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Att nå målen för en 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god och jämlik hälsa – hur många handlar det om?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443177" y="4081501"/>
            <a:ext cx="3424153" cy="1691502"/>
            <a:chOff x="6443177" y="4081501"/>
            <a:chExt cx="3424153" cy="1691502"/>
          </a:xfrm>
        </p:grpSpPr>
        <p:sp>
          <p:nvSpPr>
            <p:cNvPr id="18" name="Rectangle 17"/>
            <p:cNvSpPr/>
            <p:nvPr/>
          </p:nvSpPr>
          <p:spPr>
            <a:xfrm>
              <a:off x="6443177" y="4355945"/>
              <a:ext cx="3424153" cy="141705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216000" rIns="216000" rtlCol="0" anchor="ctr"/>
            <a:lstStyle/>
            <a:p>
              <a:pPr algn="ctr"/>
              <a:r>
                <a:rPr lang="sv-SE" dirty="0"/>
                <a:t>Exempel från en kommun med 50 000 invånare eller ett landsting/region med </a:t>
              </a:r>
              <a:br>
                <a:rPr lang="sv-SE" dirty="0"/>
              </a:br>
              <a:r>
                <a:rPr lang="sv-SE" dirty="0"/>
                <a:t>290 000 invånare.</a:t>
              </a: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6621517" y="4081501"/>
              <a:ext cx="378373" cy="27444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7447399"/>
      </p:ext>
    </p:extLst>
  </p:cSld>
  <p:clrMapOvr>
    <a:masterClrMapping/>
  </p:clrMapOvr>
  <p:transition spd="slow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01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ulia\Dropbox\Advant - delad mapp\SKL\PPT Strategi för hälsa SKL\Arbetsfil\Links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ulia\Dropbox\Advant - delad mapp\SKL\PPT Strategi för hälsa SKL\Arbetsfil\Links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ulia\Dropbox\Advant - delad mapp\SKL\PPT Strategi för hälsa SKL\Arbetsfil\Links\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772628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 descr="C:\Users\Julia\Dropbox\Advant - delad mapp\SKL\PPT Strategi för hälsa SKL\Arbetsfil\Links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35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 dir="r"/>
      </p:transition>
    </mc:Choice>
    <mc:Fallback xmlns="">
      <p:transition spd="slow" advClick="0" advTm="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4101" y="792714"/>
            <a:ext cx="5149713" cy="694891"/>
          </a:xfrm>
        </p:spPr>
        <p:txBody>
          <a:bodyPr/>
          <a:lstStyle/>
          <a:p>
            <a:r>
              <a:rPr lang="sv-SE" dirty="0"/>
              <a:t>Mål till 2022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 t="9027" r="25000" b="9027"/>
          <a:stretch/>
        </p:blipFill>
        <p:spPr bwMode="auto">
          <a:xfrm>
            <a:off x="327550" y="184239"/>
            <a:ext cx="2183638" cy="201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5999" y="2756847"/>
            <a:ext cx="8778251" cy="2946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3" indent="0">
              <a:buNone/>
            </a:pPr>
            <a:r>
              <a:rPr lang="sv-SE" b="1" dirty="0"/>
              <a:t>Elevupplevelser åk 5 - en bättre skolmiljö </a:t>
            </a:r>
          </a:p>
          <a:p>
            <a:pPr lvl="0"/>
            <a:r>
              <a:rPr lang="sv-SE" dirty="0"/>
              <a:t>Fler elever ska känna sig trygga i skolan </a:t>
            </a:r>
            <a:r>
              <a:rPr lang="sv-SE" i="1" dirty="0"/>
              <a:t>(öka med minst 2 procentenheter.) </a:t>
            </a:r>
          </a:p>
          <a:p>
            <a:pPr lvl="0"/>
            <a:r>
              <a:rPr lang="sv-SE" dirty="0"/>
              <a:t>Fler elever ska känna att de får hjälp i skolan när de behöver det </a:t>
            </a:r>
            <a:r>
              <a:rPr lang="sv-SE" i="1" dirty="0"/>
              <a:t>(öka med minst 2 procentenheter).</a:t>
            </a:r>
          </a:p>
          <a:p>
            <a:pPr lvl="0"/>
            <a:r>
              <a:rPr lang="sv-SE" dirty="0"/>
              <a:t>Fler elever ska känna att skolarbetet gör dem så nyfikna att de får lust att lära sig mer </a:t>
            </a:r>
            <a:r>
              <a:rPr lang="sv-SE" i="1" dirty="0"/>
              <a:t>(öka med minst 2 procentenheter).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7558369"/>
      </p:ext>
    </p:extLst>
  </p:cSld>
  <p:clrMapOvr>
    <a:masterClrMapping/>
  </p:clrMapOvr>
  <p:transition spd="slow"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3" grpId="1"/>
    </p:bldLst>
  </p:timing>
</p:sld>
</file>

<file path=ppt/theme/theme1.xml><?xml version="1.0" encoding="utf-8"?>
<a:theme xmlns:a="http://schemas.openxmlformats.org/drawingml/2006/main" name="SKL PPT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PPT 2017 - kopia.potx" id="{4C235305-D824-4B25-BB04-4F6412D50AA4}" vid="{61CF23B4-FBFB-40C1-B3D4-006776942EC0}"/>
    </a:ext>
  </a:extLst>
</a:theme>
</file>

<file path=ppt/theme/theme2.xml><?xml version="1.0" encoding="utf-8"?>
<a:theme xmlns:a="http://schemas.openxmlformats.org/drawingml/2006/main" name="Vit SKL PPT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PPT 2017 - kopia.potx" id="{4C235305-D824-4B25-BB04-4F6412D50AA4}" vid="{5CF48263-8110-4E85-86B6-8C097C9908AA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PPT 2017 - kopia.potx" id="{4C235305-D824-4B25-BB04-4F6412D50AA4}" vid="{64E5283D-0E50-43D5-9D89-99D7FC26FC97}"/>
    </a:ext>
  </a:extLst>
</a:theme>
</file>

<file path=ppt/theme/theme4.xml><?xml version="1.0" encoding="utf-8"?>
<a:theme xmlns:a="http://schemas.openxmlformats.org/drawingml/2006/main" name="SKL PPT Mörk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PPT 2017 - kopia.potx" id="{4C235305-D824-4B25-BB04-4F6412D50AA4}" vid="{7D6AEFEA-E6B3-4FA1-B8D2-F8CAEDFD904E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SKL vit</Template>
  <TotalTime>1957</TotalTime>
  <Words>429</Words>
  <Application>Microsoft Office PowerPoint</Application>
  <PresentationFormat>Bredbild</PresentationFormat>
  <Paragraphs>51</Paragraphs>
  <Slides>16</Slides>
  <Notes>8</Notes>
  <HiddenSlides>0</HiddenSlides>
  <MMClips>1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16</vt:i4>
      </vt:variant>
    </vt:vector>
  </HeadingPairs>
  <TitlesOfParts>
    <vt:vector size="23" baseType="lpstr">
      <vt:lpstr>Arial</vt:lpstr>
      <vt:lpstr>Calibri</vt:lpstr>
      <vt:lpstr>Symbol</vt:lpstr>
      <vt:lpstr>SKL PPT</vt:lpstr>
      <vt:lpstr>Vit SKL PPT</vt:lpstr>
      <vt:lpstr>Inledningsbilder</vt:lpstr>
      <vt:lpstr>SKL PPT Mörk</vt:lpstr>
      <vt:lpstr>PowerPoint-presentation</vt:lpstr>
      <vt:lpstr>Strategi för hälsa</vt:lpstr>
      <vt:lpstr>PowerPoint-presentation</vt:lpstr>
      <vt:lpstr>PowerPoint-presentation</vt:lpstr>
      <vt:lpstr>Mål till 2022</vt:lpstr>
      <vt:lpstr>Att nå målen för en  god och jämlik hälsa – hur många handlar det om?</vt:lpstr>
      <vt:lpstr>PowerPoint-presentation</vt:lpstr>
      <vt:lpstr>PowerPoint-presentation</vt:lpstr>
      <vt:lpstr>Mål till 2022</vt:lpstr>
      <vt:lpstr>Mål till 2022</vt:lpstr>
      <vt:lpstr>Mål till 2022</vt:lpstr>
      <vt:lpstr>PowerPoint-presentation</vt:lpstr>
      <vt:lpstr>PowerPoint-presentation</vt:lpstr>
      <vt:lpstr>Mål till 2022</vt:lpstr>
      <vt:lpstr>PowerPoint-presentation</vt:lpstr>
      <vt:lpstr>PowerPoint-presentation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Forsberg Ulrika</dc:creator>
  <cp:lastModifiedBy>Kerstin Lejonklou</cp:lastModifiedBy>
  <cp:revision>141</cp:revision>
  <dcterms:created xsi:type="dcterms:W3CDTF">2017-09-27T09:46:07Z</dcterms:created>
  <dcterms:modified xsi:type="dcterms:W3CDTF">2019-05-09T10:52:17Z</dcterms:modified>
</cp:coreProperties>
</file>