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82" r:id="rId10"/>
    <p:sldId id="27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00"/>
    <a:srgbClr val="98C200"/>
    <a:srgbClr val="16D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088" autoAdjust="0"/>
  </p:normalViewPr>
  <p:slideViewPr>
    <p:cSldViewPr snapToGrid="0">
      <p:cViewPr varScale="1">
        <p:scale>
          <a:sx n="54" d="100"/>
          <a:sy n="54" d="100"/>
        </p:scale>
        <p:origin x="134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7FEFD-CAAF-4B1F-9376-B75E0CA51DAB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7B9F-C8A8-40D1-84C2-0E7B73A923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49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7B9F-C8A8-40D1-84C2-0E7B73A923D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653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27B9F-C8A8-40D1-84C2-0E7B73A923D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0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2019-05-09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2019-05-09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82854" y="2360264"/>
            <a:ext cx="10465200" cy="648000"/>
          </a:xfrm>
        </p:spPr>
        <p:txBody>
          <a:bodyPr/>
          <a:lstStyle/>
          <a:p>
            <a:pPr algn="ctr"/>
            <a:r>
              <a:rPr lang="sv-SE" dirty="0"/>
              <a:t>Utskrivningsklara </a:t>
            </a:r>
            <a:br>
              <a:rPr lang="sv-SE" dirty="0"/>
            </a:br>
            <a:r>
              <a:rPr lang="sv-SE" dirty="0"/>
              <a:t>Nytt förslag ekonomisk reglering 190121</a:t>
            </a:r>
          </a:p>
        </p:txBody>
      </p:sp>
    </p:spTree>
    <p:extLst>
      <p:ext uri="{BB962C8B-B14F-4D97-AF65-F5344CB8AC3E}">
        <p14:creationId xmlns:p14="http://schemas.microsoft.com/office/powerpoint/2010/main" val="133384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Förslag till uppdatering av avtal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791157"/>
            <a:ext cx="10465200" cy="4656777"/>
          </a:xfrm>
        </p:spPr>
        <p:txBody>
          <a:bodyPr>
            <a:normAutofit fontScale="92500" lnSpcReduction="20000"/>
          </a:bodyPr>
          <a:lstStyle/>
          <a:p>
            <a:r>
              <a:rPr lang="sv-SE" sz="1800" b="1" u="sng" dirty="0"/>
              <a:t>Ersättningsregler enligt Lag (LOSUS)</a:t>
            </a:r>
          </a:p>
          <a:p>
            <a:pPr lvl="1"/>
            <a:r>
              <a:rPr lang="sv-SE" sz="1600" dirty="0"/>
              <a:t>Belopp enligt gällande taxa</a:t>
            </a:r>
          </a:p>
          <a:p>
            <a:pPr lvl="1"/>
            <a:r>
              <a:rPr lang="sv-SE" sz="1600" dirty="0"/>
              <a:t>Dagar enligt lagtext</a:t>
            </a:r>
          </a:p>
          <a:p>
            <a:pPr lvl="1"/>
            <a:r>
              <a:rPr lang="sv-SE" sz="1600" dirty="0"/>
              <a:t>Försenade dagar faktureras (efter gemensam genomgång)</a:t>
            </a:r>
          </a:p>
          <a:p>
            <a:endParaRPr lang="sv-SE" sz="1800" b="1" u="sng" dirty="0"/>
          </a:p>
          <a:p>
            <a:r>
              <a:rPr lang="sv-SE" sz="1800" b="1" u="sng" dirty="0"/>
              <a:t>Möjlighet för kommun att undvika betalningsansvar genom snabb hemtagning</a:t>
            </a:r>
          </a:p>
          <a:p>
            <a:pPr lvl="1"/>
            <a:r>
              <a:rPr lang="sv-SE" sz="1600" dirty="0"/>
              <a:t>Länsgemensamt tröskelvärde </a:t>
            </a:r>
            <a:r>
              <a:rPr lang="sv-SE" sz="1600" b="1" dirty="0"/>
              <a:t>”Hemtagnings %” </a:t>
            </a:r>
            <a:r>
              <a:rPr lang="sv-SE" sz="1600" dirty="0"/>
              <a:t>(exempelvis 75%) för hemtagningar dag </a:t>
            </a:r>
            <a:r>
              <a:rPr lang="sv-SE" sz="1600" b="1" dirty="0"/>
              <a:t>0 &amp; 1</a:t>
            </a:r>
            <a:r>
              <a:rPr lang="sv-SE" sz="1600" dirty="0"/>
              <a:t>. </a:t>
            </a:r>
          </a:p>
          <a:p>
            <a:pPr lvl="1"/>
            <a:r>
              <a:rPr lang="sv-SE" sz="1600" dirty="0"/>
              <a:t>Mäts månadsvis på rådata ur Region JH systemstöd (underlättar administrationen, tröskel anpassas.)</a:t>
            </a:r>
          </a:p>
          <a:p>
            <a:pPr lvl="1"/>
            <a:endParaRPr lang="sv-SE" sz="1600" dirty="0"/>
          </a:p>
          <a:p>
            <a:pPr lvl="1"/>
            <a:r>
              <a:rPr lang="sv-SE" sz="1600" dirty="0"/>
              <a:t>Hemtagnings % som är </a:t>
            </a:r>
            <a:r>
              <a:rPr lang="sv-SE" sz="1600" b="1" u="sng" dirty="0"/>
              <a:t>lika med eller överstiger 75%</a:t>
            </a:r>
            <a:r>
              <a:rPr lang="sv-SE" sz="1600" dirty="0"/>
              <a:t> resulterar i befrielse från </a:t>
            </a:r>
            <a:r>
              <a:rPr lang="sv-SE" sz="1600" b="1" u="sng" dirty="0">
                <a:solidFill>
                  <a:schemeClr val="accent5"/>
                </a:solidFill>
              </a:rPr>
              <a:t>betalningsansvar</a:t>
            </a:r>
            <a:r>
              <a:rPr lang="sv-SE" sz="1600" dirty="0"/>
              <a:t>. </a:t>
            </a:r>
          </a:p>
          <a:p>
            <a:pPr lvl="1"/>
            <a:r>
              <a:rPr lang="sv-SE" sz="1600" dirty="0"/>
              <a:t>Hemtagnings % </a:t>
            </a:r>
            <a:r>
              <a:rPr lang="sv-SE" sz="1600" b="1" u="sng" dirty="0"/>
              <a:t>lägre än 75% </a:t>
            </a:r>
            <a:r>
              <a:rPr lang="sv-SE" sz="1600" dirty="0"/>
              <a:t>resulterar i att </a:t>
            </a:r>
            <a:r>
              <a:rPr lang="sv-SE" sz="1600" b="1" u="sng" dirty="0">
                <a:solidFill>
                  <a:srgbClr val="FF0000"/>
                </a:solidFill>
              </a:rPr>
              <a:t>betalningsansvar inträder</a:t>
            </a:r>
            <a:r>
              <a:rPr lang="sv-SE" sz="1600" dirty="0"/>
              <a:t>.</a:t>
            </a:r>
          </a:p>
          <a:p>
            <a:pPr lvl="1"/>
            <a:endParaRPr lang="sv-SE" sz="1600" dirty="0"/>
          </a:p>
          <a:p>
            <a:pPr lvl="1"/>
            <a:r>
              <a:rPr lang="sv-SE" sz="1600" dirty="0"/>
              <a:t>Parterna analyserar gemensamt rådata för att klargöra vilka poster som ska omfattas av betalningsansvar.</a:t>
            </a:r>
          </a:p>
          <a:p>
            <a:pPr lvl="1"/>
            <a:r>
              <a:rPr lang="sv-SE" sz="1600" dirty="0"/>
              <a:t>För patienter som blir kvar längre än 10 dygn efter att meddelande om utskrivningsklar skickats inträder betalningsansvar. </a:t>
            </a:r>
          </a:p>
          <a:p>
            <a:r>
              <a:rPr lang="sv-SE" sz="1800" b="1" u="sng" dirty="0"/>
              <a:t>Modellen är ett test som ska utvärderas under 2019</a:t>
            </a:r>
          </a:p>
          <a:p>
            <a:pPr marL="252000" lvl="1" indent="0">
              <a:buNone/>
            </a:pPr>
            <a:endParaRPr lang="sv-SE" sz="1600" dirty="0"/>
          </a:p>
          <a:p>
            <a:pPr marL="252000" lvl="1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454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Lagstiftarens intention.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Frigöra vårdplatser och minska vårdköer genom att Reducera onödiga vårddygn </a:t>
            </a:r>
          </a:p>
        </p:txBody>
      </p:sp>
      <p:cxnSp>
        <p:nvCxnSpPr>
          <p:cNvPr id="6" name="Rak pilkoppling 5"/>
          <p:cNvCxnSpPr/>
          <p:nvPr/>
        </p:nvCxnSpPr>
        <p:spPr>
          <a:xfrm flipV="1">
            <a:off x="3184072" y="4776697"/>
            <a:ext cx="5061857" cy="8828"/>
          </a:xfrm>
          <a:prstGeom prst="straightConnector1">
            <a:avLst/>
          </a:prstGeom>
          <a:ln w="762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7353300" y="2879198"/>
            <a:ext cx="142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5+2 dygn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4533900" y="2833366"/>
            <a:ext cx="103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3 dygn</a:t>
            </a:r>
          </a:p>
        </p:txBody>
      </p:sp>
      <p:cxnSp>
        <p:nvCxnSpPr>
          <p:cNvPr id="12" name="Rak pilkoppling 11"/>
          <p:cNvCxnSpPr/>
          <p:nvPr/>
        </p:nvCxnSpPr>
        <p:spPr>
          <a:xfrm flipH="1">
            <a:off x="5282294" y="3419953"/>
            <a:ext cx="2653392" cy="1"/>
          </a:xfrm>
          <a:prstGeom prst="straightConnector1">
            <a:avLst/>
          </a:prstGeom>
          <a:ln w="762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>
            <a:off x="8180615" y="3869797"/>
            <a:ext cx="0" cy="9069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>
            <a:off x="4953001" y="3869797"/>
            <a:ext cx="0" cy="9069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ögerpil 22"/>
          <p:cNvSpPr/>
          <p:nvPr/>
        </p:nvSpPr>
        <p:spPr>
          <a:xfrm>
            <a:off x="3184071" y="3860969"/>
            <a:ext cx="4751615" cy="277437"/>
          </a:xfrm>
          <a:prstGeom prst="rightArrow">
            <a:avLst/>
          </a:prstGeom>
          <a:solidFill>
            <a:schemeClr val="accent1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Högerpil 23"/>
          <p:cNvSpPr/>
          <p:nvPr/>
        </p:nvSpPr>
        <p:spPr>
          <a:xfrm>
            <a:off x="3249383" y="4272873"/>
            <a:ext cx="1703618" cy="277952"/>
          </a:xfrm>
          <a:prstGeom prst="rightArrow">
            <a:avLst/>
          </a:prstGeom>
          <a:solidFill>
            <a:schemeClr val="accent1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/>
          <p:cNvSpPr txBox="1"/>
          <p:nvPr/>
        </p:nvSpPr>
        <p:spPr>
          <a:xfrm>
            <a:off x="5312227" y="4235941"/>
            <a:ext cx="312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57% färre vårddygn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2786739" y="2833366"/>
            <a:ext cx="103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0 dygn</a:t>
            </a:r>
          </a:p>
        </p:txBody>
      </p:sp>
      <p:cxnSp>
        <p:nvCxnSpPr>
          <p:cNvPr id="30" name="Rak koppling 29"/>
          <p:cNvCxnSpPr/>
          <p:nvPr/>
        </p:nvCxnSpPr>
        <p:spPr>
          <a:xfrm>
            <a:off x="3184071" y="3958399"/>
            <a:ext cx="0" cy="9069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7353300" y="2224039"/>
            <a:ext cx="1895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/>
              <a:t>Tidigare lagstiftning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533900" y="2280962"/>
            <a:ext cx="1066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u="sng" dirty="0"/>
              <a:t>LOSUS</a:t>
            </a:r>
          </a:p>
        </p:txBody>
      </p:sp>
      <p:cxnSp>
        <p:nvCxnSpPr>
          <p:cNvPr id="7" name="Rak pilkoppling 6"/>
          <p:cNvCxnSpPr/>
          <p:nvPr/>
        </p:nvCxnSpPr>
        <p:spPr>
          <a:xfrm>
            <a:off x="5053692" y="2650294"/>
            <a:ext cx="0" cy="282906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78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051159-DCB1-45F7-9B10-EAA89B73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999" y="424918"/>
            <a:ext cx="10465200" cy="648000"/>
          </a:xfrm>
        </p:spPr>
        <p:txBody>
          <a:bodyPr/>
          <a:lstStyle/>
          <a:p>
            <a:pPr algn="ctr"/>
            <a:r>
              <a:rPr lang="sv-SE" dirty="0"/>
              <a:t>Hur har det gått 2018?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AE3BC5-96CD-4AF8-AA40-DC520720A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471DF748-2832-4EC7-88DC-3E927C89862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53159" y="1368000"/>
          <a:ext cx="81280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496732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70203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231585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6478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Planerade vårdtillfällen i LifeCare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Antal som skrivs ut dag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Andel som skrivs ut dag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18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61 %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75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67 %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8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69 %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8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70 %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68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Juli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67 %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70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Augusti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65 %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61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68 %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398733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914293" y="5438306"/>
            <a:ext cx="5078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>
                <a:solidFill>
                  <a:srgbClr val="FF0000"/>
                </a:solidFill>
              </a:rPr>
              <a:t>65-70% går hem dag 0 !</a:t>
            </a:r>
          </a:p>
        </p:txBody>
      </p:sp>
    </p:spTree>
    <p:extLst>
      <p:ext uri="{BB962C8B-B14F-4D97-AF65-F5344CB8AC3E}">
        <p14:creationId xmlns:p14="http://schemas.microsoft.com/office/powerpoint/2010/main" val="11439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Fakta hemgångsklara 2018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Ca 4 000 ärenden per år</a:t>
            </a:r>
          </a:p>
          <a:p>
            <a:r>
              <a:rPr lang="sv-SE" dirty="0"/>
              <a:t>Vårddygnskostnad 7 100 (2018)</a:t>
            </a:r>
          </a:p>
          <a:p>
            <a:r>
              <a:rPr lang="sv-SE" dirty="0"/>
              <a:t>Ca 65 - 70 % går hem dygn noll</a:t>
            </a:r>
          </a:p>
          <a:p>
            <a:endParaRPr lang="sv-SE" dirty="0"/>
          </a:p>
          <a:p>
            <a:r>
              <a:rPr lang="sv-SE" dirty="0"/>
              <a:t>Lagstiftaren anser att 3 dygn är acceptabelt (innan betalningsansvar..)</a:t>
            </a:r>
          </a:p>
          <a:p>
            <a:r>
              <a:rPr lang="sv-SE" dirty="0"/>
              <a:t>4 000 X 3 dygn =&gt; 12 000 dygn</a:t>
            </a:r>
          </a:p>
          <a:p>
            <a:r>
              <a:rPr lang="sv-SE" dirty="0"/>
              <a:t>Vårddygnskostnad 12 000 X 7 100 = 85,2 miljoner</a:t>
            </a:r>
          </a:p>
        </p:txBody>
      </p:sp>
    </p:spTree>
    <p:extLst>
      <p:ext uri="{BB962C8B-B14F-4D97-AF65-F5344CB8AC3E}">
        <p14:creationId xmlns:p14="http://schemas.microsoft.com/office/powerpoint/2010/main" val="56473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Rak koppling 24"/>
          <p:cNvCxnSpPr/>
          <p:nvPr/>
        </p:nvCxnSpPr>
        <p:spPr>
          <a:xfrm>
            <a:off x="5595258" y="2968416"/>
            <a:ext cx="0" cy="32255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5976" y="931452"/>
            <a:ext cx="10465200" cy="648000"/>
          </a:xfrm>
        </p:spPr>
        <p:txBody>
          <a:bodyPr/>
          <a:lstStyle/>
          <a:p>
            <a:r>
              <a:rPr lang="sv-SE" dirty="0"/>
              <a:t>4 000 X 3 dygn X 7 100 kr =&gt; 85,2 miljoner per år.</a:t>
            </a:r>
          </a:p>
        </p:txBody>
      </p:sp>
      <p:cxnSp>
        <p:nvCxnSpPr>
          <p:cNvPr id="6" name="Rak pilkoppling 5"/>
          <p:cNvCxnSpPr/>
          <p:nvPr/>
        </p:nvCxnSpPr>
        <p:spPr>
          <a:xfrm flipV="1">
            <a:off x="2269672" y="5959929"/>
            <a:ext cx="5061857" cy="8828"/>
          </a:xfrm>
          <a:prstGeom prst="straightConnector1">
            <a:avLst/>
          </a:prstGeom>
          <a:ln w="762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6672943" y="2026271"/>
            <a:ext cx="103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3 dygn</a:t>
            </a:r>
          </a:p>
        </p:txBody>
      </p:sp>
      <p:cxnSp>
        <p:nvCxnSpPr>
          <p:cNvPr id="17" name="Rak koppling 16"/>
          <p:cNvCxnSpPr/>
          <p:nvPr/>
        </p:nvCxnSpPr>
        <p:spPr>
          <a:xfrm>
            <a:off x="4038601" y="3011958"/>
            <a:ext cx="0" cy="32255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ruta 21"/>
          <p:cNvSpPr txBox="1"/>
          <p:nvPr/>
        </p:nvSpPr>
        <p:spPr>
          <a:xfrm>
            <a:off x="2103660" y="2388159"/>
            <a:ext cx="57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3" name="Högerpil 22"/>
          <p:cNvSpPr/>
          <p:nvPr/>
        </p:nvSpPr>
        <p:spPr>
          <a:xfrm>
            <a:off x="2269671" y="3003130"/>
            <a:ext cx="4751615" cy="2745874"/>
          </a:xfrm>
          <a:prstGeom prst="rightArrow">
            <a:avLst/>
          </a:prstGeom>
          <a:solidFill>
            <a:schemeClr val="accent1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/>
          <p:cNvSpPr txBox="1"/>
          <p:nvPr/>
        </p:nvSpPr>
        <p:spPr>
          <a:xfrm>
            <a:off x="1872339" y="1975527"/>
            <a:ext cx="103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0 dygn</a:t>
            </a:r>
          </a:p>
        </p:txBody>
      </p:sp>
      <p:cxnSp>
        <p:nvCxnSpPr>
          <p:cNvPr id="30" name="Rak koppling 29"/>
          <p:cNvCxnSpPr/>
          <p:nvPr/>
        </p:nvCxnSpPr>
        <p:spPr>
          <a:xfrm>
            <a:off x="2269671" y="3100560"/>
            <a:ext cx="0" cy="285936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koppling 25"/>
          <p:cNvCxnSpPr/>
          <p:nvPr/>
        </p:nvCxnSpPr>
        <p:spPr>
          <a:xfrm>
            <a:off x="7021286" y="2743201"/>
            <a:ext cx="0" cy="32255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8194225" y="4207078"/>
            <a:ext cx="316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12 000 Vårddygn a 7100</a:t>
            </a:r>
          </a:p>
          <a:p>
            <a:r>
              <a:rPr lang="sv-SE" dirty="0"/>
              <a:t>ok enligt lagstiftning </a:t>
            </a:r>
          </a:p>
        </p:txBody>
      </p:sp>
      <p:pic>
        <p:nvPicPr>
          <p:cNvPr id="13" name="Bildobjekt 12" descr="File:Bueno-verd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615" y="2344859"/>
            <a:ext cx="1839258" cy="1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8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Rak koppling 24"/>
          <p:cNvCxnSpPr/>
          <p:nvPr/>
        </p:nvCxnSpPr>
        <p:spPr>
          <a:xfrm>
            <a:off x="5197928" y="2812254"/>
            <a:ext cx="0" cy="32255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Vi gör ett fantastiskt jobb tillsammans.</a:t>
            </a:r>
          </a:p>
        </p:txBody>
      </p:sp>
      <p:cxnSp>
        <p:nvCxnSpPr>
          <p:cNvPr id="6" name="Rak pilkoppling 5"/>
          <p:cNvCxnSpPr/>
          <p:nvPr/>
        </p:nvCxnSpPr>
        <p:spPr>
          <a:xfrm flipV="1">
            <a:off x="2269672" y="5959929"/>
            <a:ext cx="5061857" cy="8828"/>
          </a:xfrm>
          <a:prstGeom prst="straightConnector1">
            <a:avLst/>
          </a:prstGeom>
          <a:ln w="762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6672943" y="2026271"/>
            <a:ext cx="1039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12 000 dygn</a:t>
            </a:r>
          </a:p>
        </p:txBody>
      </p:sp>
      <p:cxnSp>
        <p:nvCxnSpPr>
          <p:cNvPr id="17" name="Rak koppling 16"/>
          <p:cNvCxnSpPr/>
          <p:nvPr/>
        </p:nvCxnSpPr>
        <p:spPr>
          <a:xfrm>
            <a:off x="3846111" y="2812254"/>
            <a:ext cx="0" cy="32255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Högerpil 22"/>
          <p:cNvSpPr/>
          <p:nvPr/>
        </p:nvSpPr>
        <p:spPr>
          <a:xfrm>
            <a:off x="2269671" y="3003130"/>
            <a:ext cx="4751615" cy="565032"/>
          </a:xfrm>
          <a:prstGeom prst="rightArrow">
            <a:avLst/>
          </a:prstGeom>
          <a:solidFill>
            <a:schemeClr val="tx2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/>
          <p:cNvSpPr txBox="1"/>
          <p:nvPr/>
        </p:nvSpPr>
        <p:spPr>
          <a:xfrm>
            <a:off x="1969161" y="1975527"/>
            <a:ext cx="1039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0 </a:t>
            </a:r>
          </a:p>
          <a:p>
            <a:r>
              <a:rPr lang="sv-SE" b="1" dirty="0"/>
              <a:t>dygn</a:t>
            </a:r>
          </a:p>
        </p:txBody>
      </p:sp>
      <p:cxnSp>
        <p:nvCxnSpPr>
          <p:cNvPr id="30" name="Rak koppling 29"/>
          <p:cNvCxnSpPr/>
          <p:nvPr/>
        </p:nvCxnSpPr>
        <p:spPr>
          <a:xfrm>
            <a:off x="2269671" y="3100560"/>
            <a:ext cx="0" cy="2859369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koppling 25"/>
          <p:cNvCxnSpPr/>
          <p:nvPr/>
        </p:nvCxnSpPr>
        <p:spPr>
          <a:xfrm>
            <a:off x="7021286" y="2743201"/>
            <a:ext cx="0" cy="322555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8161458" y="3003130"/>
            <a:ext cx="316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12 000 vårddygn a 7100 </a:t>
            </a:r>
          </a:p>
          <a:p>
            <a:r>
              <a:rPr lang="sv-SE" dirty="0"/>
              <a:t>ok enligt lagstiftning.. </a:t>
            </a:r>
          </a:p>
        </p:txBody>
      </p:sp>
      <p:pic>
        <p:nvPicPr>
          <p:cNvPr id="13" name="Bildobjekt 12" descr="File:Bueno-verd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596" y="2818067"/>
            <a:ext cx="919629" cy="941700"/>
          </a:xfrm>
          <a:prstGeom prst="rect">
            <a:avLst/>
          </a:prstGeom>
        </p:spPr>
      </p:pic>
      <p:sp>
        <p:nvSpPr>
          <p:cNvPr id="14" name="Högerpil 13"/>
          <p:cNvSpPr/>
          <p:nvPr/>
        </p:nvSpPr>
        <p:spPr>
          <a:xfrm>
            <a:off x="2269671" y="4747261"/>
            <a:ext cx="1733336" cy="919136"/>
          </a:xfrm>
          <a:prstGeom prst="rightArrow">
            <a:avLst/>
          </a:prstGeom>
          <a:solidFill>
            <a:srgbClr val="33CC33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4779613" y="2035958"/>
            <a:ext cx="1039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6200 dygn</a:t>
            </a:r>
          </a:p>
        </p:txBody>
      </p:sp>
      <p:sp>
        <p:nvSpPr>
          <p:cNvPr id="16" name="Högerpil 15"/>
          <p:cNvSpPr/>
          <p:nvPr/>
        </p:nvSpPr>
        <p:spPr>
          <a:xfrm>
            <a:off x="2287466" y="3841311"/>
            <a:ext cx="3117289" cy="644222"/>
          </a:xfrm>
          <a:prstGeom prst="rightArrow">
            <a:avLst/>
          </a:prstGeom>
          <a:solidFill>
            <a:srgbClr val="FFC000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/>
          <p:cNvSpPr txBox="1"/>
          <p:nvPr/>
        </p:nvSpPr>
        <p:spPr>
          <a:xfrm>
            <a:off x="3483214" y="2044120"/>
            <a:ext cx="1039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4000</a:t>
            </a:r>
          </a:p>
          <a:p>
            <a:r>
              <a:rPr lang="sv-SE" b="1" dirty="0"/>
              <a:t>dygn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759280" y="4941682"/>
            <a:ext cx="1616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2018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774138" y="3901812"/>
            <a:ext cx="1616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2017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617448" y="2970690"/>
            <a:ext cx="1773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Losus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6672943" y="6114222"/>
            <a:ext cx="293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85 miljoner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4779613" y="6114222"/>
            <a:ext cx="293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44 miljoner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3483214" y="6114222"/>
            <a:ext cx="293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28 miljoner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538729" y="5013625"/>
            <a:ext cx="1285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Nuläge!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175788" y="4875125"/>
            <a:ext cx="1401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55 miljoner i besparing!</a:t>
            </a:r>
          </a:p>
        </p:txBody>
      </p:sp>
      <p:cxnSp>
        <p:nvCxnSpPr>
          <p:cNvPr id="12" name="Rak pilkoppling 11"/>
          <p:cNvCxnSpPr/>
          <p:nvPr/>
        </p:nvCxnSpPr>
        <p:spPr>
          <a:xfrm>
            <a:off x="6416129" y="5206829"/>
            <a:ext cx="605157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20"/>
          <p:cNvCxnSpPr>
            <a:stCxn id="8" idx="1"/>
            <a:endCxn id="14" idx="3"/>
          </p:cNvCxnSpPr>
          <p:nvPr/>
        </p:nvCxnSpPr>
        <p:spPr>
          <a:xfrm flipH="1">
            <a:off x="4003007" y="5198291"/>
            <a:ext cx="1172781" cy="8538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8073549" y="4782791"/>
            <a:ext cx="3343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u="sng" dirty="0">
                <a:solidFill>
                  <a:srgbClr val="FF0000"/>
                </a:solidFill>
              </a:rPr>
              <a:t>Kanske inte fullt realiserbart i pengar men frigör platser och minskar köer och överbeläggning..</a:t>
            </a:r>
          </a:p>
        </p:txBody>
      </p:sp>
    </p:spTree>
    <p:extLst>
      <p:ext uri="{BB962C8B-B14F-4D97-AF65-F5344CB8AC3E}">
        <p14:creationId xmlns:p14="http://schemas.microsoft.com/office/powerpoint/2010/main" val="211099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Hur kan vi fortsätta sänka dygnen 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Nytt avtal om ekonomisk reglering</a:t>
            </a:r>
          </a:p>
          <a:p>
            <a:pPr lvl="1"/>
            <a:r>
              <a:rPr lang="sv-SE" dirty="0"/>
              <a:t>Morot för kommunen att ta hem patienter/brukare snabbt!</a:t>
            </a:r>
          </a:p>
          <a:p>
            <a:pPr lvl="1"/>
            <a:endParaRPr lang="sv-SE" dirty="0"/>
          </a:p>
          <a:p>
            <a:r>
              <a:rPr lang="sv-SE" dirty="0"/>
              <a:t>Förenklad administration</a:t>
            </a:r>
          </a:p>
          <a:p>
            <a:pPr lvl="1"/>
            <a:r>
              <a:rPr lang="sv-SE" dirty="0"/>
              <a:t>Minska administration genom att mäta och följa upp rådata</a:t>
            </a:r>
          </a:p>
          <a:p>
            <a:pPr lvl="1"/>
            <a:endParaRPr lang="sv-SE" dirty="0"/>
          </a:p>
          <a:p>
            <a:r>
              <a:rPr lang="sv-SE" dirty="0"/>
              <a:t>I övrigt enligt lagstiftning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8640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9732" y="3067274"/>
            <a:ext cx="10465200" cy="648000"/>
          </a:xfrm>
        </p:spPr>
        <p:txBody>
          <a:bodyPr/>
          <a:lstStyle/>
          <a:p>
            <a:pPr algn="ctr"/>
            <a:r>
              <a:rPr lang="sv-SE" dirty="0"/>
              <a:t>Nytt avtalsförslag </a:t>
            </a:r>
          </a:p>
        </p:txBody>
      </p:sp>
    </p:spTree>
    <p:extLst>
      <p:ext uri="{BB962C8B-B14F-4D97-AF65-F5344CB8AC3E}">
        <p14:creationId xmlns:p14="http://schemas.microsoft.com/office/powerpoint/2010/main" val="40181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5720" y="720000"/>
            <a:ext cx="10465200" cy="1089946"/>
          </a:xfrm>
        </p:spPr>
        <p:txBody>
          <a:bodyPr/>
          <a:lstStyle/>
          <a:p>
            <a:pPr algn="ctr"/>
            <a:r>
              <a:rPr lang="sv-SE" dirty="0"/>
              <a:t>Hemtagnings %  </a:t>
            </a:r>
            <a:br>
              <a:rPr lang="sv-SE" dirty="0"/>
            </a:br>
            <a:r>
              <a:rPr lang="sv-SE" sz="1600" dirty="0"/>
              <a:t>Antalet hemtagna dag 0&amp;1 av totala antalet hemtagna </a:t>
            </a:r>
            <a:br>
              <a:rPr lang="sv-SE" dirty="0"/>
            </a:br>
            <a:endParaRPr lang="sv-SE" dirty="0"/>
          </a:p>
        </p:txBody>
      </p:sp>
      <p:cxnSp>
        <p:nvCxnSpPr>
          <p:cNvPr id="6" name="Rak koppling 5"/>
          <p:cNvCxnSpPr/>
          <p:nvPr/>
        </p:nvCxnSpPr>
        <p:spPr>
          <a:xfrm flipV="1">
            <a:off x="2630078" y="4522016"/>
            <a:ext cx="4449452" cy="122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2630078" y="2309760"/>
            <a:ext cx="311085" cy="2224533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3102991" y="3687745"/>
            <a:ext cx="311085" cy="82955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3707875" y="4119692"/>
            <a:ext cx="311085" cy="38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6785114" y="4515196"/>
            <a:ext cx="97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Dygn</a:t>
            </a:r>
          </a:p>
        </p:txBody>
      </p:sp>
      <p:sp>
        <p:nvSpPr>
          <p:cNvPr id="11" name="Rektangel 10"/>
          <p:cNvSpPr/>
          <p:nvPr/>
        </p:nvSpPr>
        <p:spPr>
          <a:xfrm>
            <a:off x="4242845" y="4130141"/>
            <a:ext cx="311085" cy="38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2620651" y="4547020"/>
            <a:ext cx="641022" cy="36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3102991" y="4547020"/>
            <a:ext cx="329937" cy="36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3698448" y="4547020"/>
            <a:ext cx="329937" cy="36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4243632" y="4547020"/>
            <a:ext cx="44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6" name="Höger klammerparentes 15"/>
          <p:cNvSpPr/>
          <p:nvPr/>
        </p:nvSpPr>
        <p:spPr>
          <a:xfrm rot="5400000">
            <a:off x="2852067" y="4778120"/>
            <a:ext cx="320511" cy="477165"/>
          </a:xfrm>
          <a:prstGeom prst="rightBrace">
            <a:avLst>
              <a:gd name="adj1" fmla="val 20098"/>
              <a:gd name="adj2" fmla="val 5000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/>
          <p:cNvSpPr txBox="1"/>
          <p:nvPr/>
        </p:nvSpPr>
        <p:spPr>
          <a:xfrm>
            <a:off x="4788816" y="4546176"/>
            <a:ext cx="44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0" name="Rektangel 19"/>
          <p:cNvSpPr/>
          <p:nvPr/>
        </p:nvSpPr>
        <p:spPr>
          <a:xfrm>
            <a:off x="4780173" y="4124433"/>
            <a:ext cx="311085" cy="38632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/>
          <p:cNvSpPr/>
          <p:nvPr/>
        </p:nvSpPr>
        <p:spPr>
          <a:xfrm>
            <a:off x="5382699" y="4130141"/>
            <a:ext cx="311085" cy="38632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/>
          <p:cNvSpPr/>
          <p:nvPr/>
        </p:nvSpPr>
        <p:spPr>
          <a:xfrm>
            <a:off x="5985225" y="4139480"/>
            <a:ext cx="311085" cy="38632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textruta 22"/>
          <p:cNvSpPr txBox="1"/>
          <p:nvPr/>
        </p:nvSpPr>
        <p:spPr>
          <a:xfrm>
            <a:off x="5368762" y="4546176"/>
            <a:ext cx="44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cxnSp>
        <p:nvCxnSpPr>
          <p:cNvPr id="25" name="Rak pilkoppling 24"/>
          <p:cNvCxnSpPr/>
          <p:nvPr/>
        </p:nvCxnSpPr>
        <p:spPr>
          <a:xfrm flipV="1">
            <a:off x="2290713" y="2309760"/>
            <a:ext cx="9427" cy="221604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ruta 25"/>
          <p:cNvSpPr txBox="1"/>
          <p:nvPr/>
        </p:nvSpPr>
        <p:spPr>
          <a:xfrm>
            <a:off x="1574276" y="1960775"/>
            <a:ext cx="197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hemtagna</a:t>
            </a:r>
          </a:p>
        </p:txBody>
      </p:sp>
      <p:cxnSp>
        <p:nvCxnSpPr>
          <p:cNvPr id="28" name="Rak pilkoppling 27"/>
          <p:cNvCxnSpPr/>
          <p:nvPr/>
        </p:nvCxnSpPr>
        <p:spPr>
          <a:xfrm>
            <a:off x="4788816" y="5021221"/>
            <a:ext cx="2479476" cy="0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/>
          <p:cNvSpPr txBox="1"/>
          <p:nvPr/>
        </p:nvSpPr>
        <p:spPr>
          <a:xfrm>
            <a:off x="4686688" y="5030648"/>
            <a:ext cx="3029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Vitesdygn enligt lagstiftning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2233840" y="5229327"/>
            <a:ext cx="29480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/>
              <a:t>Hemtagnings %</a:t>
            </a:r>
          </a:p>
          <a:p>
            <a:r>
              <a:rPr lang="sv-SE" sz="1100" dirty="0"/>
              <a:t>Antal 0&amp;1 / total antal dagar</a:t>
            </a:r>
          </a:p>
          <a:p>
            <a:endParaRPr lang="sv-SE" sz="1100" dirty="0"/>
          </a:p>
          <a:p>
            <a:r>
              <a:rPr lang="sv-SE" sz="1100" u="sng" dirty="0"/>
              <a:t>75 </a:t>
            </a:r>
            <a:r>
              <a:rPr lang="sv-SE" sz="1100" u="sng" dirty="0" err="1"/>
              <a:t>st</a:t>
            </a:r>
            <a:r>
              <a:rPr lang="sv-SE" sz="1100" u="sng" dirty="0"/>
              <a:t> hemtagna dag 0 eller dag 1  </a:t>
            </a:r>
          </a:p>
          <a:p>
            <a:r>
              <a:rPr lang="sv-SE" sz="1100" dirty="0"/>
              <a:t>100 totalt antalet hemtagningar</a:t>
            </a:r>
          </a:p>
          <a:p>
            <a:endParaRPr lang="sv-SE" sz="1100" dirty="0"/>
          </a:p>
        </p:txBody>
      </p:sp>
      <p:sp>
        <p:nvSpPr>
          <p:cNvPr id="33" name="textruta 32"/>
          <p:cNvSpPr txBox="1"/>
          <p:nvPr/>
        </p:nvSpPr>
        <p:spPr>
          <a:xfrm>
            <a:off x="4405807" y="5835695"/>
            <a:ext cx="29490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= 75%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1127946" y="5740438"/>
            <a:ext cx="127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Exempel</a:t>
            </a:r>
          </a:p>
        </p:txBody>
      </p:sp>
      <p:sp>
        <p:nvSpPr>
          <p:cNvPr id="35" name="Vänster klammerparentes 34"/>
          <p:cNvSpPr/>
          <p:nvPr/>
        </p:nvSpPr>
        <p:spPr>
          <a:xfrm>
            <a:off x="2211689" y="5740438"/>
            <a:ext cx="45719" cy="369332"/>
          </a:xfrm>
          <a:prstGeom prst="leftBrac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Höger klammerparentes 35"/>
          <p:cNvSpPr/>
          <p:nvPr/>
        </p:nvSpPr>
        <p:spPr>
          <a:xfrm>
            <a:off x="5004216" y="5783325"/>
            <a:ext cx="45719" cy="313980"/>
          </a:xfrm>
          <a:prstGeom prst="rightBrac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koppling 4"/>
          <p:cNvCxnSpPr/>
          <p:nvPr/>
        </p:nvCxnSpPr>
        <p:spPr>
          <a:xfrm>
            <a:off x="8799789" y="3843526"/>
            <a:ext cx="255859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ruta 16"/>
          <p:cNvSpPr txBox="1"/>
          <p:nvPr/>
        </p:nvSpPr>
        <p:spPr>
          <a:xfrm>
            <a:off x="9147794" y="3524751"/>
            <a:ext cx="3044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75% eller över = inget betalningsansvar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9576713" y="3943966"/>
            <a:ext cx="2526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Under 75% = betalningsansvar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8073925" y="3663251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75%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5974980" y="4548104"/>
            <a:ext cx="81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 osv.</a:t>
            </a:r>
          </a:p>
        </p:txBody>
      </p:sp>
      <p:sp>
        <p:nvSpPr>
          <p:cNvPr id="30" name="Rektangel 29"/>
          <p:cNvSpPr/>
          <p:nvPr/>
        </p:nvSpPr>
        <p:spPr>
          <a:xfrm>
            <a:off x="9114801" y="3566527"/>
            <a:ext cx="65988" cy="1891439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37"/>
          <p:cNvSpPr/>
          <p:nvPr/>
        </p:nvSpPr>
        <p:spPr>
          <a:xfrm>
            <a:off x="9376071" y="4078748"/>
            <a:ext cx="59240" cy="135505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textruta 40"/>
          <p:cNvSpPr txBox="1"/>
          <p:nvPr/>
        </p:nvSpPr>
        <p:spPr>
          <a:xfrm>
            <a:off x="8632772" y="2940700"/>
            <a:ext cx="302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Exempel målsättning 75%</a:t>
            </a:r>
          </a:p>
        </p:txBody>
      </p:sp>
      <p:cxnSp>
        <p:nvCxnSpPr>
          <p:cNvPr id="4" name="Rak koppling 3"/>
          <p:cNvCxnSpPr/>
          <p:nvPr/>
        </p:nvCxnSpPr>
        <p:spPr>
          <a:xfrm>
            <a:off x="3553905" y="1809946"/>
            <a:ext cx="0" cy="322070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3277386" y="1464422"/>
            <a:ext cx="887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1518827606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1723</TotalTime>
  <Words>469</Words>
  <Application>Microsoft Office PowerPoint</Application>
  <PresentationFormat>Bredbild</PresentationFormat>
  <Paragraphs>133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Verdana</vt:lpstr>
      <vt:lpstr>Wingdings</vt:lpstr>
      <vt:lpstr>RJH</vt:lpstr>
      <vt:lpstr>Utskrivningsklara  Nytt förslag ekonomisk reglering 190121</vt:lpstr>
      <vt:lpstr>Lagstiftarens intention.</vt:lpstr>
      <vt:lpstr>Hur har det gått 2018?</vt:lpstr>
      <vt:lpstr>Fakta hemgångsklara 2018</vt:lpstr>
      <vt:lpstr>4 000 X 3 dygn X 7 100 kr =&gt; 85,2 miljoner per år.</vt:lpstr>
      <vt:lpstr>Vi gör ett fantastiskt jobb tillsammans.</vt:lpstr>
      <vt:lpstr>Hur kan vi fortsätta sänka dygnen ?</vt:lpstr>
      <vt:lpstr>Nytt avtalsförslag </vt:lpstr>
      <vt:lpstr>Hemtagnings %   Antalet hemtagna dag 0&amp;1 av totala antalet hemtagna  </vt:lpstr>
      <vt:lpstr>Förslag till uppdatering av avtal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SVOM 181019</dc:title>
  <dc:creator>Elsy Bäckström</dc:creator>
  <cp:lastModifiedBy>Kerstin Lejonklou</cp:lastModifiedBy>
  <cp:revision>211</cp:revision>
  <dcterms:created xsi:type="dcterms:W3CDTF">2018-10-17T11:18:45Z</dcterms:created>
  <dcterms:modified xsi:type="dcterms:W3CDTF">2019-05-09T11:01:15Z</dcterms:modified>
</cp:coreProperties>
</file>