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68" r:id="rId3"/>
    <p:sldId id="263" r:id="rId4"/>
    <p:sldId id="258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5F22-3A07-483C-A6B9-F635FFE506B7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8A97F-6068-46CE-951D-9C70EB272B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886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CD020-0BD2-4493-B197-60D2225BF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C4F4D92-FECF-453B-BD29-0DB231DBE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0270AD-70C0-4B52-BAD7-31E5992E8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5BD-070A-4382-B607-655F0DA3CF5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074F57-712E-409C-B568-A62D00599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A4B06F-44C8-45CF-B02D-B54989D99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2AF8-F88C-4143-93FB-F66F23C5D3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923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AA1EB-30AD-44DD-AB16-6BCC41677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29979E2-D72B-4541-9560-032A747FB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16D932-E4A6-4C1E-8B41-4E58B0281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5BD-070A-4382-B607-655F0DA3CF5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571A74-7795-4223-A972-3BA73C719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B9C0F0-B8CB-4C66-87C1-CCC0DBC59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2AF8-F88C-4143-93FB-F66F23C5D3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342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A432836-F7B5-4FD9-B320-CB7B50992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59B2826-E0DC-440A-B951-F4135A08B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05021E-23B8-4D1B-A98A-834929158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5BD-070A-4382-B607-655F0DA3CF5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881C96-753E-4B68-B10D-D04FBB53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E05B49-BB0C-4E3C-8905-E1890B1DE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2AF8-F88C-4143-93FB-F66F23C5D3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870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9A7F33-B47B-40C4-AEDC-202EFA5DD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819396-8B6A-4833-8C43-4BAEB4987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20718D-A5D1-4AB6-9697-6874F0EA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5BD-070A-4382-B607-655F0DA3CF5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4D693E-456D-4F98-BEDC-A917201D4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7C62E2-BE51-4BF9-8E07-E3351385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2AF8-F88C-4143-93FB-F66F23C5D3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06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FBB10B-3D0B-4AC5-9457-57CFEFBB4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DEBE04-4DB5-4AE3-8FC5-3EBD88C36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2E8390-D34E-437E-9ADA-C3AB6951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5BD-070A-4382-B607-655F0DA3CF5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8F761D-CFE1-449B-A102-532A0E16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2A7469-5657-4EC7-85BE-AFD556AA3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2AF8-F88C-4143-93FB-F66F23C5D3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93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BAD727-74A6-43A5-9391-F18B684A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361029-747B-49E1-963A-F029F559F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BE20599-14CB-4125-B4A8-AD18CB7B5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87D712F-60AB-4D77-8E00-9E27E8954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5BD-070A-4382-B607-655F0DA3CF5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B66CD9A-4603-4ADA-9591-96AD6323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787ECB2-3535-4BEE-B379-3436BDFC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2AF8-F88C-4143-93FB-F66F23C5D3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91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A47B3E-9F41-4D18-8323-A1996283B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2FF7BD-E46E-4F98-AB04-7EA890A0F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63786E8-EDCD-47EC-A50A-55EDE533D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DDFCBD3-C991-4484-B088-A40F37A72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5D70FEE-CF99-418A-B665-99DECD527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57BE542-FEEC-4388-A981-48648FE1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5BD-070A-4382-B607-655F0DA3CF5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1B28DA6-467A-4A91-8546-58B388E93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0CA60C6-BF16-44AE-8886-6C4877527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2AF8-F88C-4143-93FB-F66F23C5D3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87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E19E6E-D747-4858-A9C6-5E823EAE7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46553E3-7E5E-43E1-9204-F1A3DE404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5BD-070A-4382-B607-655F0DA3CF5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80EE26-AF25-45D2-B99E-6E73D62BE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18DAFC3-AB1A-4C28-90E6-E4C89E23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2AF8-F88C-4143-93FB-F66F23C5D3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49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7C3F74E-84A0-4CE4-BD9F-3F06FF96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5BD-070A-4382-B607-655F0DA3CF5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80CDFC5-66F0-48CB-9F56-3A9175440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340D757-1E2E-4FD7-AF51-BCBE1039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2AF8-F88C-4143-93FB-F66F23C5D3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939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F6062B-5F06-40DF-9D9E-53AA9AEED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4E5F67-B3E3-458F-8463-A05C45F26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BB586A8-221B-4120-9D5E-1856F2F3B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C6DA5D-E8CD-4F01-8D6C-C6BC046B2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5BD-070A-4382-B607-655F0DA3CF5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34BDDFE-931F-4888-959B-A0C0F875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D8E4B7D-8D31-45D3-930B-6979A11D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2AF8-F88C-4143-93FB-F66F23C5D3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81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BA41E1-DD40-467E-8822-AAE8DA0E4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B7577AE-205F-46CB-BC89-9ACFC44AD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F30B30-C67C-4762-9BC0-F31B0294B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F642A60-673A-4D2F-A415-F0C99B70D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15BD-070A-4382-B607-655F0DA3CF5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5B0CE7-91FF-49EF-9EE8-2E567522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336EF24-F3D4-4116-88C5-90F4495A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2AF8-F88C-4143-93FB-F66F23C5D3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715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E88029-C6CF-4470-B178-1D1171364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4926E19-4435-43D3-AB11-7B076D3CB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BB00A6-F2E5-400D-B3C8-883990378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015BD-070A-4382-B607-655F0DA3CF5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1281A3-F73E-4CF0-8B66-88EDEDB4B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C526F8-263F-43B9-8E22-47DA5DA0A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2AF8-F88C-4143-93FB-F66F23C5D3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72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20570B-026C-40EA-8AC7-2FE2D2CDF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9050"/>
          </a:xfrm>
        </p:spPr>
        <p:txBody>
          <a:bodyPr>
            <a:normAutofit fontScale="90000"/>
          </a:bodyPr>
          <a:lstStyle/>
          <a:p>
            <a:pPr algn="l"/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  <a:br>
              <a:rPr lang="sv-SE" dirty="0"/>
            </a:br>
            <a:br>
              <a:rPr lang="sv-SE" dirty="0"/>
            </a:br>
            <a:r>
              <a:rPr lang="sv-SE" sz="4000" b="1" dirty="0"/>
              <a:t>Integrerad psykiatri – Resursgrupps-ACT (RACT)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1B23CC0-0625-4B39-A9D8-F0B139D5F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98583"/>
            <a:ext cx="9144000" cy="3078759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Uppdrag/Beslut SVOM 2016.02.26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Östersunds kommun, Strömsunds kommun, Region JH Område psykiatri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Styrgrupp: Robert Brandt, Ylva Drevstad Frid, Carina Esbjörnsson </a:t>
            </a:r>
            <a:br>
              <a:rPr lang="sv-SE" dirty="0"/>
            </a:br>
            <a:r>
              <a:rPr lang="sv-SE" dirty="0"/>
              <a:t>(Aki Järvinen), Ia Linusson JLB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Processledare och Utvecklingsgrupp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Vård- och stödsamordnare från respektive verksamhet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Första utbildning nov/dec 2016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Start våren/sommaren 2017</a:t>
            </a:r>
          </a:p>
        </p:txBody>
      </p:sp>
      <p:pic>
        <p:nvPicPr>
          <p:cNvPr id="1026" name="Bildobjekt 1">
            <a:extLst>
              <a:ext uri="{FF2B5EF4-FFF2-40B4-BE49-F238E27FC236}">
                <a16:creationId xmlns:a16="http://schemas.microsoft.com/office/drawing/2014/main" id="{36F7BD68-2B17-4E61-95E5-1CD29A6B8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986" y="5929150"/>
            <a:ext cx="1752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0C2B8C91-BB57-4965-97E0-D453C81C5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3" y="5672092"/>
            <a:ext cx="495238" cy="93333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9CD05CB8-1044-4BBD-9602-511942A34F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97" y="5929150"/>
            <a:ext cx="1200000" cy="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08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20570B-026C-40EA-8AC7-2FE2D2CDF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9050"/>
          </a:xfrm>
        </p:spPr>
        <p:txBody>
          <a:bodyPr>
            <a:normAutofit fontScale="90000"/>
          </a:bodyPr>
          <a:lstStyle/>
          <a:p>
            <a:pPr algn="l"/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  <a:br>
              <a:rPr lang="sv-SE" dirty="0"/>
            </a:br>
            <a:br>
              <a:rPr lang="sv-SE" dirty="0"/>
            </a:br>
            <a:r>
              <a:rPr lang="sv-SE" sz="4000" b="1" dirty="0"/>
              <a:t>MÅLGRUPP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1B23CC0-0625-4B39-A9D8-F0B139D5F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98583"/>
            <a:ext cx="9144000" cy="2281805"/>
          </a:xfrm>
        </p:spPr>
        <p:txBody>
          <a:bodyPr>
            <a:normAutofit fontScale="92500"/>
          </a:bodyPr>
          <a:lstStyle/>
          <a:p>
            <a:pPr algn="l"/>
            <a:endParaRPr lang="sv-SE" dirty="0"/>
          </a:p>
          <a:p>
            <a:pPr algn="l"/>
            <a:r>
              <a:rPr lang="sv-SE" sz="3000" dirty="0"/>
              <a:t>Målgruppen omfattar vuxna personer med betydande psykisk funktionsnedsättning/allvarlig psykisk sjukdom och med behov av omfattande insatser från två eller flera huvudmän</a:t>
            </a:r>
          </a:p>
          <a:p>
            <a:pPr algn="l"/>
            <a:r>
              <a:rPr lang="sv-SE" sz="1500" i="1" dirty="0"/>
              <a:t>(Ur ”Lokal överenskommelse om samverkan kring personer med betydande psykisk funktionsnedsättning/allvarlig psykisk sjukdom – Integrerad psykiatri” </a:t>
            </a:r>
          </a:p>
          <a:p>
            <a:pPr algn="l"/>
            <a:endParaRPr lang="sv-SE" dirty="0"/>
          </a:p>
        </p:txBody>
      </p:sp>
      <p:pic>
        <p:nvPicPr>
          <p:cNvPr id="1026" name="Bildobjekt 1">
            <a:extLst>
              <a:ext uri="{FF2B5EF4-FFF2-40B4-BE49-F238E27FC236}">
                <a16:creationId xmlns:a16="http://schemas.microsoft.com/office/drawing/2014/main" id="{36F7BD68-2B17-4E61-95E5-1CD29A6B8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986" y="5929150"/>
            <a:ext cx="1752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0C2B8C91-BB57-4965-97E0-D453C81C5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3" y="5672092"/>
            <a:ext cx="495238" cy="93333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9CD05CB8-1044-4BBD-9602-511942A34F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97" y="5929150"/>
            <a:ext cx="1200000" cy="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5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20570B-026C-40EA-8AC7-2FE2D2CDF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9050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1B23CC0-0625-4B39-A9D8-F0B139D5F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2664" y="1266738"/>
            <a:ext cx="9144000" cy="4186106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  <a:p>
            <a:pPr algn="l"/>
            <a:r>
              <a:rPr lang="sv-SE" sz="4600" b="1" dirty="0"/>
              <a:t>VAD ÄR INTEGRERAD PSYKIATRI? </a:t>
            </a:r>
            <a:br>
              <a:rPr lang="sv-SE" sz="4600" b="1" dirty="0"/>
            </a:br>
            <a:r>
              <a:rPr lang="sv-SE" sz="1800" dirty="0"/>
              <a:t>(Vård- och stödsamordning, Case Management, Resursgruppsarbete </a:t>
            </a:r>
            <a:r>
              <a:rPr lang="sv-SE" sz="1800" dirty="0" err="1"/>
              <a:t>m.m</a:t>
            </a:r>
            <a:r>
              <a:rPr lang="sv-SE" sz="18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900" dirty="0"/>
              <a:t>Manualbaserad metod med ett 30-tal arbetsblad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900" dirty="0"/>
              <a:t>Personen själv styr med hjälp av viktiga personer i sitt nätverk och yrkesfunktioner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900" dirty="0"/>
              <a:t>Vård- och stödsamordnare (Case Manager)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900" dirty="0"/>
              <a:t>Resursgrupp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900" dirty="0"/>
              <a:t>Nationella riktlinjer schizofreni 2018  – Prioritet 1 (</a:t>
            </a:r>
            <a:r>
              <a:rPr lang="sv-SE" sz="2900" dirty="0" err="1"/>
              <a:t>case</a:t>
            </a:r>
            <a:r>
              <a:rPr lang="sv-SE" sz="2900" dirty="0"/>
              <a:t> </a:t>
            </a:r>
            <a:r>
              <a:rPr lang="sv-SE" sz="2900" dirty="0" err="1"/>
              <a:t>managment</a:t>
            </a:r>
            <a:r>
              <a:rPr lang="sv-SE" sz="2900" dirty="0"/>
              <a:t>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900" dirty="0"/>
              <a:t>Ökade kostnader på kort sikt, lägre på lång sikt (Socialstyrelsens bedömning i nationella riktlinjer 2018)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900" dirty="0"/>
              <a:t>Omfattande internationell forskning och svenska vetenskapliga studier och erfarenheter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500" dirty="0"/>
          </a:p>
          <a:p>
            <a:pPr algn="l"/>
            <a:endParaRPr lang="sv-SE" dirty="0"/>
          </a:p>
        </p:txBody>
      </p:sp>
      <p:pic>
        <p:nvPicPr>
          <p:cNvPr id="1026" name="Bildobjekt 1">
            <a:extLst>
              <a:ext uri="{FF2B5EF4-FFF2-40B4-BE49-F238E27FC236}">
                <a16:creationId xmlns:a16="http://schemas.microsoft.com/office/drawing/2014/main" id="{36F7BD68-2B17-4E61-95E5-1CD29A6B8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986" y="5929150"/>
            <a:ext cx="1752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0C2B8C91-BB57-4965-97E0-D453C81C5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3" y="5672092"/>
            <a:ext cx="495238" cy="93333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9CD05CB8-1044-4BBD-9602-511942A34F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97" y="5929150"/>
            <a:ext cx="1200000" cy="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7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20570B-026C-40EA-8AC7-2FE2D2CDF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9050"/>
          </a:xfrm>
        </p:spPr>
        <p:txBody>
          <a:bodyPr>
            <a:normAutofit/>
          </a:bodyPr>
          <a:lstStyle/>
          <a:p>
            <a:r>
              <a:rPr lang="sv-SE" sz="4800" dirty="0"/>
              <a:t>NULÄGE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1B23CC0-0625-4B39-A9D8-F0B139D5F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39193"/>
            <a:ext cx="9144000" cy="3118607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Gemensamma utbildningar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Gemensam handledning (Mats Borell, Karlstads universitet)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</a:rPr>
              <a:t>Personal: Östersund 6, PSFN 4, Strömsund 3 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</a:rPr>
              <a:t>Ca 5 personal som slutat eller inte längre arbetar med metoden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Februari 2019 – cirka 12 pågående ärenden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</a:rPr>
              <a:t>3 Resursgrupper igång, 1 under uppstart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Handledaren november 2018: efter en låg ”platå” har arbetet kommit igång med full fart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Målet är att bli självförsörjande avseende metodhandledning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1026" name="Bildobjekt 1">
            <a:extLst>
              <a:ext uri="{FF2B5EF4-FFF2-40B4-BE49-F238E27FC236}">
                <a16:creationId xmlns:a16="http://schemas.microsoft.com/office/drawing/2014/main" id="{36F7BD68-2B17-4E61-95E5-1CD29A6B8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986" y="5929150"/>
            <a:ext cx="1752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0C2B8C91-BB57-4965-97E0-D453C81C5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3" y="5672092"/>
            <a:ext cx="495238" cy="93333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9CD05CB8-1044-4BBD-9602-511942A34F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97" y="5929150"/>
            <a:ext cx="1200000" cy="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86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20570B-026C-40EA-8AC7-2FE2D2CDF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9050"/>
          </a:xfrm>
        </p:spPr>
        <p:txBody>
          <a:bodyPr>
            <a:normAutofit fontScale="90000"/>
          </a:bodyPr>
          <a:lstStyle/>
          <a:p>
            <a:r>
              <a:rPr lang="sv-SE" dirty="0"/>
              <a:t>Hur mäter vi?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1B23CC0-0625-4B39-A9D8-F0B139D5F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2144"/>
            <a:ext cx="9144000" cy="274997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b="1" dirty="0"/>
              <a:t>Hälsoenkäten EQ-5D</a:t>
            </a:r>
            <a:r>
              <a:rPr lang="sv-SE" dirty="0"/>
              <a:t>, ett standardiserat instrument för att mäta och beskriva hälsoutfall  </a:t>
            </a:r>
            <a:r>
              <a:rPr lang="sv-SE" sz="1800" dirty="0"/>
              <a:t>(rörlighet, hygien, aktiviteter, oro/nedstämdhet, smärta/besvär)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b="1" dirty="0"/>
              <a:t>Utvärderingssystem i metoden </a:t>
            </a:r>
            <a:r>
              <a:rPr lang="sv-SE" sz="1800" dirty="0"/>
              <a:t>(Egen-</a:t>
            </a:r>
            <a:r>
              <a:rPr lang="sv-SE" sz="1800" dirty="0" err="1"/>
              <a:t>ConSat</a:t>
            </a:r>
            <a:r>
              <a:rPr lang="sv-SE" sz="1800" dirty="0"/>
              <a:t> Brukartillfredställelse – upplevelse av insatserna - Självskattningsformulär)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b="1" dirty="0"/>
              <a:t>Tester för programtrohet  </a:t>
            </a:r>
            <a:r>
              <a:rPr lang="sv-SE" sz="1800" dirty="0"/>
              <a:t>(Egen KSI – kliniska Strategier Implementering)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/>
              <a:t>För tidigt att dra några slutsatser</a:t>
            </a:r>
          </a:p>
        </p:txBody>
      </p:sp>
      <p:pic>
        <p:nvPicPr>
          <p:cNvPr id="1026" name="Bildobjekt 1">
            <a:extLst>
              <a:ext uri="{FF2B5EF4-FFF2-40B4-BE49-F238E27FC236}">
                <a16:creationId xmlns:a16="http://schemas.microsoft.com/office/drawing/2014/main" id="{36F7BD68-2B17-4E61-95E5-1CD29A6B8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986" y="5929150"/>
            <a:ext cx="1752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0C2B8C91-BB57-4965-97E0-D453C81C5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643" y="5672092"/>
            <a:ext cx="495238" cy="93333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9CD05CB8-1044-4BBD-9602-511942A34F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97" y="5929150"/>
            <a:ext cx="1200000" cy="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915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154</Words>
  <Application>Microsoft Office PowerPoint</Application>
  <PresentationFormat>Bredbild</PresentationFormat>
  <Paragraphs>36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      Integrerad psykiatri – Resursgrupps-ACT (RACT) </vt:lpstr>
      <vt:lpstr>      MÅLGRUPP</vt:lpstr>
      <vt:lpstr> </vt:lpstr>
      <vt:lpstr>NULÄGE</vt:lpstr>
      <vt:lpstr>Hur mäter vi?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Integrerad psykiatri (RACT)</dc:title>
  <dc:creator>Monika Andersson</dc:creator>
  <cp:lastModifiedBy>Kerstin Lejonklou</cp:lastModifiedBy>
  <cp:revision>39</cp:revision>
  <dcterms:created xsi:type="dcterms:W3CDTF">2019-02-08T09:46:17Z</dcterms:created>
  <dcterms:modified xsi:type="dcterms:W3CDTF">2019-05-09T11:03:04Z</dcterms:modified>
</cp:coreProperties>
</file>