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6.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09" r:id="rId2"/>
    <p:sldId id="274" r:id="rId3"/>
    <p:sldId id="275" r:id="rId4"/>
    <p:sldId id="276" r:id="rId5"/>
    <p:sldId id="277" r:id="rId6"/>
    <p:sldId id="299" r:id="rId7"/>
    <p:sldId id="283" r:id="rId8"/>
    <p:sldId id="285" r:id="rId9"/>
    <p:sldId id="286" r:id="rId10"/>
    <p:sldId id="293" r:id="rId11"/>
    <p:sldId id="290" r:id="rId12"/>
    <p:sldId id="287" r:id="rId13"/>
    <p:sldId id="292" r:id="rId14"/>
    <p:sldId id="294" r:id="rId15"/>
    <p:sldId id="296" r:id="rId16"/>
    <p:sldId id="298" r:id="rId17"/>
    <p:sldId id="300" r:id="rId18"/>
    <p:sldId id="301" r:id="rId19"/>
    <p:sldId id="302" r:id="rId20"/>
    <p:sldId id="303" r:id="rId21"/>
    <p:sldId id="306" r:id="rId22"/>
    <p:sldId id="307" r:id="rId23"/>
    <p:sldId id="310" r:id="rId24"/>
    <p:sldId id="311" r:id="rId25"/>
    <p:sldId id="312" r:id="rId26"/>
    <p:sldId id="313" r:id="rId27"/>
    <p:sldId id="314" r:id="rId28"/>
    <p:sldId id="315" r:id="rId29"/>
    <p:sldId id="323" r:id="rId30"/>
    <p:sldId id="308" r:id="rId31"/>
  </p:sldIdLst>
  <p:sldSz cx="12192000" cy="6858000"/>
  <p:notesSz cx="6799263" cy="99298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C200"/>
    <a:srgbClr val="16DC37"/>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autoAdjust="0"/>
  </p:normalViewPr>
  <p:slideViewPr>
    <p:cSldViewPr snapToGrid="0">
      <p:cViewPr varScale="1">
        <p:scale>
          <a:sx n="68" d="100"/>
          <a:sy n="68" d="100"/>
        </p:scale>
        <p:origin x="780" y="60"/>
      </p:cViewPr>
      <p:guideLst>
        <p:guide orient="horz" pos="2160"/>
        <p:guide pos="3840"/>
      </p:guideLst>
    </p:cSldViewPr>
  </p:slideViewPr>
  <p:outlineViewPr>
    <p:cViewPr>
      <p:scale>
        <a:sx n="33" d="100"/>
        <a:sy n="33" d="100"/>
      </p:scale>
      <p:origin x="0" y="34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BBB5A-07DB-4339-804E-8D1CF8A3BDF4}" type="doc">
      <dgm:prSet loTypeId="urn:microsoft.com/office/officeart/2005/8/layout/pyramid2" loCatId="pyramid" qsTypeId="urn:microsoft.com/office/officeart/2005/8/quickstyle/simple1" qsCatId="simple" csTypeId="urn:microsoft.com/office/officeart/2005/8/colors/accent1_2" csCatId="accent1" phldr="1"/>
      <dgm:spPr/>
    </dgm:pt>
    <dgm:pt modelId="{E9413BED-062E-4CAE-8DD3-4E867249DCC9}">
      <dgm:prSet phldrT="[Text]"/>
      <dgm:spPr/>
      <dgm:t>
        <a:bodyPr/>
        <a:lstStyle/>
        <a:p>
          <a:r>
            <a:rPr lang="sv-SE" dirty="0" err="1"/>
            <a:t>Macro</a:t>
          </a:r>
          <a:r>
            <a:rPr lang="sv-SE" dirty="0"/>
            <a:t>- politik kommun och region</a:t>
          </a:r>
        </a:p>
      </dgm:t>
    </dgm:pt>
    <dgm:pt modelId="{E33F2B9E-C848-487C-A924-6AEF08F16779}" type="parTrans" cxnId="{931324C0-1875-4C5C-A693-19C025B8D741}">
      <dgm:prSet/>
      <dgm:spPr/>
      <dgm:t>
        <a:bodyPr/>
        <a:lstStyle/>
        <a:p>
          <a:endParaRPr lang="sv-SE"/>
        </a:p>
      </dgm:t>
    </dgm:pt>
    <dgm:pt modelId="{EBA3910E-EF27-4898-9C6B-3B16F994775C}" type="sibTrans" cxnId="{931324C0-1875-4C5C-A693-19C025B8D741}">
      <dgm:prSet/>
      <dgm:spPr/>
      <dgm:t>
        <a:bodyPr/>
        <a:lstStyle/>
        <a:p>
          <a:endParaRPr lang="sv-SE"/>
        </a:p>
      </dgm:t>
    </dgm:pt>
    <dgm:pt modelId="{98019760-83E4-48FE-A907-E3B17DD4B82B}">
      <dgm:prSet phldrT="[Text]"/>
      <dgm:spPr/>
      <dgm:t>
        <a:bodyPr/>
        <a:lstStyle/>
        <a:p>
          <a:r>
            <a:rPr lang="sv-SE" dirty="0" err="1"/>
            <a:t>Meso</a:t>
          </a:r>
          <a:r>
            <a:rPr lang="sv-SE" dirty="0"/>
            <a:t>- Verksamhetsledning (VL-FVC-EC)</a:t>
          </a:r>
        </a:p>
      </dgm:t>
    </dgm:pt>
    <dgm:pt modelId="{F91068F9-4BE8-437A-8460-371B86FE7264}" type="parTrans" cxnId="{69247098-E7CF-4DDB-953A-01441C2BEC9A}">
      <dgm:prSet/>
      <dgm:spPr/>
      <dgm:t>
        <a:bodyPr/>
        <a:lstStyle/>
        <a:p>
          <a:endParaRPr lang="sv-SE"/>
        </a:p>
      </dgm:t>
    </dgm:pt>
    <dgm:pt modelId="{99C3E380-3252-4E46-9FD2-256446E6F16C}" type="sibTrans" cxnId="{69247098-E7CF-4DDB-953A-01441C2BEC9A}">
      <dgm:prSet/>
      <dgm:spPr/>
      <dgm:t>
        <a:bodyPr/>
        <a:lstStyle/>
        <a:p>
          <a:endParaRPr lang="sv-SE"/>
        </a:p>
      </dgm:t>
    </dgm:pt>
    <dgm:pt modelId="{7EC8EA00-4F67-4C3C-BE31-C390E8F3BF16}">
      <dgm:prSet phldrT="[Text]"/>
      <dgm:spPr/>
      <dgm:t>
        <a:bodyPr/>
        <a:lstStyle/>
        <a:p>
          <a:r>
            <a:rPr lang="sv-SE" dirty="0"/>
            <a:t>Mikro- Den enskilde</a:t>
          </a:r>
        </a:p>
        <a:p>
          <a:r>
            <a:rPr lang="sv-SE" dirty="0"/>
            <a:t>Personal nära den enskilde</a:t>
          </a:r>
        </a:p>
        <a:p>
          <a:r>
            <a:rPr lang="sv-SE" dirty="0"/>
            <a:t>Samhället i övrigt</a:t>
          </a:r>
        </a:p>
      </dgm:t>
    </dgm:pt>
    <dgm:pt modelId="{63D871FD-2CE6-4552-8DB8-4C17212A0D90}" type="parTrans" cxnId="{A364BC1E-8DFA-4CCE-AFF6-D96B7E143075}">
      <dgm:prSet/>
      <dgm:spPr/>
      <dgm:t>
        <a:bodyPr/>
        <a:lstStyle/>
        <a:p>
          <a:endParaRPr lang="sv-SE"/>
        </a:p>
      </dgm:t>
    </dgm:pt>
    <dgm:pt modelId="{424D6AA8-7EB3-45B7-94F1-D24F5AD97BE8}" type="sibTrans" cxnId="{A364BC1E-8DFA-4CCE-AFF6-D96B7E143075}">
      <dgm:prSet/>
      <dgm:spPr/>
      <dgm:t>
        <a:bodyPr/>
        <a:lstStyle/>
        <a:p>
          <a:endParaRPr lang="sv-SE"/>
        </a:p>
      </dgm:t>
    </dgm:pt>
    <dgm:pt modelId="{7DEA70EF-4B41-495F-98A7-0CF76B49C21B}" type="pres">
      <dgm:prSet presAssocID="{D16BBB5A-07DB-4339-804E-8D1CF8A3BDF4}" presName="compositeShape" presStyleCnt="0">
        <dgm:presLayoutVars>
          <dgm:dir/>
          <dgm:resizeHandles/>
        </dgm:presLayoutVars>
      </dgm:prSet>
      <dgm:spPr/>
    </dgm:pt>
    <dgm:pt modelId="{7894E9EF-345D-47A0-8008-259CE5CFA972}" type="pres">
      <dgm:prSet presAssocID="{D16BBB5A-07DB-4339-804E-8D1CF8A3BDF4}" presName="pyramid" presStyleLbl="node1" presStyleIdx="0" presStyleCnt="1"/>
      <dgm:spPr/>
    </dgm:pt>
    <dgm:pt modelId="{FD895695-6DAC-4047-8781-2981FCD8765F}" type="pres">
      <dgm:prSet presAssocID="{D16BBB5A-07DB-4339-804E-8D1CF8A3BDF4}" presName="theList" presStyleCnt="0"/>
      <dgm:spPr/>
    </dgm:pt>
    <dgm:pt modelId="{4CB1C60D-0012-4281-8A78-7AB51E92C7FD}" type="pres">
      <dgm:prSet presAssocID="{E9413BED-062E-4CAE-8DD3-4E867249DCC9}" presName="aNode" presStyleLbl="fgAcc1" presStyleIdx="0" presStyleCnt="3">
        <dgm:presLayoutVars>
          <dgm:bulletEnabled val="1"/>
        </dgm:presLayoutVars>
      </dgm:prSet>
      <dgm:spPr/>
    </dgm:pt>
    <dgm:pt modelId="{77AF1C78-2264-4444-A3FB-9F4BF34735AC}" type="pres">
      <dgm:prSet presAssocID="{E9413BED-062E-4CAE-8DD3-4E867249DCC9}" presName="aSpace" presStyleCnt="0"/>
      <dgm:spPr/>
    </dgm:pt>
    <dgm:pt modelId="{40615ED2-7607-4A43-BF17-CD9EF31595B6}" type="pres">
      <dgm:prSet presAssocID="{98019760-83E4-48FE-A907-E3B17DD4B82B}" presName="aNode" presStyleLbl="fgAcc1" presStyleIdx="1" presStyleCnt="3">
        <dgm:presLayoutVars>
          <dgm:bulletEnabled val="1"/>
        </dgm:presLayoutVars>
      </dgm:prSet>
      <dgm:spPr/>
    </dgm:pt>
    <dgm:pt modelId="{22B9D080-8CF8-4CFD-AA6B-EA7018253E33}" type="pres">
      <dgm:prSet presAssocID="{98019760-83E4-48FE-A907-E3B17DD4B82B}" presName="aSpace" presStyleCnt="0"/>
      <dgm:spPr/>
    </dgm:pt>
    <dgm:pt modelId="{7457E2BC-FE71-4C8B-B96B-8B5CF7C12F53}" type="pres">
      <dgm:prSet presAssocID="{7EC8EA00-4F67-4C3C-BE31-C390E8F3BF16}" presName="aNode" presStyleLbl="fgAcc1" presStyleIdx="2" presStyleCnt="3">
        <dgm:presLayoutVars>
          <dgm:bulletEnabled val="1"/>
        </dgm:presLayoutVars>
      </dgm:prSet>
      <dgm:spPr/>
    </dgm:pt>
    <dgm:pt modelId="{04000E8C-09E1-480A-8D49-A2874C833D56}" type="pres">
      <dgm:prSet presAssocID="{7EC8EA00-4F67-4C3C-BE31-C390E8F3BF16}" presName="aSpace" presStyleCnt="0"/>
      <dgm:spPr/>
    </dgm:pt>
  </dgm:ptLst>
  <dgm:cxnLst>
    <dgm:cxn modelId="{A364BC1E-8DFA-4CCE-AFF6-D96B7E143075}" srcId="{D16BBB5A-07DB-4339-804E-8D1CF8A3BDF4}" destId="{7EC8EA00-4F67-4C3C-BE31-C390E8F3BF16}" srcOrd="2" destOrd="0" parTransId="{63D871FD-2CE6-4552-8DB8-4C17212A0D90}" sibTransId="{424D6AA8-7EB3-45B7-94F1-D24F5AD97BE8}"/>
    <dgm:cxn modelId="{67659437-8660-4FD7-9790-2CB2ED4791B2}" type="presOf" srcId="{7EC8EA00-4F67-4C3C-BE31-C390E8F3BF16}" destId="{7457E2BC-FE71-4C8B-B96B-8B5CF7C12F53}" srcOrd="0" destOrd="0" presId="urn:microsoft.com/office/officeart/2005/8/layout/pyramid2"/>
    <dgm:cxn modelId="{4507BA8D-830A-497F-97B0-79F93DB4C2B0}" type="presOf" srcId="{98019760-83E4-48FE-A907-E3B17DD4B82B}" destId="{40615ED2-7607-4A43-BF17-CD9EF31595B6}" srcOrd="0" destOrd="0" presId="urn:microsoft.com/office/officeart/2005/8/layout/pyramid2"/>
    <dgm:cxn modelId="{69247098-E7CF-4DDB-953A-01441C2BEC9A}" srcId="{D16BBB5A-07DB-4339-804E-8D1CF8A3BDF4}" destId="{98019760-83E4-48FE-A907-E3B17DD4B82B}" srcOrd="1" destOrd="0" parTransId="{F91068F9-4BE8-437A-8460-371B86FE7264}" sibTransId="{99C3E380-3252-4E46-9FD2-256446E6F16C}"/>
    <dgm:cxn modelId="{C7CA73A2-D441-4DF3-A9DA-8718D6A412F5}" type="presOf" srcId="{E9413BED-062E-4CAE-8DD3-4E867249DCC9}" destId="{4CB1C60D-0012-4281-8A78-7AB51E92C7FD}" srcOrd="0" destOrd="0" presId="urn:microsoft.com/office/officeart/2005/8/layout/pyramid2"/>
    <dgm:cxn modelId="{931324C0-1875-4C5C-A693-19C025B8D741}" srcId="{D16BBB5A-07DB-4339-804E-8D1CF8A3BDF4}" destId="{E9413BED-062E-4CAE-8DD3-4E867249DCC9}" srcOrd="0" destOrd="0" parTransId="{E33F2B9E-C848-487C-A924-6AEF08F16779}" sibTransId="{EBA3910E-EF27-4898-9C6B-3B16F994775C}"/>
    <dgm:cxn modelId="{3D3887E8-2CFE-458E-AC52-1B7E892B2474}" type="presOf" srcId="{D16BBB5A-07DB-4339-804E-8D1CF8A3BDF4}" destId="{7DEA70EF-4B41-495F-98A7-0CF76B49C21B}" srcOrd="0" destOrd="0" presId="urn:microsoft.com/office/officeart/2005/8/layout/pyramid2"/>
    <dgm:cxn modelId="{FBC6DA75-8D53-4B13-BD95-4F23941B6654}" type="presParOf" srcId="{7DEA70EF-4B41-495F-98A7-0CF76B49C21B}" destId="{7894E9EF-345D-47A0-8008-259CE5CFA972}" srcOrd="0" destOrd="0" presId="urn:microsoft.com/office/officeart/2005/8/layout/pyramid2"/>
    <dgm:cxn modelId="{7CEBFE62-BD07-4A6C-8A29-6B67441290EE}" type="presParOf" srcId="{7DEA70EF-4B41-495F-98A7-0CF76B49C21B}" destId="{FD895695-6DAC-4047-8781-2981FCD8765F}" srcOrd="1" destOrd="0" presId="urn:microsoft.com/office/officeart/2005/8/layout/pyramid2"/>
    <dgm:cxn modelId="{6FEC2F43-FED5-459F-8F3D-7AC4811973F1}" type="presParOf" srcId="{FD895695-6DAC-4047-8781-2981FCD8765F}" destId="{4CB1C60D-0012-4281-8A78-7AB51E92C7FD}" srcOrd="0" destOrd="0" presId="urn:microsoft.com/office/officeart/2005/8/layout/pyramid2"/>
    <dgm:cxn modelId="{6B1EFAB9-AB6D-4348-80B1-8FBF3AF3376E}" type="presParOf" srcId="{FD895695-6DAC-4047-8781-2981FCD8765F}" destId="{77AF1C78-2264-4444-A3FB-9F4BF34735AC}" srcOrd="1" destOrd="0" presId="urn:microsoft.com/office/officeart/2005/8/layout/pyramid2"/>
    <dgm:cxn modelId="{5E44EC40-A63C-4353-897A-33F2195C1461}" type="presParOf" srcId="{FD895695-6DAC-4047-8781-2981FCD8765F}" destId="{40615ED2-7607-4A43-BF17-CD9EF31595B6}" srcOrd="2" destOrd="0" presId="urn:microsoft.com/office/officeart/2005/8/layout/pyramid2"/>
    <dgm:cxn modelId="{1DE0419F-C89B-4BC8-8786-902750907DF3}" type="presParOf" srcId="{FD895695-6DAC-4047-8781-2981FCD8765F}" destId="{22B9D080-8CF8-4CFD-AA6B-EA7018253E33}" srcOrd="3" destOrd="0" presId="urn:microsoft.com/office/officeart/2005/8/layout/pyramid2"/>
    <dgm:cxn modelId="{9883364C-CBD7-43BB-B364-A932ECDD3499}" type="presParOf" srcId="{FD895695-6DAC-4047-8781-2981FCD8765F}" destId="{7457E2BC-FE71-4C8B-B96B-8B5CF7C12F53}" srcOrd="4" destOrd="0" presId="urn:microsoft.com/office/officeart/2005/8/layout/pyramid2"/>
    <dgm:cxn modelId="{AD192C58-7187-4355-914A-4E08167C5153}" type="presParOf" srcId="{FD895695-6DAC-4047-8781-2981FCD8765F}" destId="{04000E8C-09E1-480A-8D49-A2874C833D5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4E9EF-345D-47A0-8008-259CE5CFA972}">
      <dsp:nvSpPr>
        <dsp:cNvPr id="0" name=""/>
        <dsp:cNvSpPr/>
      </dsp:nvSpPr>
      <dsp:spPr>
        <a:xfrm>
          <a:off x="3029664" y="0"/>
          <a:ext cx="3832225" cy="3832225"/>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1C60D-0012-4281-8A78-7AB51E92C7FD}">
      <dsp:nvSpPr>
        <dsp:cNvPr id="0" name=""/>
        <dsp:cNvSpPr/>
      </dsp:nvSpPr>
      <dsp:spPr>
        <a:xfrm>
          <a:off x="4945777" y="385280"/>
          <a:ext cx="2490946" cy="9071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err="1"/>
            <a:t>Macro</a:t>
          </a:r>
          <a:r>
            <a:rPr lang="sv-SE" sz="1400" kern="1200" dirty="0"/>
            <a:t>- politik kommun och region</a:t>
          </a:r>
        </a:p>
      </dsp:txBody>
      <dsp:txXfrm>
        <a:off x="4990061" y="429564"/>
        <a:ext cx="2402378" cy="818591"/>
      </dsp:txXfrm>
    </dsp:sp>
    <dsp:sp modelId="{40615ED2-7607-4A43-BF17-CD9EF31595B6}">
      <dsp:nvSpPr>
        <dsp:cNvPr id="0" name=""/>
        <dsp:cNvSpPr/>
      </dsp:nvSpPr>
      <dsp:spPr>
        <a:xfrm>
          <a:off x="4945777" y="1405835"/>
          <a:ext cx="2490946" cy="9071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err="1"/>
            <a:t>Meso</a:t>
          </a:r>
          <a:r>
            <a:rPr lang="sv-SE" sz="1400" kern="1200" dirty="0"/>
            <a:t>- Verksamhetsledning (VL-FVC-EC)</a:t>
          </a:r>
        </a:p>
      </dsp:txBody>
      <dsp:txXfrm>
        <a:off x="4990061" y="1450119"/>
        <a:ext cx="2402378" cy="818591"/>
      </dsp:txXfrm>
    </dsp:sp>
    <dsp:sp modelId="{7457E2BC-FE71-4C8B-B96B-8B5CF7C12F53}">
      <dsp:nvSpPr>
        <dsp:cNvPr id="0" name=""/>
        <dsp:cNvSpPr/>
      </dsp:nvSpPr>
      <dsp:spPr>
        <a:xfrm>
          <a:off x="4945777" y="2426389"/>
          <a:ext cx="2490946" cy="90715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dirty="0"/>
            <a:t>Mikro- Den enskilde</a:t>
          </a:r>
        </a:p>
        <a:p>
          <a:pPr marL="0" lvl="0" indent="0" algn="ctr" defTabSz="622300">
            <a:lnSpc>
              <a:spcPct val="90000"/>
            </a:lnSpc>
            <a:spcBef>
              <a:spcPct val="0"/>
            </a:spcBef>
            <a:spcAft>
              <a:spcPct val="35000"/>
            </a:spcAft>
            <a:buNone/>
          </a:pPr>
          <a:r>
            <a:rPr lang="sv-SE" sz="1400" kern="1200" dirty="0"/>
            <a:t>Personal nära den enskilde</a:t>
          </a:r>
        </a:p>
        <a:p>
          <a:pPr marL="0" lvl="0" indent="0" algn="ctr" defTabSz="622300">
            <a:lnSpc>
              <a:spcPct val="90000"/>
            </a:lnSpc>
            <a:spcBef>
              <a:spcPct val="0"/>
            </a:spcBef>
            <a:spcAft>
              <a:spcPct val="35000"/>
            </a:spcAft>
            <a:buNone/>
          </a:pPr>
          <a:r>
            <a:rPr lang="sv-SE" sz="1400" kern="1200" dirty="0"/>
            <a:t>Samhället i övrigt</a:t>
          </a:r>
        </a:p>
      </dsp:txBody>
      <dsp:txXfrm>
        <a:off x="4990061" y="2470673"/>
        <a:ext cx="2402378" cy="8185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C4F220B-DA8C-4634-983E-934D68BDBA2B}" type="datetimeFigureOut">
              <a:rPr lang="sv-SE" smtClean="0"/>
              <a:t>2019-05-09</a:t>
            </a:fld>
            <a:endParaRPr lang="sv-SE"/>
          </a:p>
        </p:txBody>
      </p:sp>
      <p:sp>
        <p:nvSpPr>
          <p:cNvPr id="4" name="Platshållare för bildobjekt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9ECBF45-5F14-43C9-BC96-4F6BF02E1327}" type="slidenum">
              <a:rPr lang="sv-SE" smtClean="0"/>
              <a:t>‹#›</a:t>
            </a:fld>
            <a:endParaRPr lang="sv-SE"/>
          </a:p>
        </p:txBody>
      </p:sp>
    </p:spTree>
    <p:extLst>
      <p:ext uri="{BB962C8B-B14F-4D97-AF65-F5344CB8AC3E}">
        <p14:creationId xmlns:p14="http://schemas.microsoft.com/office/powerpoint/2010/main" val="3484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Tidplan, intressentanalys, kommunikation med både Fredagsgruppen och SVOM kontinuerligt.</a:t>
            </a:r>
          </a:p>
        </p:txBody>
      </p:sp>
      <p:sp>
        <p:nvSpPr>
          <p:cNvPr id="4" name="Platshållare för bildnummer 3"/>
          <p:cNvSpPr>
            <a:spLocks noGrp="1"/>
          </p:cNvSpPr>
          <p:nvPr>
            <p:ph type="sldNum" sz="quarter" idx="5"/>
          </p:nvPr>
        </p:nvSpPr>
        <p:spPr/>
        <p:txBody>
          <a:bodyPr/>
          <a:lstStyle/>
          <a:p>
            <a:fld id="{19ECBF45-5F14-43C9-BC96-4F6BF02E1327}" type="slidenum">
              <a:rPr lang="sv-SE" smtClean="0"/>
              <a:t>2</a:t>
            </a:fld>
            <a:endParaRPr lang="sv-SE"/>
          </a:p>
        </p:txBody>
      </p:sp>
    </p:spTree>
    <p:extLst>
      <p:ext uri="{BB962C8B-B14F-4D97-AF65-F5344CB8AC3E}">
        <p14:creationId xmlns:p14="http://schemas.microsoft.com/office/powerpoint/2010/main" val="895425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391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321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sv-SE" sz="1600" b="0" i="0" u="none" strike="noStrike" cap="none" dirty="0">
                <a:solidFill>
                  <a:schemeClr val="dk1"/>
                </a:solidFill>
                <a:latin typeface="Calibri"/>
                <a:ea typeface="Calibri"/>
                <a:cs typeface="Calibri"/>
                <a:sym typeface="Calibri"/>
              </a:rPr>
              <a:t>Detta är ett av resultaten från journalgranskningen som visar Antal fall som lett till höftfrakturer hos 65 år och äldre under 4 månader </a:t>
            </a:r>
            <a:endParaRPr sz="1400" dirty="0"/>
          </a:p>
          <a:p>
            <a:pPr marL="0" marR="0" lvl="0" indent="0" algn="l" rtl="0">
              <a:spcBef>
                <a:spcPts val="0"/>
              </a:spcBef>
              <a:spcAft>
                <a:spcPts val="0"/>
              </a:spcAft>
              <a:buNone/>
            </a:pPr>
            <a:r>
              <a:rPr lang="sv-SE" sz="1600" b="0" i="0" u="none" strike="noStrike" cap="none" dirty="0">
                <a:solidFill>
                  <a:schemeClr val="dk1"/>
                </a:solidFill>
                <a:latin typeface="Calibri"/>
                <a:ea typeface="Calibri"/>
                <a:cs typeface="Calibri"/>
                <a:sym typeface="Calibri"/>
              </a:rPr>
              <a:t>2016 /Januari/April/Juli/Oktober </a:t>
            </a:r>
            <a:endParaRPr sz="1400" dirty="0"/>
          </a:p>
          <a:p>
            <a:pPr marL="0" marR="0" lvl="0" indent="0" algn="l" rtl="0">
              <a:spcBef>
                <a:spcPts val="0"/>
              </a:spcBef>
              <a:spcAft>
                <a:spcPts val="0"/>
              </a:spcAft>
              <a:buNone/>
            </a:pPr>
            <a:r>
              <a:rPr lang="sv-SE" sz="1600" b="1" i="0" u="none" strike="noStrike" cap="none" dirty="0">
                <a:solidFill>
                  <a:srgbClr val="FF0000"/>
                </a:solidFill>
                <a:latin typeface="Calibri"/>
                <a:ea typeface="Calibri"/>
                <a:cs typeface="Calibri"/>
                <a:sym typeface="Calibri"/>
              </a:rPr>
              <a:t>109 höftfrakturer på fyra månader </a:t>
            </a:r>
            <a:r>
              <a:rPr lang="sv-SE" sz="1600" b="0" i="1" u="none" strike="noStrike" cap="none" dirty="0">
                <a:solidFill>
                  <a:srgbClr val="FF0000"/>
                </a:solidFill>
                <a:latin typeface="Calibri"/>
                <a:ea typeface="Calibri"/>
                <a:cs typeface="Calibri"/>
                <a:sym typeface="Calibri"/>
              </a:rPr>
              <a:t>nästan ett fall per månad… </a:t>
            </a:r>
            <a:endParaRPr sz="1400" dirty="0"/>
          </a:p>
          <a:p>
            <a:pPr marL="0" marR="0" lvl="0" indent="0" algn="l" rtl="0">
              <a:spcBef>
                <a:spcPts val="0"/>
              </a:spcBef>
              <a:spcAft>
                <a:spcPts val="0"/>
              </a:spcAft>
              <a:buNone/>
            </a:pPr>
            <a:r>
              <a:rPr lang="sv-SE" sz="1600" b="0" i="0" u="none" strike="noStrike" cap="none" dirty="0">
                <a:solidFill>
                  <a:srgbClr val="FF0000"/>
                </a:solidFill>
                <a:latin typeface="Calibri"/>
                <a:ea typeface="Calibri"/>
                <a:cs typeface="Calibri"/>
                <a:sym typeface="Calibri"/>
              </a:rPr>
              <a:t>Varav de flesta har skett inomhus (83 %) och varav största andelen är kvinnor (70 %) </a:t>
            </a:r>
            <a:endParaRPr sz="1600" b="1" i="0" u="none" strike="noStrike" cap="none" dirty="0">
              <a:solidFill>
                <a:srgbClr val="FF0000"/>
              </a:solidFill>
              <a:latin typeface="Calibri"/>
              <a:ea typeface="Calibri"/>
              <a:cs typeface="Calibri"/>
              <a:sym typeface="Calibri"/>
            </a:endParaRPr>
          </a:p>
        </p:txBody>
      </p:sp>
      <p:sp>
        <p:nvSpPr>
          <p:cNvPr id="263" name="Shape 263"/>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2884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600" b="0" i="0" u="none" strike="noStrike" cap="none" dirty="0">
                <a:solidFill>
                  <a:schemeClr val="dk1"/>
                </a:solidFill>
                <a:latin typeface="Calibri"/>
                <a:ea typeface="Calibri"/>
                <a:cs typeface="Calibri"/>
                <a:sym typeface="Calibri"/>
              </a:rPr>
              <a:t>Hur bodde de personer som drabbades? </a:t>
            </a:r>
            <a:endParaRPr sz="1400" dirty="0"/>
          </a:p>
          <a:p>
            <a:pPr marL="0" marR="0" lvl="0" indent="0" algn="l" rtl="0">
              <a:spcBef>
                <a:spcPts val="0"/>
              </a:spcBef>
              <a:spcAft>
                <a:spcPts val="0"/>
              </a:spcAft>
              <a:buNone/>
            </a:pPr>
            <a:r>
              <a:rPr lang="sv-SE" sz="1600" b="0" i="0" u="none" strike="noStrike" cap="none" dirty="0">
                <a:solidFill>
                  <a:schemeClr val="dk1"/>
                </a:solidFill>
                <a:latin typeface="Calibri"/>
                <a:ea typeface="Calibri"/>
                <a:cs typeface="Calibri"/>
                <a:sym typeface="Calibri"/>
              </a:rPr>
              <a:t>Flest antal fall som lett till höftledsfraktur skedde bland personer som bodde </a:t>
            </a:r>
            <a:r>
              <a:rPr lang="sv-SE" sz="1600" b="1" i="0" u="none" strike="noStrike" cap="none" dirty="0">
                <a:solidFill>
                  <a:srgbClr val="FF0000"/>
                </a:solidFill>
                <a:latin typeface="Calibri"/>
                <a:ea typeface="Calibri"/>
                <a:cs typeface="Calibri"/>
                <a:sym typeface="Calibri"/>
              </a:rPr>
              <a:t>ensamma i eget boende </a:t>
            </a:r>
            <a:r>
              <a:rPr lang="sv-SE" sz="1600" b="1" i="0" u="none" strike="noStrike" cap="none" dirty="0">
                <a:solidFill>
                  <a:schemeClr val="dk1"/>
                </a:solidFill>
                <a:latin typeface="Calibri"/>
                <a:ea typeface="Calibri"/>
                <a:cs typeface="Calibri"/>
                <a:sym typeface="Calibri"/>
              </a:rPr>
              <a:t>(N=49) 45 % </a:t>
            </a:r>
            <a:endParaRPr sz="1400" dirty="0"/>
          </a:p>
          <a:p>
            <a:pPr marL="0" marR="0" lvl="0" indent="0" algn="l" rtl="0">
              <a:spcBef>
                <a:spcPts val="0"/>
              </a:spcBef>
              <a:spcAft>
                <a:spcPts val="0"/>
              </a:spcAft>
              <a:buNone/>
            </a:pPr>
            <a:r>
              <a:rPr lang="sv-SE" sz="1600" b="0" i="0" u="none" strike="noStrike" cap="none" dirty="0">
                <a:solidFill>
                  <a:schemeClr val="dk1"/>
                </a:solidFill>
                <a:latin typeface="Calibri"/>
                <a:ea typeface="Calibri"/>
                <a:cs typeface="Calibri"/>
                <a:sym typeface="Calibri"/>
              </a:rPr>
              <a:t>29 av dessa 49 hade beslut om hemtjänst … -</a:t>
            </a:r>
            <a:r>
              <a:rPr lang="sv-SE" sz="1600" b="0" i="1" u="none" strike="noStrike" cap="none" dirty="0">
                <a:solidFill>
                  <a:schemeClr val="dk1"/>
                </a:solidFill>
                <a:latin typeface="Calibri"/>
                <a:ea typeface="Calibri"/>
                <a:cs typeface="Calibri"/>
                <a:sym typeface="Calibri"/>
              </a:rPr>
              <a:t> hur stora insatser är dock oklart </a:t>
            </a:r>
            <a:endParaRPr sz="1400" dirty="0"/>
          </a:p>
          <a:p>
            <a:pPr marL="0" marR="0" lvl="0" indent="0" algn="l" rtl="0">
              <a:spcBef>
                <a:spcPts val="0"/>
              </a:spcBef>
              <a:spcAft>
                <a:spcPts val="0"/>
              </a:spcAft>
              <a:buNone/>
            </a:pPr>
            <a:r>
              <a:rPr lang="sv-SE" sz="1600" b="0" i="0" u="none" strike="noStrike" cap="none" dirty="0">
                <a:solidFill>
                  <a:schemeClr val="dk1"/>
                </a:solidFill>
                <a:latin typeface="Calibri"/>
                <a:ea typeface="Calibri"/>
                <a:cs typeface="Calibri"/>
                <a:sym typeface="Calibri"/>
              </a:rPr>
              <a:t>30 av de 109 (26 %) fanns inom särskilt boende. </a:t>
            </a:r>
            <a:endParaRPr sz="1600" b="0" i="0" u="none" strike="noStrike" cap="none" dirty="0">
              <a:solidFill>
                <a:srgbClr val="FF0000"/>
              </a:solidFill>
              <a:latin typeface="Calibri"/>
              <a:ea typeface="Calibri"/>
              <a:cs typeface="Calibri"/>
              <a:sym typeface="Calibri"/>
            </a:endParaRPr>
          </a:p>
        </p:txBody>
      </p:sp>
      <p:sp>
        <p:nvSpPr>
          <p:cNvPr id="278" name="Shape 278"/>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130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BC46772-9891-4F22-B4A3-A559292540E2}" type="slidenum">
              <a:rPr lang="sv-SE" smtClean="0"/>
              <a:t>17</a:t>
            </a:fld>
            <a:endParaRPr lang="sv-SE"/>
          </a:p>
        </p:txBody>
      </p:sp>
    </p:spTree>
    <p:extLst>
      <p:ext uri="{BB962C8B-B14F-4D97-AF65-F5344CB8AC3E}">
        <p14:creationId xmlns:p14="http://schemas.microsoft.com/office/powerpoint/2010/main" val="376638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19ECBF45-5F14-43C9-BC96-4F6BF02E1327}" type="slidenum">
              <a:rPr lang="sv-SE" smtClean="0"/>
              <a:t>23</a:t>
            </a:fld>
            <a:endParaRPr lang="sv-SE"/>
          </a:p>
        </p:txBody>
      </p:sp>
    </p:spTree>
    <p:extLst>
      <p:ext uri="{BB962C8B-B14F-4D97-AF65-F5344CB8AC3E}">
        <p14:creationId xmlns:p14="http://schemas.microsoft.com/office/powerpoint/2010/main" val="114488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927" y="4778722"/>
            <a:ext cx="5439410" cy="4062400"/>
          </a:xfrm>
        </p:spPr>
        <p:txBody>
          <a:bodyPr/>
          <a:lstStyle/>
          <a:p>
            <a:r>
              <a:rPr lang="sv-SE" sz="1400" dirty="0"/>
              <a:t>SVOM beslutade 2016-10-14 att uppdra till Fredagsgruppen (beredande organ för SVOM) att undersöka möjligheter till region/länsövergripande arbete för att göra en </a:t>
            </a:r>
            <a:r>
              <a:rPr lang="sv-SE" sz="1400" b="1" dirty="0"/>
              <a:t>bred analys avseende </a:t>
            </a:r>
            <a:r>
              <a:rPr lang="sv-SE" sz="1400" dirty="0"/>
              <a:t>fallolyckor i Jämtlands län. En annan del i arbetet/rapporten att identifiera </a:t>
            </a:r>
            <a:r>
              <a:rPr lang="sv-SE" sz="1400" b="1" dirty="0"/>
              <a:t>framgångsfaktorer</a:t>
            </a:r>
            <a:r>
              <a:rPr lang="sv-SE" sz="1400" dirty="0"/>
              <a:t> i kommunernas åtgärder för att förebygga fallolyckor bland äldre, samt att finna </a:t>
            </a:r>
            <a:r>
              <a:rPr lang="sv-SE" sz="1400" b="1" dirty="0"/>
              <a:t>effektiva åtgärder </a:t>
            </a:r>
            <a:r>
              <a:rPr lang="sv-SE" sz="1400" dirty="0"/>
              <a:t>i det gemensamma fallpreventiva arbetet.</a:t>
            </a:r>
          </a:p>
          <a:p>
            <a:r>
              <a:rPr lang="sv-SE" sz="1400" dirty="0"/>
              <a:t>Slutprodukten- </a:t>
            </a:r>
            <a:r>
              <a:rPr lang="sv-SE" sz="1400" b="1" dirty="0"/>
              <a:t>Rapport Fallolyckor bland äldre personer i Jämtlands län</a:t>
            </a:r>
            <a:r>
              <a:rPr lang="sv-SE" sz="1400" dirty="0"/>
              <a:t>.</a:t>
            </a:r>
          </a:p>
          <a:p>
            <a:endParaRPr lang="sv-SE" sz="1400" dirty="0"/>
          </a:p>
          <a:p>
            <a:r>
              <a:rPr lang="sv-SE" sz="1400" b="1" dirty="0"/>
              <a:t>SKL december 2017</a:t>
            </a:r>
            <a:r>
              <a:rPr lang="sv-SE" sz="1400" dirty="0"/>
              <a:t>, Strategi för hälsa- tillsammans- varje dag lite bättre, mål (god och jämlik hälsa- leva livet- hela livet) och indikatorer (minska antalet fallskador bland individer 80 år och äldre med 10/1000 fram till 2022.  </a:t>
            </a:r>
            <a:r>
              <a:rPr lang="sv-SE" sz="1400" b="1" dirty="0"/>
              <a:t>I maj 2018 </a:t>
            </a:r>
            <a:r>
              <a:rPr lang="sv-SE" sz="1400" dirty="0"/>
              <a:t>får Ledningskraft i uppdrag av Fredagsgruppen att tillsammans med FoU Jämt och vårdstrateg Region JH att ta fram förslag på fallpreventiva åtgärder. Arbetet med under hösten och remissrunda precis avslutad. Sammanställt remissvaren och nu går förslaget tillbaka till Fredagsgruppen och SVOM</a:t>
            </a:r>
          </a:p>
          <a:p>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19ECBF45-5F14-43C9-BC96-4F6BF02E1327}" type="slidenum">
              <a:rPr lang="sv-SE" smtClean="0"/>
              <a:t>24</a:t>
            </a:fld>
            <a:endParaRPr lang="sv-SE"/>
          </a:p>
        </p:txBody>
      </p:sp>
    </p:spTree>
    <p:extLst>
      <p:ext uri="{BB962C8B-B14F-4D97-AF65-F5344CB8AC3E}">
        <p14:creationId xmlns:p14="http://schemas.microsoft.com/office/powerpoint/2010/main" val="622775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I Rapport om Fallskador så redovisas hur ansvaret för fallprevention fördelas på olika nivåer. </a:t>
            </a:r>
          </a:p>
          <a:p>
            <a:r>
              <a:rPr lang="sv-SE" sz="1600" b="1" dirty="0"/>
              <a:t>Politiker </a:t>
            </a:r>
            <a:r>
              <a:rPr lang="sv-SE" sz="1600" dirty="0"/>
              <a:t>i regionen och länets kommuner anger målen och grundläggande förutsättningar för de olika verksamheterna inom respektive organisation</a:t>
            </a:r>
          </a:p>
          <a:p>
            <a:endParaRPr lang="sv-SE" sz="1600" dirty="0"/>
          </a:p>
          <a:p>
            <a:r>
              <a:rPr lang="sv-SE" sz="1600" b="1" dirty="0"/>
              <a:t>Verksamhetsledning</a:t>
            </a:r>
            <a:r>
              <a:rPr lang="sv-SE" sz="1600" dirty="0"/>
              <a:t> förvissar sig  om att förutsättningar för det fallpreventiva arbetet finns hos den nära personalen</a:t>
            </a:r>
          </a:p>
          <a:p>
            <a:endParaRPr lang="sv-SE" dirty="0"/>
          </a:p>
          <a:p>
            <a:endParaRPr lang="sv-SE" b="1" dirty="0"/>
          </a:p>
        </p:txBody>
      </p:sp>
      <p:sp>
        <p:nvSpPr>
          <p:cNvPr id="4" name="Platshållare för bildnummer 3"/>
          <p:cNvSpPr>
            <a:spLocks noGrp="1"/>
          </p:cNvSpPr>
          <p:nvPr>
            <p:ph type="sldNum" sz="quarter" idx="5"/>
          </p:nvPr>
        </p:nvSpPr>
        <p:spPr/>
        <p:txBody>
          <a:bodyPr/>
          <a:lstStyle/>
          <a:p>
            <a:fld id="{19ECBF45-5F14-43C9-BC96-4F6BF02E1327}" type="slidenum">
              <a:rPr lang="sv-SE" smtClean="0"/>
              <a:t>25</a:t>
            </a:fld>
            <a:endParaRPr lang="sv-SE"/>
          </a:p>
        </p:txBody>
      </p:sp>
    </p:spTree>
    <p:extLst>
      <p:ext uri="{BB962C8B-B14F-4D97-AF65-F5344CB8AC3E}">
        <p14:creationId xmlns:p14="http://schemas.microsoft.com/office/powerpoint/2010/main" val="844445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Förslag på fallpreventiva åtgärder föreslås ske på flera olika nivåer, samhällsnivå, gruppnivå och individuell nivå. </a:t>
            </a:r>
            <a:r>
              <a:rPr lang="sv-SE" sz="1400" b="1" dirty="0"/>
              <a:t>Hälsofrämjande</a:t>
            </a:r>
            <a:r>
              <a:rPr lang="sv-SE" sz="1400" dirty="0"/>
              <a:t>- Vissa av åtgärderna ligger därför utanför det som normalt hör hemma inom hälso- och sjukvården- till exempel miljöanpassning på </a:t>
            </a:r>
            <a:r>
              <a:rPr lang="sv-SE" sz="1400" b="1" dirty="0"/>
              <a:t>samhällsnivå</a:t>
            </a:r>
            <a:r>
              <a:rPr lang="sv-SE" sz="1400" dirty="0"/>
              <a:t>, boende och närmiljö. Trafikplanering med mera, möjligheter till fysisk aktivitet i närområdet</a:t>
            </a:r>
          </a:p>
          <a:p>
            <a:r>
              <a:rPr lang="sv-SE" sz="1400" b="1" dirty="0"/>
              <a:t>Förebygga risk för fall- </a:t>
            </a:r>
            <a:r>
              <a:rPr lang="sv-SE" sz="1400" dirty="0"/>
              <a:t>gruppnivå- Balansera mera veckan- återkommande g</a:t>
            </a:r>
            <a:r>
              <a:rPr lang="sv-SE" sz="1400" b="1" dirty="0"/>
              <a:t>ruppbaserad</a:t>
            </a:r>
            <a:r>
              <a:rPr lang="sv-SE" sz="1400" dirty="0"/>
              <a:t>  informationsdrive</a:t>
            </a:r>
          </a:p>
          <a:p>
            <a:r>
              <a:rPr lang="sv-SE" sz="1400" b="1" dirty="0"/>
              <a:t>Förebygga fall </a:t>
            </a:r>
            <a:r>
              <a:rPr lang="sv-SE" sz="1400" dirty="0"/>
              <a:t>tidiga och i</a:t>
            </a:r>
            <a:r>
              <a:rPr lang="sv-SE" sz="1400" b="1" dirty="0"/>
              <a:t>ndividuellt</a:t>
            </a:r>
            <a:r>
              <a:rPr lang="sv-SE" sz="1400" dirty="0"/>
              <a:t> anpassade preventiva åtgärder</a:t>
            </a:r>
          </a:p>
          <a:p>
            <a:r>
              <a:rPr lang="sv-SE" sz="1400" b="1" dirty="0"/>
              <a:t>Förhindra att skador sker vid fall- </a:t>
            </a:r>
            <a:r>
              <a:rPr lang="sv-SE" sz="1400" dirty="0"/>
              <a:t>högriskpersoner, dementa/kognitivt nedsatt förmåga</a:t>
            </a:r>
          </a:p>
          <a:p>
            <a:endParaRPr lang="sv-SE" sz="1400" b="1" dirty="0"/>
          </a:p>
          <a:p>
            <a:r>
              <a:rPr lang="sv-SE" sz="1400" dirty="0"/>
              <a:t>Listat en hel rad förslag, såg ni i remissen. Sedan sett över evidens för aktiviteter, vilket slutligen resulterat i fyra områden inom vilka förslag på fallpreventiva åtgärder föreslås</a:t>
            </a:r>
          </a:p>
          <a:p>
            <a:endParaRPr lang="sv-SE" b="1" dirty="0"/>
          </a:p>
        </p:txBody>
      </p:sp>
      <p:sp>
        <p:nvSpPr>
          <p:cNvPr id="4" name="Platshållare för bildnummer 3"/>
          <p:cNvSpPr>
            <a:spLocks noGrp="1"/>
          </p:cNvSpPr>
          <p:nvPr>
            <p:ph type="sldNum" sz="quarter" idx="5"/>
          </p:nvPr>
        </p:nvSpPr>
        <p:spPr/>
        <p:txBody>
          <a:bodyPr/>
          <a:lstStyle/>
          <a:p>
            <a:fld id="{19ECBF45-5F14-43C9-BC96-4F6BF02E1327}" type="slidenum">
              <a:rPr lang="sv-SE" smtClean="0"/>
              <a:t>26</a:t>
            </a:fld>
            <a:endParaRPr lang="sv-SE"/>
          </a:p>
        </p:txBody>
      </p:sp>
    </p:spTree>
    <p:extLst>
      <p:ext uri="{BB962C8B-B14F-4D97-AF65-F5344CB8AC3E}">
        <p14:creationId xmlns:p14="http://schemas.microsoft.com/office/powerpoint/2010/main" val="2957790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dirty="0"/>
              <a:t>I förslaget presenteras fyra områden inom vilka förslag på fallpreventiva åtgärder redovisas. Här  med ett exempel /område</a:t>
            </a:r>
          </a:p>
        </p:txBody>
      </p:sp>
      <p:sp>
        <p:nvSpPr>
          <p:cNvPr id="4" name="Platshållare för bildnummer 3"/>
          <p:cNvSpPr>
            <a:spLocks noGrp="1"/>
          </p:cNvSpPr>
          <p:nvPr>
            <p:ph type="sldNum" sz="quarter" idx="5"/>
          </p:nvPr>
        </p:nvSpPr>
        <p:spPr/>
        <p:txBody>
          <a:bodyPr/>
          <a:lstStyle/>
          <a:p>
            <a:fld id="{19ECBF45-5F14-43C9-BC96-4F6BF02E1327}" type="slidenum">
              <a:rPr lang="sv-SE" smtClean="0"/>
              <a:t>27</a:t>
            </a:fld>
            <a:endParaRPr lang="sv-SE"/>
          </a:p>
        </p:txBody>
      </p:sp>
    </p:spTree>
    <p:extLst>
      <p:ext uri="{BB962C8B-B14F-4D97-AF65-F5344CB8AC3E}">
        <p14:creationId xmlns:p14="http://schemas.microsoft.com/office/powerpoint/2010/main" val="210357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4" name="Shape 104"/>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915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December (21/12) 2018 kom SKL med dokumentet ”Nationell kraftsamling för att minska fallskador hos äldre”</a:t>
            </a:r>
          </a:p>
          <a:p>
            <a:endParaRPr lang="sv-SE" sz="1400" dirty="0"/>
          </a:p>
          <a:p>
            <a:r>
              <a:rPr lang="sv-SE" sz="1400" dirty="0"/>
              <a:t>Där presenteras sju områden/förslag med insatser av hälsofrämjande och förebyggande karaktär kring vilka de menar alla kommuner, landsting och regioner kan samlas kring. Några av dem faller väl samman med Ledningskrafts förslag.</a:t>
            </a:r>
          </a:p>
          <a:p>
            <a:endParaRPr lang="sv-SE" sz="1400" dirty="0"/>
          </a:p>
          <a:p>
            <a:r>
              <a:rPr lang="sv-SE" sz="1400" dirty="0"/>
              <a:t>Statistik för att kunna följa upp insatser och deras eventuell effekt är avgörande, de ger några förslag på hur det kan ske.</a:t>
            </a:r>
          </a:p>
          <a:p>
            <a:endParaRPr lang="sv-SE" sz="1400" dirty="0"/>
          </a:p>
          <a:p>
            <a:endParaRPr lang="sv-SE" sz="1600" dirty="0"/>
          </a:p>
        </p:txBody>
      </p:sp>
      <p:sp>
        <p:nvSpPr>
          <p:cNvPr id="4" name="Platshållare för bildnummer 3"/>
          <p:cNvSpPr>
            <a:spLocks noGrp="1"/>
          </p:cNvSpPr>
          <p:nvPr>
            <p:ph type="sldNum" sz="quarter" idx="5"/>
          </p:nvPr>
        </p:nvSpPr>
        <p:spPr/>
        <p:txBody>
          <a:bodyPr/>
          <a:lstStyle/>
          <a:p>
            <a:fld id="{19ECBF45-5F14-43C9-BC96-4F6BF02E1327}" type="slidenum">
              <a:rPr lang="sv-SE" smtClean="0"/>
              <a:t>28</a:t>
            </a:fld>
            <a:endParaRPr lang="sv-SE"/>
          </a:p>
        </p:txBody>
      </p:sp>
    </p:spTree>
    <p:extLst>
      <p:ext uri="{BB962C8B-B14F-4D97-AF65-F5344CB8AC3E}">
        <p14:creationId xmlns:p14="http://schemas.microsoft.com/office/powerpoint/2010/main" val="526393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2" name="Shape 112"/>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126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9" name="Shape 119"/>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224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1" name="Shape 161"/>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400" b="0" i="0" u="none" strike="noStrike" cap="none" dirty="0">
                <a:solidFill>
                  <a:schemeClr val="dk1"/>
                </a:solidFill>
                <a:latin typeface="Calibri"/>
                <a:ea typeface="Calibri"/>
                <a:cs typeface="Calibri"/>
                <a:sym typeface="Calibri"/>
              </a:rPr>
              <a:t>Informationsmaterialet finns utgivet på lättläst svenska, punktskrift, teckentolkning samt ett tjugotal språk.</a:t>
            </a:r>
            <a:endParaRPr sz="1400" dirty="0"/>
          </a:p>
          <a:p>
            <a:pPr marL="0" marR="0" lvl="0" indent="0" algn="l" rtl="0">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400" b="0" i="0" u="none" strike="noStrike" cap="none" dirty="0">
                <a:solidFill>
                  <a:schemeClr val="dk1"/>
                </a:solidFill>
                <a:latin typeface="Calibri"/>
                <a:ea typeface="Calibri"/>
                <a:cs typeface="Calibri"/>
                <a:sym typeface="Calibri"/>
              </a:rPr>
              <a:t>Informationsfilm via länken ovan</a:t>
            </a:r>
            <a:endParaRPr sz="1400"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200" b="0" i="0" u="none" strike="noStrike" cap="none" dirty="0">
                <a:solidFill>
                  <a:schemeClr val="dk1"/>
                </a:solidFill>
                <a:latin typeface="Calibri"/>
                <a:ea typeface="Calibri"/>
                <a:cs typeface="Calibri"/>
                <a:sym typeface="Calibri"/>
              </a:rPr>
              <a:t>Webbutbildning; korta avsnitt att kunna användas &amp; diskutera på personalträffar osv. </a:t>
            </a:r>
            <a:endParaRPr dirty="0"/>
          </a:p>
        </p:txBody>
      </p:sp>
      <p:sp>
        <p:nvSpPr>
          <p:cNvPr id="162" name="Shape 162"/>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1557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400" b="0" i="0" u="none" strike="noStrike" cap="none" dirty="0">
                <a:solidFill>
                  <a:schemeClr val="dk1"/>
                </a:solidFill>
                <a:latin typeface="Calibri"/>
                <a:ea typeface="Calibri"/>
                <a:cs typeface="Calibri"/>
                <a:sym typeface="Calibri"/>
              </a:rPr>
              <a:t>I vårt län finns tre kommuner som ligger under riksgenomsnitt och två kommuner exakt på snittvärdet ( Härjedalen, Berg och Åre under snittet)</a:t>
            </a:r>
            <a:endParaRPr sz="1400" dirty="0"/>
          </a:p>
          <a:p>
            <a:pPr marL="0" marR="0" lvl="0" indent="0" algn="l" rtl="0">
              <a:spcBef>
                <a:spcPts val="0"/>
              </a:spcBef>
              <a:spcAft>
                <a:spcPts val="0"/>
              </a:spcAft>
              <a:buNone/>
            </a:pPr>
            <a:endParaRPr sz="14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400" b="0" i="0" u="none" strike="noStrike" cap="none" dirty="0">
                <a:solidFill>
                  <a:schemeClr val="dk1"/>
                </a:solidFill>
                <a:latin typeface="Calibri"/>
                <a:ea typeface="Calibri"/>
                <a:cs typeface="Calibri"/>
                <a:sym typeface="Calibri"/>
              </a:rPr>
              <a:t>Två kommuner ”sticker ut” : Östersund och Ragunda.</a:t>
            </a:r>
            <a:endParaRPr sz="1400" dirty="0"/>
          </a:p>
        </p:txBody>
      </p:sp>
      <p:sp>
        <p:nvSpPr>
          <p:cNvPr id="183" name="Shape 183"/>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7413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2" name="Shape 192"/>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400" b="0" i="0" u="none" strike="noStrike" cap="none" dirty="0">
                <a:solidFill>
                  <a:schemeClr val="dk1"/>
                </a:solidFill>
                <a:latin typeface="Calibri"/>
                <a:ea typeface="Calibri"/>
                <a:cs typeface="Calibri"/>
                <a:sym typeface="Calibri"/>
              </a:rPr>
              <a:t>Enligt nationella </a:t>
            </a:r>
            <a:r>
              <a:rPr lang="sv-SE" sz="1400" b="0" i="0" u="none" strike="noStrike" cap="none" dirty="0" err="1">
                <a:solidFill>
                  <a:schemeClr val="dk1"/>
                </a:solidFill>
                <a:latin typeface="Calibri"/>
                <a:ea typeface="Calibri"/>
                <a:cs typeface="Calibri"/>
                <a:sym typeface="Calibri"/>
              </a:rPr>
              <a:t>öj:s</a:t>
            </a:r>
            <a:r>
              <a:rPr lang="sv-SE" sz="1400" b="0" i="0" u="none" strike="noStrike" cap="none" dirty="0">
                <a:solidFill>
                  <a:schemeClr val="dk1"/>
                </a:solidFill>
                <a:latin typeface="Calibri"/>
                <a:ea typeface="Calibri"/>
                <a:cs typeface="Calibri"/>
                <a:sym typeface="Calibri"/>
              </a:rPr>
              <a:t> rangordning över personer 80 år och äldre som vårdats på sjukhus till följd av fallskada 2013-2015 </a:t>
            </a:r>
            <a:endParaRPr sz="1400" dirty="0"/>
          </a:p>
          <a:p>
            <a:pPr marL="0" marR="0" lvl="0" indent="0" algn="l" rtl="0">
              <a:spcBef>
                <a:spcPts val="0"/>
              </a:spcBef>
              <a:spcAft>
                <a:spcPts val="0"/>
              </a:spcAft>
              <a:buNone/>
            </a:pPr>
            <a:r>
              <a:rPr lang="sv-SE" sz="1400" b="0" i="0" u="none" strike="noStrike" cap="none" dirty="0">
                <a:solidFill>
                  <a:schemeClr val="dk1"/>
                </a:solidFill>
                <a:latin typeface="Calibri"/>
                <a:ea typeface="Calibri"/>
                <a:cs typeface="Calibri"/>
                <a:sym typeface="Calibri"/>
              </a:rPr>
              <a:t>- Jämtland 95 - 288 plats </a:t>
            </a:r>
            <a:endParaRPr sz="1400" dirty="0"/>
          </a:p>
          <a:p>
            <a:pPr marL="171450" marR="0" lvl="0" indent="-171450" algn="l" rtl="0">
              <a:spcBef>
                <a:spcPts val="0"/>
              </a:spcBef>
              <a:spcAft>
                <a:spcPts val="0"/>
              </a:spcAft>
              <a:buClr>
                <a:schemeClr val="dk1"/>
              </a:buClr>
              <a:buSzPts val="1200"/>
              <a:buFont typeface="Calibri"/>
              <a:buChar char="-"/>
            </a:pPr>
            <a:r>
              <a:rPr lang="sv-SE" sz="1400" b="0" i="0" u="none" strike="noStrike" cap="none" dirty="0">
                <a:solidFill>
                  <a:schemeClr val="dk1"/>
                </a:solidFill>
                <a:latin typeface="Calibri"/>
                <a:ea typeface="Calibri"/>
                <a:cs typeface="Calibri"/>
                <a:sym typeface="Calibri"/>
              </a:rPr>
              <a:t>Norrbotten 2 - 61 plats</a:t>
            </a:r>
            <a:endParaRPr sz="1400" dirty="0"/>
          </a:p>
          <a:p>
            <a:pPr marL="171450" marR="0" lvl="0" indent="-95250" algn="l" rtl="0">
              <a:spcBef>
                <a:spcPts val="0"/>
              </a:spcBef>
              <a:spcAft>
                <a:spcPts val="0"/>
              </a:spcAft>
              <a:buClr>
                <a:schemeClr val="dk1"/>
              </a:buClr>
              <a:buSzPts val="1200"/>
              <a:buFont typeface="Calibri"/>
              <a:buNone/>
            </a:pPr>
            <a:endParaRPr sz="14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sv-SE" sz="1400" b="0" i="0" u="none" strike="noStrike" cap="none" dirty="0">
                <a:solidFill>
                  <a:schemeClr val="dk1"/>
                </a:solidFill>
                <a:latin typeface="Calibri"/>
                <a:ea typeface="Calibri"/>
                <a:cs typeface="Calibri"/>
                <a:sym typeface="Calibri"/>
              </a:rPr>
              <a:t>Finns alltså en förbättringspotential för Jämtlands del!</a:t>
            </a:r>
            <a:endParaRPr sz="1400" dirty="0"/>
          </a:p>
        </p:txBody>
      </p:sp>
      <p:sp>
        <p:nvSpPr>
          <p:cNvPr id="193" name="Shape 193"/>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7823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600" b="0" i="0" u="none" strike="noStrike" cap="none" dirty="0">
                <a:solidFill>
                  <a:schemeClr val="dk1"/>
                </a:solidFill>
                <a:latin typeface="Calibri"/>
                <a:ea typeface="Calibri"/>
                <a:cs typeface="Calibri"/>
                <a:sym typeface="Calibri"/>
              </a:rPr>
              <a:t>Diskutera fritt kring att flest kvinnor faller och ev. koppling till faktorer med påvisade orsakssamband </a:t>
            </a:r>
            <a:endParaRPr sz="1400" dirty="0"/>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600" b="1" i="0" u="none" strike="noStrike" cap="none" dirty="0">
                <a:solidFill>
                  <a:srgbClr val="990000"/>
                </a:solidFill>
                <a:latin typeface="Calibri"/>
                <a:ea typeface="Calibri"/>
                <a:cs typeface="Calibri"/>
                <a:sym typeface="Calibri"/>
              </a:rPr>
              <a:t>Nutrition</a:t>
            </a:r>
            <a:r>
              <a:rPr lang="sv-SE" sz="1600" b="0" i="0" u="none" strike="noStrike" cap="none" dirty="0">
                <a:solidFill>
                  <a:schemeClr val="dk1"/>
                </a:solidFill>
                <a:latin typeface="Calibri"/>
                <a:ea typeface="Calibri"/>
                <a:cs typeface="Calibri"/>
                <a:sym typeface="Calibri"/>
              </a:rPr>
              <a:t> … kvinnor lever längre … bor kvar ensamma… sämre mathållning? </a:t>
            </a:r>
            <a:endParaRPr sz="1400" dirty="0"/>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600" b="1" i="0" u="none" strike="noStrike" cap="none" dirty="0">
                <a:solidFill>
                  <a:srgbClr val="990000"/>
                </a:solidFill>
                <a:latin typeface="Calibri"/>
                <a:ea typeface="Calibri"/>
                <a:cs typeface="Calibri"/>
                <a:sym typeface="Calibri"/>
              </a:rPr>
              <a:t>Läkemedel</a:t>
            </a:r>
            <a:r>
              <a:rPr lang="sv-SE" sz="1600" b="0" i="0" u="none" strike="noStrike" cap="none" dirty="0">
                <a:solidFill>
                  <a:schemeClr val="dk1"/>
                </a:solidFill>
                <a:latin typeface="Calibri"/>
                <a:ea typeface="Calibri"/>
                <a:cs typeface="Calibri"/>
                <a:sym typeface="Calibri"/>
              </a:rPr>
              <a:t>… Folkhälsoarbetet måste i framtiden även omfatta läkemedelsberoendet, annars förblir en stor grupp kvinnor osynliga och hamnar även fortsättningsvis ”mellan stolarna” … forskning baserad på män… över hälften av befolkningen är osynliggjord … Leena </a:t>
            </a:r>
            <a:r>
              <a:rPr lang="sv-SE" sz="1600" b="0" i="0" u="none" strike="noStrike" cap="none" dirty="0" err="1">
                <a:solidFill>
                  <a:schemeClr val="dk1"/>
                </a:solidFill>
                <a:latin typeface="Calibri"/>
                <a:ea typeface="Calibri"/>
                <a:cs typeface="Calibri"/>
                <a:sym typeface="Calibri"/>
              </a:rPr>
              <a:t>Haraké</a:t>
            </a:r>
            <a:r>
              <a:rPr lang="sv-SE" sz="1600" b="0" i="0" u="none" strike="noStrike" cap="none" dirty="0">
                <a:solidFill>
                  <a:schemeClr val="dk1"/>
                </a:solidFill>
                <a:latin typeface="Calibri"/>
                <a:ea typeface="Calibri"/>
                <a:cs typeface="Calibri"/>
                <a:sym typeface="Calibri"/>
              </a:rPr>
              <a:t> kanslichef KSAN </a:t>
            </a:r>
            <a:r>
              <a:rPr lang="sv-SE" sz="1600" b="1" i="0" u="none" strike="noStrike" cap="none" dirty="0">
                <a:solidFill>
                  <a:schemeClr val="dk1"/>
                </a:solidFill>
                <a:latin typeface="Calibri"/>
                <a:ea typeface="Calibri"/>
                <a:cs typeface="Calibri"/>
                <a:sym typeface="Calibri"/>
              </a:rPr>
              <a:t>K</a:t>
            </a:r>
            <a:r>
              <a:rPr lang="sv-SE" sz="1600" b="0" i="0" u="none" strike="noStrike" cap="none" dirty="0">
                <a:solidFill>
                  <a:schemeClr val="dk1"/>
                </a:solidFill>
                <a:latin typeface="Calibri"/>
                <a:ea typeface="Calibri"/>
                <a:cs typeface="Calibri"/>
                <a:sym typeface="Calibri"/>
              </a:rPr>
              <a:t>vinnoorganisationernas </a:t>
            </a:r>
            <a:r>
              <a:rPr lang="sv-SE" sz="1600" b="1" i="0" u="none" strike="noStrike" cap="none" dirty="0">
                <a:solidFill>
                  <a:schemeClr val="dk1"/>
                </a:solidFill>
                <a:latin typeface="Calibri"/>
                <a:ea typeface="Calibri"/>
                <a:cs typeface="Calibri"/>
                <a:sym typeface="Calibri"/>
              </a:rPr>
              <a:t>S</a:t>
            </a:r>
            <a:r>
              <a:rPr lang="sv-SE" sz="1600" b="0" i="0" u="none" strike="noStrike" cap="none" dirty="0">
                <a:solidFill>
                  <a:schemeClr val="dk1"/>
                </a:solidFill>
                <a:latin typeface="Calibri"/>
                <a:ea typeface="Calibri"/>
                <a:cs typeface="Calibri"/>
                <a:sym typeface="Calibri"/>
              </a:rPr>
              <a:t>amarbetsråd i </a:t>
            </a:r>
            <a:r>
              <a:rPr lang="sv-SE" sz="1600" b="1" i="0" u="none" strike="noStrike" cap="none" dirty="0">
                <a:solidFill>
                  <a:schemeClr val="dk1"/>
                </a:solidFill>
                <a:latin typeface="Calibri"/>
                <a:ea typeface="Calibri"/>
                <a:cs typeface="Calibri"/>
                <a:sym typeface="Calibri"/>
              </a:rPr>
              <a:t>A</a:t>
            </a:r>
            <a:r>
              <a:rPr lang="sv-SE" sz="1600" b="0" i="0" u="none" strike="noStrike" cap="none" dirty="0">
                <a:solidFill>
                  <a:schemeClr val="dk1"/>
                </a:solidFill>
                <a:latin typeface="Calibri"/>
                <a:ea typeface="Calibri"/>
                <a:cs typeface="Calibri"/>
                <a:sym typeface="Calibri"/>
              </a:rPr>
              <a:t>lkohol- och </a:t>
            </a:r>
            <a:r>
              <a:rPr lang="sv-SE" sz="1600" b="1" i="0" u="none" strike="noStrike" cap="none" dirty="0">
                <a:solidFill>
                  <a:schemeClr val="dk1"/>
                </a:solidFill>
                <a:latin typeface="Calibri"/>
                <a:ea typeface="Calibri"/>
                <a:cs typeface="Calibri"/>
                <a:sym typeface="Calibri"/>
              </a:rPr>
              <a:t>N</a:t>
            </a:r>
            <a:r>
              <a:rPr lang="sv-SE" sz="1600" b="0" i="0" u="none" strike="noStrike" cap="none" dirty="0">
                <a:solidFill>
                  <a:schemeClr val="dk1"/>
                </a:solidFill>
                <a:latin typeface="Calibri"/>
                <a:ea typeface="Calibri"/>
                <a:cs typeface="Calibri"/>
                <a:sym typeface="Calibri"/>
              </a:rPr>
              <a:t>arkotikafrågor med hänvisning till Salme Ahlström </a:t>
            </a:r>
            <a:r>
              <a:rPr lang="sv-SE" sz="1600" b="0" i="0" u="none" strike="noStrike" cap="none" dirty="0" err="1">
                <a:solidFill>
                  <a:schemeClr val="dk1"/>
                </a:solidFill>
                <a:latin typeface="Calibri"/>
                <a:ea typeface="Calibri"/>
                <a:cs typeface="Calibri"/>
                <a:sym typeface="Calibri"/>
              </a:rPr>
              <a:t>forksningsprofessor</a:t>
            </a:r>
            <a:r>
              <a:rPr lang="sv-SE" sz="1600" b="0" i="0" u="none" strike="noStrike" cap="none" dirty="0">
                <a:solidFill>
                  <a:schemeClr val="dk1"/>
                </a:solidFill>
                <a:latin typeface="Calibri"/>
                <a:ea typeface="Calibri"/>
                <a:cs typeface="Calibri"/>
                <a:sym typeface="Calibri"/>
              </a:rPr>
              <a:t> </a:t>
            </a:r>
            <a:endParaRPr sz="1400" dirty="0"/>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600" b="1" i="0" u="none" strike="noStrike" cap="none" dirty="0">
                <a:solidFill>
                  <a:srgbClr val="990000"/>
                </a:solidFill>
                <a:latin typeface="Calibri"/>
                <a:ea typeface="Calibri"/>
                <a:cs typeface="Calibri"/>
                <a:sym typeface="Calibri"/>
              </a:rPr>
              <a:t>Alkohol … </a:t>
            </a:r>
            <a:r>
              <a:rPr lang="sv-SE" sz="1600" b="0" i="0" u="none" strike="noStrike" cap="none" dirty="0">
                <a:solidFill>
                  <a:schemeClr val="dk1"/>
                </a:solidFill>
                <a:latin typeface="Calibri"/>
                <a:ea typeface="Calibri"/>
                <a:cs typeface="Calibri"/>
                <a:sym typeface="Calibri"/>
              </a:rPr>
              <a:t>En ny riskgrupp… kvinnor mellan 50 – 75 år ha rökat sin alkoholkonsumtion mest av alla. Var tredje änka </a:t>
            </a:r>
            <a:r>
              <a:rPr lang="sv-SE" sz="1600" b="0" i="0" u="none" strike="noStrike" cap="none" dirty="0" err="1">
                <a:solidFill>
                  <a:schemeClr val="dk1"/>
                </a:solidFill>
                <a:latin typeface="Calibri"/>
                <a:ea typeface="Calibri"/>
                <a:cs typeface="Calibri"/>
                <a:sym typeface="Calibri"/>
              </a:rPr>
              <a:t>riskbrukar</a:t>
            </a:r>
            <a:r>
              <a:rPr lang="sv-SE" sz="1600" b="0" i="0" u="none" strike="noStrike" cap="none" dirty="0">
                <a:solidFill>
                  <a:schemeClr val="dk1"/>
                </a:solidFill>
                <a:latin typeface="Calibri"/>
                <a:ea typeface="Calibri"/>
                <a:cs typeface="Calibri"/>
                <a:sym typeface="Calibri"/>
              </a:rPr>
              <a:t> alkohol i kombination med läkemedel</a:t>
            </a:r>
            <a:endParaRPr sz="1400" dirty="0"/>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600" b="1" i="0" u="none" strike="noStrike" cap="none" dirty="0" err="1">
                <a:solidFill>
                  <a:schemeClr val="dk1"/>
                </a:solidFill>
                <a:latin typeface="Calibri"/>
                <a:ea typeface="Calibri"/>
                <a:cs typeface="Calibri"/>
                <a:sym typeface="Calibri"/>
              </a:rPr>
              <a:t>Osteoposos</a:t>
            </a:r>
            <a:r>
              <a:rPr lang="sv-SE" sz="1600" b="1" i="0" u="none" strike="noStrike" cap="none" dirty="0">
                <a:solidFill>
                  <a:schemeClr val="dk1"/>
                </a:solidFill>
                <a:latin typeface="Calibri"/>
                <a:ea typeface="Calibri"/>
                <a:cs typeface="Calibri"/>
                <a:sym typeface="Calibri"/>
              </a:rPr>
              <a:t> … </a:t>
            </a:r>
            <a:r>
              <a:rPr lang="sv-SE" sz="1600" b="0" i="0" u="none" strike="noStrike" cap="none" dirty="0">
                <a:solidFill>
                  <a:schemeClr val="dk1"/>
                </a:solidFill>
                <a:latin typeface="Calibri"/>
                <a:ea typeface="Calibri"/>
                <a:cs typeface="Calibri"/>
                <a:sym typeface="Calibri"/>
              </a:rPr>
              <a:t>vanligast bland kvinnor … bentäthetsmätning? Medicinering? </a:t>
            </a:r>
            <a:endParaRPr sz="1400" dirty="0"/>
          </a:p>
          <a:p>
            <a:pPr marL="0" marR="0" lvl="0"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sv-SE" sz="1600" b="1" i="0" u="none" strike="noStrike" cap="none" dirty="0">
                <a:solidFill>
                  <a:schemeClr val="dk1"/>
                </a:solidFill>
                <a:latin typeface="Calibri"/>
                <a:ea typeface="Calibri"/>
                <a:cs typeface="Calibri"/>
                <a:sym typeface="Calibri"/>
              </a:rPr>
              <a:t>Fallriskmedvetenhet … </a:t>
            </a:r>
            <a:r>
              <a:rPr lang="sv-SE" sz="1600" b="0" i="0" u="none" strike="noStrike" cap="none" dirty="0">
                <a:solidFill>
                  <a:schemeClr val="dk1"/>
                </a:solidFill>
                <a:latin typeface="Calibri"/>
                <a:ea typeface="Calibri"/>
                <a:cs typeface="Calibri"/>
                <a:sym typeface="Calibri"/>
              </a:rPr>
              <a:t>i Norge nådde man bäst resultat bland kvinnorna…. </a:t>
            </a:r>
            <a:endParaRPr sz="1600" b="1" i="0" u="none" strike="noStrike" cap="none" dirty="0">
              <a:solidFill>
                <a:srgbClr val="990000"/>
              </a:solidFill>
              <a:latin typeface="Calibri"/>
              <a:ea typeface="Calibri"/>
              <a:cs typeface="Calibri"/>
              <a:sym typeface="Calibri"/>
            </a:endParaRPr>
          </a:p>
        </p:txBody>
      </p:sp>
      <p:sp>
        <p:nvSpPr>
          <p:cNvPr id="252" name="Shape 252"/>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466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422275" y="1241425"/>
            <a:ext cx="5954713" cy="33512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31" name="Shape 231"/>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sv-SE"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493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2019-05-09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33255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vå radig 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864000" y="1989120"/>
            <a:ext cx="10465200" cy="3832243"/>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datum 3"/>
          <p:cNvSpPr>
            <a:spLocks noGrp="1"/>
          </p:cNvSpPr>
          <p:nvPr>
            <p:ph type="dt" sz="half" idx="10"/>
          </p:nvPr>
        </p:nvSpPr>
        <p:spPr/>
        <p:txBody>
          <a:bodyPr/>
          <a:lstStyle/>
          <a:p>
            <a:fld id="{93979412-D361-406D-A194-319B192BD2D7}" type="datetimeFigureOut">
              <a:rPr lang="sv-SE" smtClean="0"/>
              <a:pPr/>
              <a:t>2019-05-09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4A3E772-BA0E-440B-B6B8-BBE74D104596}" type="slidenum">
              <a:rPr lang="sv-SE" smtClean="0"/>
              <a:pPr/>
              <a:t>‹#›</a:t>
            </a:fld>
            <a:endParaRPr lang="sv-SE"/>
          </a:p>
        </p:txBody>
      </p:sp>
      <p:sp>
        <p:nvSpPr>
          <p:cNvPr id="11"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dirty="0"/>
              <a:t>Eventuellt underrubrik</a:t>
            </a:r>
          </a:p>
        </p:txBody>
      </p:sp>
    </p:spTree>
    <p:extLst>
      <p:ext uri="{BB962C8B-B14F-4D97-AF65-F5344CB8AC3E}">
        <p14:creationId xmlns:p14="http://schemas.microsoft.com/office/powerpoint/2010/main" val="2762345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864000" y="720000"/>
            <a:ext cx="10465200" cy="648000"/>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64000" y="1825625"/>
            <a:ext cx="5166000" cy="4351338"/>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innehåll 3"/>
          <p:cNvSpPr>
            <a:spLocks noGrp="1"/>
          </p:cNvSpPr>
          <p:nvPr>
            <p:ph sz="half" idx="2"/>
          </p:nvPr>
        </p:nvSpPr>
        <p:spPr>
          <a:xfrm>
            <a:off x="6172200" y="1825625"/>
            <a:ext cx="5166000" cy="4351338"/>
          </a:xfrm>
        </p:spPr>
        <p:txBody>
          <a:bodyPr/>
          <a:lstStyle/>
          <a:p>
            <a:pPr lvl="0"/>
            <a:r>
              <a:rPr lang="sv-SE"/>
              <a:t>Redigera format för bakgrundstext</a:t>
            </a:r>
          </a:p>
          <a:p>
            <a:pPr lvl="1"/>
            <a:r>
              <a:rPr lang="sv-SE"/>
              <a:t>Nivå två</a:t>
            </a:r>
          </a:p>
          <a:p>
            <a:pPr lvl="2"/>
            <a:r>
              <a:rPr lang="sv-SE"/>
              <a:t>Nivå tre</a:t>
            </a:r>
          </a:p>
          <a:p>
            <a:pPr lvl="3"/>
            <a:r>
              <a:rPr lang="sv-SE"/>
              <a:t>Nivå fyra</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2019-05-09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
        <p:nvSpPr>
          <p:cNvPr id="8" name="Platshållare för innehåll 10"/>
          <p:cNvSpPr>
            <a:spLocks noGrp="1"/>
          </p:cNvSpPr>
          <p:nvPr>
            <p:ph sz="quarter" idx="13" hasCustomPrompt="1"/>
          </p:nvPr>
        </p:nvSpPr>
        <p:spPr>
          <a:xfrm>
            <a:off x="864000" y="1332000"/>
            <a:ext cx="10465200" cy="365760"/>
          </a:xfrm>
        </p:spPr>
        <p:txBody>
          <a:bodyPr>
            <a:normAutofit/>
          </a:bodyPr>
          <a:lstStyle>
            <a:lvl1pPr>
              <a:buNone/>
              <a:defRPr sz="2000" cap="all" baseline="0">
                <a:solidFill>
                  <a:schemeClr val="tx1">
                    <a:lumMod val="50000"/>
                    <a:lumOff val="50000"/>
                  </a:schemeClr>
                </a:solidFill>
                <a:latin typeface="+mj-lt"/>
              </a:defRPr>
            </a:lvl1pPr>
          </a:lstStyle>
          <a:p>
            <a:pPr lvl="0"/>
            <a:r>
              <a:rPr lang="sv-SE" dirty="0"/>
              <a:t>Eventuellt underrubrik</a:t>
            </a:r>
          </a:p>
        </p:txBody>
      </p:sp>
    </p:spTree>
    <p:extLst>
      <p:ext uri="{BB962C8B-B14F-4D97-AF65-F5344CB8AC3E}">
        <p14:creationId xmlns:p14="http://schemas.microsoft.com/office/powerpoint/2010/main" val="384427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5183188" y="720000"/>
            <a:ext cx="6172200" cy="500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2019-05-09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2628706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63999" y="720000"/>
            <a:ext cx="4104000" cy="1069975"/>
          </a:xfrm>
        </p:spPr>
        <p:txBody>
          <a:bodyPr anchor="b"/>
          <a:lstStyle>
            <a:lvl1pPr>
              <a:defRPr sz="3200"/>
            </a:lvl1pPr>
          </a:lstStyle>
          <a:p>
            <a:r>
              <a:rPr lang="sv-SE"/>
              <a:t>Klicka här för att ändra mall för rubrikformat</a:t>
            </a:r>
            <a:endParaRPr lang="sv-SE" dirty="0"/>
          </a:p>
        </p:txBody>
      </p:sp>
      <p:sp>
        <p:nvSpPr>
          <p:cNvPr id="3" name="Platshållare för bild 2"/>
          <p:cNvSpPr>
            <a:spLocks noGrp="1"/>
          </p:cNvSpPr>
          <p:nvPr>
            <p:ph type="pic" idx="1"/>
          </p:nvPr>
        </p:nvSpPr>
        <p:spPr>
          <a:xfrm>
            <a:off x="5183188" y="719999"/>
            <a:ext cx="6172200" cy="500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p:cNvSpPr>
            <a:spLocks noGrp="1"/>
          </p:cNvSpPr>
          <p:nvPr>
            <p:ph type="body" sz="half" idx="2"/>
          </p:nvPr>
        </p:nvSpPr>
        <p:spPr>
          <a:xfrm>
            <a:off x="863999" y="1908000"/>
            <a:ext cx="41040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93979412-D361-406D-A194-319B192BD2D7}" type="datetimeFigureOut">
              <a:rPr lang="sv-SE" smtClean="0"/>
              <a:pPr/>
              <a:t>2019-05-09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4A3E772-BA0E-440B-B6B8-BBE74D104596}" type="slidenum">
              <a:rPr lang="sv-SE" smtClean="0"/>
              <a:pPr/>
              <a:t>‹#›</a:t>
            </a:fld>
            <a:endParaRPr lang="sv-SE"/>
          </a:p>
        </p:txBody>
      </p:sp>
    </p:spTree>
    <p:extLst>
      <p:ext uri="{BB962C8B-B14F-4D97-AF65-F5344CB8AC3E}">
        <p14:creationId xmlns:p14="http://schemas.microsoft.com/office/powerpoint/2010/main" val="1194221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radig rubrik + punktlista el/och bilder + LEAN">
    <p:spTree>
      <p:nvGrpSpPr>
        <p:cNvPr id="1" name=""/>
        <p:cNvGrpSpPr/>
        <p:nvPr/>
      </p:nvGrpSpPr>
      <p:grpSpPr>
        <a:xfrm>
          <a:off x="0" y="0"/>
          <a:ext cx="0" cy="0"/>
          <a:chOff x="0" y="0"/>
          <a:chExt cx="0" cy="0"/>
        </a:xfrm>
      </p:grpSpPr>
      <p:sp>
        <p:nvSpPr>
          <p:cNvPr id="32" name="Platshållare för innehåll 3"/>
          <p:cNvSpPr>
            <a:spLocks noGrp="1"/>
          </p:cNvSpPr>
          <p:nvPr userDrawn="1">
            <p:ph sz="quarter" idx="10"/>
          </p:nvPr>
        </p:nvSpPr>
        <p:spPr>
          <a:xfrm>
            <a:off x="576000" y="1538712"/>
            <a:ext cx="11040000" cy="477060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8" name="Platshållare för datum 27"/>
          <p:cNvSpPr>
            <a:spLocks noGrp="1"/>
          </p:cNvSpPr>
          <p:nvPr userDrawn="1">
            <p:ph type="dt" sz="half" idx="11"/>
          </p:nvPr>
        </p:nvSpPr>
        <p:spPr/>
        <p:txBody>
          <a:bodyPr/>
          <a:lstStyle/>
          <a:p>
            <a:fld id="{C2DDAC53-97E1-405C-B9EE-A7B662E67995}" type="datetime1">
              <a:rPr lang="sv-SE" smtClean="0"/>
              <a:pPr/>
              <a:t>2019-05-09</a:t>
            </a:fld>
            <a:endParaRPr lang="sv-SE" dirty="0"/>
          </a:p>
        </p:txBody>
      </p:sp>
      <p:sp>
        <p:nvSpPr>
          <p:cNvPr id="30" name="Platshållare för sidfot 29"/>
          <p:cNvSpPr>
            <a:spLocks noGrp="1"/>
          </p:cNvSpPr>
          <p:nvPr userDrawn="1">
            <p:ph type="ftr" sz="quarter" idx="13"/>
          </p:nvPr>
        </p:nvSpPr>
        <p:spPr/>
        <p:txBody>
          <a:bodyPr/>
          <a:lstStyle/>
          <a:p>
            <a:endParaRPr lang="sv-SE" dirty="0"/>
          </a:p>
        </p:txBody>
      </p:sp>
      <p:sp>
        <p:nvSpPr>
          <p:cNvPr id="31" name="Platshållare för bildnummer 30"/>
          <p:cNvSpPr>
            <a:spLocks noGrp="1"/>
          </p:cNvSpPr>
          <p:nvPr userDrawn="1">
            <p:ph type="sldNum" sz="quarter" idx="14"/>
          </p:nvPr>
        </p:nvSpPr>
        <p:spPr/>
        <p:txBody>
          <a:bodyPr/>
          <a:lstStyle/>
          <a:p>
            <a:fld id="{1444FA28-21CF-4CB9-B5F5-49BB08F09A2A}" type="slidenum">
              <a:rPr lang="sv-SE" smtClean="0"/>
              <a:pPr/>
              <a:t>‹#›</a:t>
            </a:fld>
            <a:endParaRPr lang="sv-SE" dirty="0"/>
          </a:p>
        </p:txBody>
      </p:sp>
      <p:sp>
        <p:nvSpPr>
          <p:cNvPr id="2" name="Rubrik 1"/>
          <p:cNvSpPr>
            <a:spLocks noGrp="1"/>
          </p:cNvSpPr>
          <p:nvPr userDrawn="1">
            <p:ph type="title"/>
          </p:nvPr>
        </p:nvSpPr>
        <p:spPr>
          <a:xfrm>
            <a:off x="576000" y="836712"/>
            <a:ext cx="10320000" cy="432000"/>
          </a:xfrm>
        </p:spPr>
        <p:txBody>
          <a:bodyPr/>
          <a:lstStyle>
            <a:lvl1pPr>
              <a:defRPr sz="2600"/>
            </a:lvl1pPr>
          </a:lstStyle>
          <a:p>
            <a:r>
              <a:rPr lang="sv-SE"/>
              <a:t>Klicka här för att ändra format</a:t>
            </a:r>
            <a:endParaRPr lang="sv-SE" dirty="0"/>
          </a:p>
        </p:txBody>
      </p:sp>
      <p:grpSp>
        <p:nvGrpSpPr>
          <p:cNvPr id="23" name="Grupp 22"/>
          <p:cNvGrpSpPr/>
          <p:nvPr userDrawn="1"/>
        </p:nvGrpSpPr>
        <p:grpSpPr>
          <a:xfrm>
            <a:off x="19051" y="6018826"/>
            <a:ext cx="1872000" cy="794669"/>
            <a:chOff x="14288" y="6018825"/>
            <a:chExt cx="1404000" cy="794669"/>
          </a:xfrm>
        </p:grpSpPr>
        <p:pic>
          <p:nvPicPr>
            <p:cNvPr id="24" name="Bildobjekt 23" descr="ny-färg-Huset-vad-vi-gör-och-hur-PPT.png"/>
            <p:cNvPicPr>
              <a:picLocks noChangeAspect="1"/>
            </p:cNvPicPr>
            <p:nvPr userDrawn="1"/>
          </p:nvPicPr>
          <p:blipFill>
            <a:blip r:embed="rId2" cstate="print"/>
            <a:srcRect l="12278" t="9051" r="11061" b="43700"/>
            <a:stretch>
              <a:fillRect/>
            </a:stretch>
          </p:blipFill>
          <p:spPr>
            <a:xfrm>
              <a:off x="230528" y="6018825"/>
              <a:ext cx="876673" cy="626195"/>
            </a:xfrm>
            <a:prstGeom prst="rect">
              <a:avLst/>
            </a:prstGeom>
          </p:spPr>
        </p:pic>
        <p:sp>
          <p:nvSpPr>
            <p:cNvPr id="25" name="textruta 24"/>
            <p:cNvSpPr txBox="1"/>
            <p:nvPr userDrawn="1"/>
          </p:nvSpPr>
          <p:spPr>
            <a:xfrm>
              <a:off x="14288" y="6596255"/>
              <a:ext cx="1404000" cy="217239"/>
            </a:xfrm>
            <a:prstGeom prst="rect">
              <a:avLst/>
            </a:prstGeom>
            <a:noFill/>
          </p:spPr>
          <p:txBody>
            <a:bodyPr wrap="square" rtlCol="0">
              <a:sp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sv-SE" sz="800" b="0" i="0" u="none" strike="noStrike" kern="0" cap="all" spc="0" normalizeH="0" baseline="0" noProof="0" dirty="0">
                  <a:ln>
                    <a:noFill/>
                  </a:ln>
                  <a:solidFill>
                    <a:schemeClr val="bg1"/>
                  </a:solidFill>
                  <a:effectLst/>
                  <a:uLnTx/>
                  <a:uFillTx/>
                </a:rPr>
                <a:t>vad vi gör och hur</a:t>
              </a:r>
            </a:p>
          </p:txBody>
        </p:sp>
      </p:grpSp>
    </p:spTree>
    <p:extLst>
      <p:ext uri="{BB962C8B-B14F-4D97-AF65-F5344CB8AC3E}">
        <p14:creationId xmlns:p14="http://schemas.microsoft.com/office/powerpoint/2010/main" val="59211675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Tom">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C37EBC-C135-4BD7-9E87-B07144D416BD}" type="datetime1">
              <a:rPr lang="sv-SE" smtClean="0"/>
              <a:t>2019-05-09</a:t>
            </a:fld>
            <a:endParaRPr lang="sv-S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v-SE"/>
          </a:p>
        </p:txBody>
      </p:sp>
      <p:sp>
        <p:nvSpPr>
          <p:cNvPr id="9" name="Slide Number Placeholder 8"/>
          <p:cNvSpPr>
            <a:spLocks noGrp="1"/>
          </p:cNvSpPr>
          <p:nvPr>
            <p:ph type="sldNum" sz="quarter" idx="12"/>
          </p:nvPr>
        </p:nvSpPr>
        <p:spPr/>
        <p:txBody>
          <a:bodyPr/>
          <a:lstStyle/>
          <a:p>
            <a:fld id="{7C61D259-1D54-4C9F-916E-7E61A82301F0}" type="slidenum">
              <a:rPr lang="sv-SE" smtClean="0"/>
              <a:t>‹#›</a:t>
            </a:fld>
            <a:endParaRPr lang="sv-SE"/>
          </a:p>
        </p:txBody>
      </p:sp>
    </p:spTree>
    <p:extLst>
      <p:ext uri="{BB962C8B-B14F-4D97-AF65-F5344CB8AC3E}">
        <p14:creationId xmlns:p14="http://schemas.microsoft.com/office/powerpoint/2010/main" val="3157018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64000" y="720000"/>
            <a:ext cx="10465200" cy="648000"/>
          </a:xfrm>
          <a:prstGeom prst="rect">
            <a:avLst/>
          </a:prstGeom>
        </p:spPr>
        <p:txBody>
          <a:bodyPr vert="horz" lIns="91440" tIns="45720" rIns="91440" bIns="45720" rtlCol="0" anchor="t" anchorCtr="0">
            <a:noAutofit/>
          </a:bodyPr>
          <a:lstStyle/>
          <a:p>
            <a:r>
              <a:rPr lang="sv-SE" dirty="0"/>
              <a:t>Klicka här för att ändra format</a:t>
            </a:r>
          </a:p>
        </p:txBody>
      </p:sp>
      <p:pic>
        <p:nvPicPr>
          <p:cNvPr id="7" name="Bildobjekt 6"/>
          <p:cNvPicPr>
            <a:picLocks noChangeAspect="1"/>
          </p:cNvPicPr>
          <p:nvPr userDrawn="1"/>
        </p:nvPicPr>
        <p:blipFill>
          <a:blip r:embed="rId9" cstate="print">
            <a:lum contrast="-20000"/>
            <a:extLst>
              <a:ext uri="{28A0092B-C50C-407E-A947-70E740481C1C}">
                <a14:useLocalDpi xmlns:a14="http://schemas.microsoft.com/office/drawing/2010/main" val="0"/>
              </a:ext>
            </a:extLst>
          </a:blip>
          <a:stretch>
            <a:fillRect/>
          </a:stretch>
        </p:blipFill>
        <p:spPr>
          <a:xfrm>
            <a:off x="10007667" y="5607977"/>
            <a:ext cx="1944053" cy="746760"/>
          </a:xfrm>
          <a:prstGeom prst="rect">
            <a:avLst/>
          </a:prstGeom>
        </p:spPr>
      </p:pic>
      <p:sp>
        <p:nvSpPr>
          <p:cNvPr id="9" name="Rektangel 8"/>
          <p:cNvSpPr/>
          <p:nvPr userDrawn="1"/>
        </p:nvSpPr>
        <p:spPr>
          <a:xfrm>
            <a:off x="0" y="6532510"/>
            <a:ext cx="12192000" cy="3420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p:cNvSpPr>
            <a:spLocks noGrp="1"/>
          </p:cNvSpPr>
          <p:nvPr>
            <p:ph type="body" idx="1"/>
          </p:nvPr>
        </p:nvSpPr>
        <p:spPr>
          <a:xfrm>
            <a:off x="863999" y="1569719"/>
            <a:ext cx="10465200" cy="425164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4" name="Platshållare för datum 3"/>
          <p:cNvSpPr>
            <a:spLocks noGrp="1"/>
          </p:cNvSpPr>
          <p:nvPr>
            <p:ph type="dt" sz="half" idx="2"/>
          </p:nvPr>
        </p:nvSpPr>
        <p:spPr>
          <a:xfrm>
            <a:off x="10780736" y="6532878"/>
            <a:ext cx="720000" cy="365125"/>
          </a:xfrm>
          <a:prstGeom prst="rect">
            <a:avLst/>
          </a:prstGeom>
        </p:spPr>
        <p:txBody>
          <a:bodyPr vert="horz" lIns="91440" tIns="45720" rIns="91440" bIns="45720" rtlCol="0" anchor="ctr"/>
          <a:lstStyle>
            <a:lvl1pPr algn="l">
              <a:defRPr sz="900">
                <a:solidFill>
                  <a:schemeClr val="bg1"/>
                </a:solidFill>
                <a:latin typeface="+mj-lt"/>
              </a:defRPr>
            </a:lvl1pPr>
          </a:lstStyle>
          <a:p>
            <a:pPr algn="ctr"/>
            <a:fld id="{93979412-D361-406D-A194-319B192BD2D7}" type="datetimeFigureOut">
              <a:rPr lang="sv-SE" smtClean="0"/>
              <a:pPr algn="ctr"/>
              <a:t>2019-05-09</a:t>
            </a:fld>
            <a:endParaRPr lang="sv-SE" dirty="0"/>
          </a:p>
        </p:txBody>
      </p:sp>
      <p:sp>
        <p:nvSpPr>
          <p:cNvPr id="5" name="Platshållare för sidfot 4"/>
          <p:cNvSpPr>
            <a:spLocks noGrp="1"/>
          </p:cNvSpPr>
          <p:nvPr>
            <p:ph type="ftr" sz="quarter" idx="3"/>
          </p:nvPr>
        </p:nvSpPr>
        <p:spPr>
          <a:xfrm>
            <a:off x="6653823" y="6532878"/>
            <a:ext cx="4114800" cy="365125"/>
          </a:xfrm>
          <a:prstGeom prst="rect">
            <a:avLst/>
          </a:prstGeom>
        </p:spPr>
        <p:txBody>
          <a:bodyPr vert="horz" lIns="91440" tIns="45720" rIns="91440" bIns="45720" rtlCol="0" anchor="ctr"/>
          <a:lstStyle>
            <a:lvl1pPr algn="r">
              <a:defRPr sz="900" cap="all" baseline="0">
                <a:solidFill>
                  <a:schemeClr val="bg1"/>
                </a:solidFill>
                <a:latin typeface="+mj-lt"/>
              </a:defRPr>
            </a:lvl1pPr>
          </a:lstStyle>
          <a:p>
            <a:endParaRPr lang="sv-SE" dirty="0"/>
          </a:p>
        </p:txBody>
      </p:sp>
      <p:sp>
        <p:nvSpPr>
          <p:cNvPr id="6" name="Platshållare för bildnummer 5"/>
          <p:cNvSpPr>
            <a:spLocks noGrp="1"/>
          </p:cNvSpPr>
          <p:nvPr>
            <p:ph type="sldNum" sz="quarter" idx="4"/>
          </p:nvPr>
        </p:nvSpPr>
        <p:spPr>
          <a:xfrm>
            <a:off x="11519720" y="6532878"/>
            <a:ext cx="432000" cy="365125"/>
          </a:xfrm>
          <a:prstGeom prst="rect">
            <a:avLst/>
          </a:prstGeom>
        </p:spPr>
        <p:txBody>
          <a:bodyPr vert="horz" lIns="91440" tIns="45720" rIns="91440" bIns="45720" rtlCol="0" anchor="ctr"/>
          <a:lstStyle>
            <a:lvl1pPr algn="l">
              <a:defRPr sz="900">
                <a:solidFill>
                  <a:schemeClr val="bg1"/>
                </a:solidFill>
                <a:latin typeface="+mj-lt"/>
              </a:defRPr>
            </a:lvl1pPr>
          </a:lstStyle>
          <a:p>
            <a:fld id="{44A3E772-BA0E-440B-B6B8-BBE74D104596}" type="slidenum">
              <a:rPr lang="sv-SE" smtClean="0"/>
              <a:pPr/>
              <a:t>‹#›</a:t>
            </a:fld>
            <a:endParaRPr lang="sv-SE" dirty="0"/>
          </a:p>
        </p:txBody>
      </p:sp>
    </p:spTree>
    <p:extLst>
      <p:ext uri="{BB962C8B-B14F-4D97-AF65-F5344CB8AC3E}">
        <p14:creationId xmlns:p14="http://schemas.microsoft.com/office/powerpoint/2010/main" val="1548991592"/>
      </p:ext>
    </p:extLst>
  </p:cSld>
  <p:clrMap bg1="lt1" tx1="dk1" bg2="lt2" tx2="dk2" accent1="accent1" accent2="accent2" accent3="accent3" accent4="accent4" accent5="accent5" accent6="accent6" hlink="hlink" folHlink="folHlink"/>
  <p:sldLayoutIdLst>
    <p:sldLayoutId id="2147483662" r:id="rId1"/>
    <p:sldLayoutId id="2147483677" r:id="rId2"/>
    <p:sldLayoutId id="2147483664" r:id="rId3"/>
    <p:sldLayoutId id="2147483668" r:id="rId4"/>
    <p:sldLayoutId id="2147483669" r:id="rId5"/>
    <p:sldLayoutId id="2147483679" r:id="rId6"/>
    <p:sldLayoutId id="2147483680" r:id="rId7"/>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914400" rtl="0" eaLnBrk="1" latinLnBrk="0" hangingPunct="1">
        <a:lnSpc>
          <a:spcPct val="110000"/>
        </a:lnSpc>
        <a:spcBef>
          <a:spcPts val="600"/>
        </a:spcBef>
        <a:buClr>
          <a:schemeClr val="accent1"/>
        </a:buClr>
        <a:buFont typeface="Wingdings" panose="05000000000000000000" pitchFamily="2" charset="2"/>
        <a:buChar char="§"/>
        <a:defRPr sz="2200" kern="1200">
          <a:solidFill>
            <a:schemeClr val="tx1"/>
          </a:solidFill>
          <a:latin typeface="+mn-lt"/>
          <a:ea typeface="+mn-ea"/>
          <a:cs typeface="+mn-cs"/>
        </a:defRPr>
      </a:lvl1pPr>
      <a:lvl2pPr marL="504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2pPr>
      <a:lvl3pPr marL="756000" indent="-252000" algn="l" defTabSz="914400" rtl="0" eaLnBrk="1" latinLnBrk="0" hangingPunct="1">
        <a:lnSpc>
          <a:spcPct val="110000"/>
        </a:lnSpc>
        <a:spcBef>
          <a:spcPts val="600"/>
        </a:spcBef>
        <a:buClr>
          <a:schemeClr val="bg1">
            <a:lumMod val="50000"/>
          </a:schemeClr>
        </a:buClr>
        <a:buFont typeface="Wingdings" panose="05000000000000000000" pitchFamily="2" charset="2"/>
        <a:buChar char="§"/>
        <a:defRPr sz="2000" kern="1200">
          <a:solidFill>
            <a:schemeClr val="tx1"/>
          </a:solidFill>
          <a:latin typeface="+mn-lt"/>
          <a:ea typeface="+mn-ea"/>
          <a:cs typeface="+mn-cs"/>
        </a:defRPr>
      </a:lvl3pPr>
      <a:lvl4pPr marL="1008000" indent="-252000" algn="l" defTabSz="914400" rtl="0" eaLnBrk="1" latinLnBrk="0" hangingPunct="1">
        <a:lnSpc>
          <a:spcPct val="110000"/>
        </a:lnSpc>
        <a:spcBef>
          <a:spcPts val="600"/>
        </a:spcBef>
        <a:buClr>
          <a:schemeClr val="tx1">
            <a:lumMod val="75000"/>
            <a:lumOff val="25000"/>
          </a:schemeClr>
        </a:buClr>
        <a:buFont typeface="Verdana" panose="020B0604030504040204" pitchFamily="34" charset="0"/>
        <a:buChar char="–"/>
        <a:defRPr sz="2000" kern="1200">
          <a:solidFill>
            <a:schemeClr val="tx1"/>
          </a:solidFill>
          <a:latin typeface="+mn-lt"/>
          <a:ea typeface="+mn-ea"/>
          <a:cs typeface="+mn-cs"/>
        </a:defRPr>
      </a:lvl4pPr>
      <a:lvl5pPr marL="252000" indent="-252000" algn="l" defTabSz="914400" rtl="0" eaLnBrk="1" latinLnBrk="0" hangingPunct="1">
        <a:lnSpc>
          <a:spcPct val="110000"/>
        </a:lnSpc>
        <a:spcBef>
          <a:spcPts val="6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vimeo.com/235906148" TargetMode="Externa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2B0C86-ED31-4BF1-941F-F0F5C9B453C4}"/>
              </a:ext>
            </a:extLst>
          </p:cNvPr>
          <p:cNvSpPr>
            <a:spLocks noGrp="1"/>
          </p:cNvSpPr>
          <p:nvPr>
            <p:ph type="title"/>
          </p:nvPr>
        </p:nvSpPr>
        <p:spPr/>
        <p:txBody>
          <a:bodyPr/>
          <a:lstStyle/>
          <a:p>
            <a:r>
              <a:rPr lang="sv-SE" dirty="0"/>
              <a:t>Fallprevention fallskador</a:t>
            </a:r>
            <a:br>
              <a:rPr lang="sv-SE" dirty="0"/>
            </a:br>
            <a:endParaRPr lang="sv-SE" dirty="0"/>
          </a:p>
        </p:txBody>
      </p:sp>
      <p:sp>
        <p:nvSpPr>
          <p:cNvPr id="3" name="Platshållare för innehåll 2">
            <a:extLst>
              <a:ext uri="{FF2B5EF4-FFF2-40B4-BE49-F238E27FC236}">
                <a16:creationId xmlns:a16="http://schemas.microsoft.com/office/drawing/2014/main" id="{AF850DAD-BECD-4CEF-9A67-E0A8C36AF556}"/>
              </a:ext>
            </a:extLst>
          </p:cNvPr>
          <p:cNvSpPr>
            <a:spLocks noGrp="1"/>
          </p:cNvSpPr>
          <p:nvPr>
            <p:ph idx="1"/>
          </p:nvPr>
        </p:nvSpPr>
        <p:spPr/>
        <p:txBody>
          <a:bodyPr/>
          <a:lstStyle/>
          <a:p>
            <a:endParaRPr lang="sv-SE"/>
          </a:p>
        </p:txBody>
      </p:sp>
      <p:sp>
        <p:nvSpPr>
          <p:cNvPr id="4" name="Platshållare för innehåll 3">
            <a:extLst>
              <a:ext uri="{FF2B5EF4-FFF2-40B4-BE49-F238E27FC236}">
                <a16:creationId xmlns:a16="http://schemas.microsoft.com/office/drawing/2014/main" id="{76A9E242-E48A-4C27-A11B-9AF373644191}"/>
              </a:ext>
            </a:extLst>
          </p:cNvPr>
          <p:cNvSpPr>
            <a:spLocks noGrp="1"/>
          </p:cNvSpPr>
          <p:nvPr>
            <p:ph sz="quarter" idx="13"/>
          </p:nvPr>
        </p:nvSpPr>
        <p:spPr/>
        <p:txBody>
          <a:bodyPr>
            <a:normAutofit fontScale="92500" lnSpcReduction="20000"/>
          </a:bodyPr>
          <a:lstStyle/>
          <a:p>
            <a:endParaRPr lang="sv-SE"/>
          </a:p>
        </p:txBody>
      </p:sp>
    </p:spTree>
    <p:extLst>
      <p:ext uri="{BB962C8B-B14F-4D97-AF65-F5344CB8AC3E}">
        <p14:creationId xmlns:p14="http://schemas.microsoft.com/office/powerpoint/2010/main" val="37480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Shape 254"/>
          <p:cNvPicPr preferRelativeResize="0"/>
          <p:nvPr/>
        </p:nvPicPr>
        <p:blipFill rotWithShape="1">
          <a:blip r:embed="rId3">
            <a:alphaModFix/>
          </a:blip>
          <a:srcRect/>
          <a:stretch/>
        </p:blipFill>
        <p:spPr>
          <a:xfrm>
            <a:off x="961293" y="891341"/>
            <a:ext cx="3972658" cy="4810033"/>
          </a:xfrm>
          <a:prstGeom prst="rect">
            <a:avLst/>
          </a:prstGeom>
          <a:noFill/>
          <a:ln>
            <a:noFill/>
          </a:ln>
        </p:spPr>
      </p:pic>
      <p:sp>
        <p:nvSpPr>
          <p:cNvPr id="255" name="Shape 255"/>
          <p:cNvSpPr txBox="1"/>
          <p:nvPr/>
        </p:nvSpPr>
        <p:spPr>
          <a:xfrm>
            <a:off x="5423090" y="1187800"/>
            <a:ext cx="216918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3200">
                <a:solidFill>
                  <a:schemeClr val="dk1"/>
                </a:solidFill>
                <a:latin typeface="Arial Black"/>
                <a:ea typeface="Arial Black"/>
                <a:cs typeface="Arial Black"/>
                <a:sym typeface="Arial Black"/>
              </a:rPr>
              <a:t>Nutrition</a:t>
            </a:r>
            <a:endParaRPr/>
          </a:p>
        </p:txBody>
      </p:sp>
      <p:sp>
        <p:nvSpPr>
          <p:cNvPr id="256" name="Shape 256"/>
          <p:cNvSpPr txBox="1"/>
          <p:nvPr/>
        </p:nvSpPr>
        <p:spPr>
          <a:xfrm>
            <a:off x="5423090" y="2078603"/>
            <a:ext cx="2688941"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3200">
                <a:solidFill>
                  <a:schemeClr val="dk1"/>
                </a:solidFill>
                <a:latin typeface="Arial Black"/>
                <a:ea typeface="Arial Black"/>
                <a:cs typeface="Arial Black"/>
                <a:sym typeface="Arial Black"/>
              </a:rPr>
              <a:t>Läkemedel</a:t>
            </a:r>
            <a:r>
              <a:rPr lang="sv-SE" sz="1800">
                <a:solidFill>
                  <a:schemeClr val="dk1"/>
                </a:solidFill>
                <a:latin typeface="Calibri"/>
                <a:ea typeface="Calibri"/>
                <a:cs typeface="Calibri"/>
                <a:sym typeface="Calibri"/>
              </a:rPr>
              <a:t> </a:t>
            </a:r>
            <a:endParaRPr/>
          </a:p>
        </p:txBody>
      </p:sp>
      <p:sp>
        <p:nvSpPr>
          <p:cNvPr id="257" name="Shape 257"/>
          <p:cNvSpPr txBox="1"/>
          <p:nvPr/>
        </p:nvSpPr>
        <p:spPr>
          <a:xfrm>
            <a:off x="5469491" y="3085540"/>
            <a:ext cx="1858586"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3200">
                <a:solidFill>
                  <a:schemeClr val="dk1"/>
                </a:solidFill>
                <a:latin typeface="Arial Black"/>
                <a:ea typeface="Arial Black"/>
                <a:cs typeface="Arial Black"/>
                <a:sym typeface="Arial Black"/>
              </a:rPr>
              <a:t>Alkohol</a:t>
            </a:r>
            <a:endParaRPr/>
          </a:p>
        </p:txBody>
      </p:sp>
      <p:sp>
        <p:nvSpPr>
          <p:cNvPr id="258" name="Shape 258"/>
          <p:cNvSpPr txBox="1"/>
          <p:nvPr/>
        </p:nvSpPr>
        <p:spPr>
          <a:xfrm>
            <a:off x="5423090" y="4092478"/>
            <a:ext cx="2905154"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3200">
                <a:solidFill>
                  <a:schemeClr val="dk1"/>
                </a:solidFill>
                <a:latin typeface="Arial Black"/>
                <a:ea typeface="Arial Black"/>
                <a:cs typeface="Arial Black"/>
                <a:sym typeface="Arial Black"/>
              </a:rPr>
              <a:t>Osteoporos </a:t>
            </a:r>
            <a:endParaRPr/>
          </a:p>
        </p:txBody>
      </p:sp>
      <p:sp>
        <p:nvSpPr>
          <p:cNvPr id="259" name="Shape 259"/>
          <p:cNvSpPr txBox="1"/>
          <p:nvPr/>
        </p:nvSpPr>
        <p:spPr>
          <a:xfrm>
            <a:off x="5416655" y="5052968"/>
            <a:ext cx="4824911"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3200">
                <a:solidFill>
                  <a:schemeClr val="dk1"/>
                </a:solidFill>
                <a:latin typeface="Arial Black"/>
                <a:ea typeface="Arial Black"/>
                <a:cs typeface="Arial Black"/>
                <a:sym typeface="Arial Black"/>
              </a:rPr>
              <a:t>Fallriskmedvetenhet</a:t>
            </a:r>
            <a:r>
              <a:rPr lang="sv-SE" sz="1800">
                <a:solidFill>
                  <a:schemeClr val="dk1"/>
                </a:solidFill>
                <a:latin typeface="Calibri"/>
                <a:ea typeface="Calibri"/>
                <a:cs typeface="Calibri"/>
                <a:sym typeface="Calibri"/>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p:nvPr/>
        </p:nvSpPr>
        <p:spPr>
          <a:xfrm>
            <a:off x="1325478" y="879231"/>
            <a:ext cx="10144252" cy="30469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4800">
                <a:solidFill>
                  <a:schemeClr val="dk1"/>
                </a:solidFill>
                <a:latin typeface="Calibri"/>
                <a:ea typeface="Calibri"/>
                <a:cs typeface="Calibri"/>
                <a:sym typeface="Calibri"/>
              </a:rPr>
              <a:t>Har vi då hittat något svar </a:t>
            </a:r>
            <a:endParaRPr/>
          </a:p>
          <a:p>
            <a:pPr marL="0" marR="0" lvl="0" indent="0" algn="ctr" rtl="0">
              <a:spcBef>
                <a:spcPts val="0"/>
              </a:spcBef>
              <a:spcAft>
                <a:spcPts val="0"/>
              </a:spcAft>
              <a:buNone/>
            </a:pPr>
            <a:r>
              <a:rPr lang="sv-SE" sz="4800">
                <a:solidFill>
                  <a:schemeClr val="dk1"/>
                </a:solidFill>
                <a:latin typeface="Calibri"/>
                <a:ea typeface="Calibri"/>
                <a:cs typeface="Calibri"/>
                <a:sym typeface="Calibri"/>
              </a:rPr>
              <a:t>på varför just Jämtlands län har </a:t>
            </a:r>
            <a:endParaRPr/>
          </a:p>
          <a:p>
            <a:pPr marL="0" marR="0" lvl="0" indent="0" algn="ctr" rtl="0">
              <a:spcBef>
                <a:spcPts val="0"/>
              </a:spcBef>
              <a:spcAft>
                <a:spcPts val="0"/>
              </a:spcAft>
              <a:buNone/>
            </a:pPr>
            <a:r>
              <a:rPr lang="sv-SE" sz="4800">
                <a:solidFill>
                  <a:schemeClr val="dk1"/>
                </a:solidFill>
                <a:latin typeface="Calibri"/>
                <a:ea typeface="Calibri"/>
                <a:cs typeface="Calibri"/>
                <a:sym typeface="Calibri"/>
              </a:rPr>
              <a:t>så högt antal fallolyckor bland personer </a:t>
            </a:r>
            <a:endParaRPr/>
          </a:p>
          <a:p>
            <a:pPr marL="0" marR="0" lvl="0" indent="0" algn="ctr" rtl="0">
              <a:spcBef>
                <a:spcPts val="0"/>
              </a:spcBef>
              <a:spcAft>
                <a:spcPts val="0"/>
              </a:spcAft>
              <a:buNone/>
            </a:pPr>
            <a:r>
              <a:rPr lang="sv-SE" sz="4800">
                <a:solidFill>
                  <a:schemeClr val="dk1"/>
                </a:solidFill>
                <a:latin typeface="Calibri"/>
                <a:ea typeface="Calibri"/>
                <a:cs typeface="Calibri"/>
                <a:sym typeface="Calibri"/>
              </a:rPr>
              <a:t>65 år och äldre? </a:t>
            </a:r>
            <a:endParaRPr/>
          </a:p>
        </p:txBody>
      </p:sp>
      <p:sp>
        <p:nvSpPr>
          <p:cNvPr id="234" name="Shape 234"/>
          <p:cNvSpPr txBox="1"/>
          <p:nvPr/>
        </p:nvSpPr>
        <p:spPr>
          <a:xfrm>
            <a:off x="4709481" y="3926219"/>
            <a:ext cx="3376245" cy="22159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3800" b="1">
                <a:solidFill>
                  <a:srgbClr val="990000"/>
                </a:solidFill>
                <a:latin typeface="Calibri"/>
                <a:ea typeface="Calibri"/>
                <a:cs typeface="Calibri"/>
                <a:sym typeface="Calibri"/>
              </a:rPr>
              <a:t>NEJ!</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a:stretch/>
        </p:blipFill>
        <p:spPr>
          <a:xfrm>
            <a:off x="3856892" y="93785"/>
            <a:ext cx="4607170" cy="615461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194552" y="175898"/>
            <a:ext cx="11498094" cy="18158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4000" b="1">
                <a:solidFill>
                  <a:srgbClr val="C00000"/>
                </a:solidFill>
                <a:latin typeface="Calibri"/>
                <a:ea typeface="Calibri"/>
                <a:cs typeface="Calibri"/>
                <a:sym typeface="Calibri"/>
              </a:rPr>
              <a:t>ÅLDRAR </a:t>
            </a:r>
            <a:r>
              <a:rPr lang="sv-SE" sz="3200" i="1">
                <a:solidFill>
                  <a:schemeClr val="dk1"/>
                </a:solidFill>
                <a:latin typeface="Calibri"/>
                <a:ea typeface="Calibri"/>
                <a:cs typeface="Calibri"/>
                <a:sym typeface="Calibri"/>
              </a:rPr>
              <a:t>hos de personer som fick höftledsfrakturer i Jämtlands län; januari, april, juli och oktober 2016</a:t>
            </a:r>
            <a:endParaRPr/>
          </a:p>
          <a:p>
            <a:pPr marL="0" marR="0" lvl="0" indent="0" algn="ctr" rtl="0">
              <a:spcBef>
                <a:spcPts val="0"/>
              </a:spcBef>
              <a:spcAft>
                <a:spcPts val="0"/>
              </a:spcAft>
              <a:buNone/>
            </a:pPr>
            <a:r>
              <a:rPr lang="sv-SE" sz="4000" b="1">
                <a:solidFill>
                  <a:srgbClr val="C00000"/>
                </a:solidFill>
                <a:latin typeface="Calibri"/>
                <a:ea typeface="Calibri"/>
                <a:cs typeface="Calibri"/>
                <a:sym typeface="Calibri"/>
              </a:rPr>
              <a:t> </a:t>
            </a:r>
            <a:endParaRPr/>
          </a:p>
        </p:txBody>
      </p:sp>
      <p:graphicFrame>
        <p:nvGraphicFramePr>
          <p:cNvPr id="247" name="Shape 247"/>
          <p:cNvGraphicFramePr/>
          <p:nvPr/>
        </p:nvGraphicFramePr>
        <p:xfrm>
          <a:off x="1262745" y="1451429"/>
          <a:ext cx="6792675" cy="4667885"/>
        </p:xfrm>
        <a:graphic>
          <a:graphicData uri="http://schemas.openxmlformats.org/drawingml/2006/table">
            <a:tbl>
              <a:tblPr firstRow="1" bandRow="1">
                <a:noFill/>
              </a:tblPr>
              <a:tblGrid>
                <a:gridCol w="1942600">
                  <a:extLst>
                    <a:ext uri="{9D8B030D-6E8A-4147-A177-3AD203B41FA5}">
                      <a16:colId xmlns:a16="http://schemas.microsoft.com/office/drawing/2014/main" val="20000"/>
                    </a:ext>
                  </a:extLst>
                </a:gridCol>
                <a:gridCol w="1612500">
                  <a:extLst>
                    <a:ext uri="{9D8B030D-6E8A-4147-A177-3AD203B41FA5}">
                      <a16:colId xmlns:a16="http://schemas.microsoft.com/office/drawing/2014/main" val="20001"/>
                    </a:ext>
                  </a:extLst>
                </a:gridCol>
                <a:gridCol w="1574400">
                  <a:extLst>
                    <a:ext uri="{9D8B030D-6E8A-4147-A177-3AD203B41FA5}">
                      <a16:colId xmlns:a16="http://schemas.microsoft.com/office/drawing/2014/main" val="20002"/>
                    </a:ext>
                  </a:extLst>
                </a:gridCol>
                <a:gridCol w="1663175">
                  <a:extLst>
                    <a:ext uri="{9D8B030D-6E8A-4147-A177-3AD203B41FA5}">
                      <a16:colId xmlns:a16="http://schemas.microsoft.com/office/drawing/2014/main" val="20003"/>
                    </a:ext>
                  </a:extLst>
                </a:gridCol>
              </a:tblGrid>
              <a:tr h="522525">
                <a:tc>
                  <a:txBody>
                    <a:bodyPr/>
                    <a:lstStyle/>
                    <a:p>
                      <a:pPr marL="0" marR="0" lvl="0" indent="0" algn="l" rtl="0">
                        <a:spcBef>
                          <a:spcPts val="0"/>
                        </a:spcBef>
                        <a:spcAft>
                          <a:spcPts val="0"/>
                        </a:spcAft>
                        <a:buNone/>
                      </a:pPr>
                      <a:r>
                        <a:rPr lang="sv-SE" sz="2400">
                          <a:solidFill>
                            <a:schemeClr val="dk1"/>
                          </a:solidFill>
                        </a:rPr>
                        <a:t>Åldersgrupp</a:t>
                      </a:r>
                      <a:endParaRPr/>
                    </a:p>
                  </a:txBody>
                  <a:tcPr marL="91450" marR="91450" marT="45725" marB="45725"/>
                </a:tc>
                <a:tc>
                  <a:txBody>
                    <a:bodyPr/>
                    <a:lstStyle/>
                    <a:p>
                      <a:pPr marL="0" marR="0" lvl="0" indent="0" algn="ctr" rtl="0">
                        <a:spcBef>
                          <a:spcPts val="0"/>
                        </a:spcBef>
                        <a:spcAft>
                          <a:spcPts val="0"/>
                        </a:spcAft>
                        <a:buNone/>
                      </a:pPr>
                      <a:r>
                        <a:rPr lang="sv-SE" sz="2400">
                          <a:solidFill>
                            <a:schemeClr val="dk1"/>
                          </a:solidFill>
                        </a:rPr>
                        <a:t>KVINNOR </a:t>
                      </a:r>
                      <a:endParaRPr/>
                    </a:p>
                  </a:txBody>
                  <a:tcPr marL="91450" marR="91450" marT="45725" marB="45725"/>
                </a:tc>
                <a:tc>
                  <a:txBody>
                    <a:bodyPr/>
                    <a:lstStyle/>
                    <a:p>
                      <a:pPr marL="0" marR="0" lvl="0" indent="0" algn="ctr" rtl="0">
                        <a:spcBef>
                          <a:spcPts val="0"/>
                        </a:spcBef>
                        <a:spcAft>
                          <a:spcPts val="0"/>
                        </a:spcAft>
                        <a:buNone/>
                      </a:pPr>
                      <a:r>
                        <a:rPr lang="sv-SE" sz="2400">
                          <a:solidFill>
                            <a:schemeClr val="dk1"/>
                          </a:solidFill>
                        </a:rPr>
                        <a:t>MÄN </a:t>
                      </a:r>
                      <a:endParaRPr/>
                    </a:p>
                  </a:txBody>
                  <a:tcPr marL="91450" marR="91450" marT="45725" marB="45725"/>
                </a:tc>
                <a:tc>
                  <a:txBody>
                    <a:bodyPr/>
                    <a:lstStyle/>
                    <a:p>
                      <a:pPr marL="0" marR="0" lvl="0" indent="0" algn="ctr" rtl="0">
                        <a:spcBef>
                          <a:spcPts val="0"/>
                        </a:spcBef>
                        <a:spcAft>
                          <a:spcPts val="0"/>
                        </a:spcAft>
                        <a:buNone/>
                      </a:pPr>
                      <a:r>
                        <a:rPr lang="sv-SE" sz="2400">
                          <a:solidFill>
                            <a:schemeClr val="dk1"/>
                          </a:solidFill>
                        </a:rPr>
                        <a:t>ALLA </a:t>
                      </a:r>
                      <a:endParaRPr/>
                    </a:p>
                  </a:txBody>
                  <a:tcPr marL="91450" marR="91450" marT="45725" marB="45725"/>
                </a:tc>
                <a:extLst>
                  <a:ext uri="{0D108BD9-81ED-4DB2-BD59-A6C34878D82A}">
                    <a16:rowId xmlns:a16="http://schemas.microsoft.com/office/drawing/2014/main" val="10000"/>
                  </a:ext>
                </a:extLst>
              </a:tr>
              <a:tr h="477725">
                <a:tc>
                  <a:txBody>
                    <a:bodyPr/>
                    <a:lstStyle/>
                    <a:p>
                      <a:pPr marL="0" marR="0" lvl="0" indent="0" algn="ctr" rtl="0">
                        <a:spcBef>
                          <a:spcPts val="0"/>
                        </a:spcBef>
                        <a:spcAft>
                          <a:spcPts val="0"/>
                        </a:spcAft>
                        <a:buNone/>
                      </a:pPr>
                      <a:r>
                        <a:rPr lang="sv-SE" sz="2400" b="1" i="0" u="none"/>
                        <a:t>65 - 69 år</a:t>
                      </a:r>
                      <a:endParaRPr sz="2400" b="1" i="0" u="none"/>
                    </a:p>
                  </a:txBody>
                  <a:tcPr marL="91450" marR="91450" marT="45725" marB="45725"/>
                </a:tc>
                <a:tc>
                  <a:txBody>
                    <a:bodyPr/>
                    <a:lstStyle/>
                    <a:p>
                      <a:pPr marL="0" marR="0" lvl="0" indent="0" algn="ctr" rtl="0">
                        <a:spcBef>
                          <a:spcPts val="0"/>
                        </a:spcBef>
                        <a:spcAft>
                          <a:spcPts val="0"/>
                        </a:spcAft>
                        <a:buNone/>
                      </a:pPr>
                      <a:r>
                        <a:rPr lang="sv-SE" sz="2800" b="0">
                          <a:solidFill>
                            <a:schemeClr val="dk1"/>
                          </a:solidFill>
                        </a:rPr>
                        <a:t>2</a:t>
                      </a:r>
                      <a:endParaRPr/>
                    </a:p>
                  </a:txBody>
                  <a:tcPr marL="91450" marR="91450" marT="45725" marB="45725"/>
                </a:tc>
                <a:tc>
                  <a:txBody>
                    <a:bodyPr/>
                    <a:lstStyle/>
                    <a:p>
                      <a:pPr marL="0" marR="0" lvl="0" indent="0" algn="ctr" rtl="0">
                        <a:spcBef>
                          <a:spcPts val="0"/>
                        </a:spcBef>
                        <a:spcAft>
                          <a:spcPts val="0"/>
                        </a:spcAft>
                        <a:buNone/>
                      </a:pPr>
                      <a:r>
                        <a:rPr lang="sv-SE" sz="2800" b="0">
                          <a:solidFill>
                            <a:schemeClr val="dk1"/>
                          </a:solidFill>
                        </a:rPr>
                        <a:t>4</a:t>
                      </a:r>
                      <a:endParaRPr/>
                    </a:p>
                  </a:txBody>
                  <a:tcPr marL="91450" marR="91450" marT="45725" marB="45725"/>
                </a:tc>
                <a:tc>
                  <a:txBody>
                    <a:bodyPr/>
                    <a:lstStyle/>
                    <a:p>
                      <a:pPr marL="0" marR="0" lvl="0" indent="0" algn="ctr" rtl="0">
                        <a:spcBef>
                          <a:spcPts val="0"/>
                        </a:spcBef>
                        <a:spcAft>
                          <a:spcPts val="0"/>
                        </a:spcAft>
                        <a:buNone/>
                      </a:pPr>
                      <a:r>
                        <a:rPr lang="sv-SE" sz="2800" b="0">
                          <a:solidFill>
                            <a:schemeClr val="dk1"/>
                          </a:solidFill>
                        </a:rPr>
                        <a:t>6</a:t>
                      </a:r>
                      <a:endParaRPr/>
                    </a:p>
                  </a:txBody>
                  <a:tcPr marL="91450" marR="91450" marT="45725" marB="45725"/>
                </a:tc>
                <a:extLst>
                  <a:ext uri="{0D108BD9-81ED-4DB2-BD59-A6C34878D82A}">
                    <a16:rowId xmlns:a16="http://schemas.microsoft.com/office/drawing/2014/main" val="10001"/>
                  </a:ext>
                </a:extLst>
              </a:tr>
              <a:tr h="435425">
                <a:tc>
                  <a:txBody>
                    <a:bodyPr/>
                    <a:lstStyle/>
                    <a:p>
                      <a:pPr marL="0" marR="0" lvl="0" indent="0" algn="ctr" rtl="0">
                        <a:spcBef>
                          <a:spcPts val="0"/>
                        </a:spcBef>
                        <a:spcAft>
                          <a:spcPts val="0"/>
                        </a:spcAft>
                        <a:buNone/>
                      </a:pPr>
                      <a:r>
                        <a:rPr lang="sv-SE" sz="2400" b="1" i="0" u="none"/>
                        <a:t>70 – 74 år</a:t>
                      </a:r>
                      <a:endParaRPr/>
                    </a:p>
                  </a:txBody>
                  <a:tcPr marL="91450" marR="91450" marT="45725" marB="45725"/>
                </a:tc>
                <a:tc>
                  <a:txBody>
                    <a:bodyPr/>
                    <a:lstStyle/>
                    <a:p>
                      <a:pPr marL="0" marR="0" lvl="0" indent="0" algn="ctr" rtl="0">
                        <a:spcBef>
                          <a:spcPts val="0"/>
                        </a:spcBef>
                        <a:spcAft>
                          <a:spcPts val="0"/>
                        </a:spcAft>
                        <a:buNone/>
                      </a:pPr>
                      <a:r>
                        <a:rPr lang="sv-SE" sz="2800"/>
                        <a:t>9 </a:t>
                      </a:r>
                      <a:endParaRPr/>
                    </a:p>
                  </a:txBody>
                  <a:tcPr marL="91450" marR="91450" marT="45725" marB="45725"/>
                </a:tc>
                <a:tc>
                  <a:txBody>
                    <a:bodyPr/>
                    <a:lstStyle/>
                    <a:p>
                      <a:pPr marL="0" marR="0" lvl="0" indent="0" algn="ctr" rtl="0">
                        <a:spcBef>
                          <a:spcPts val="0"/>
                        </a:spcBef>
                        <a:spcAft>
                          <a:spcPts val="0"/>
                        </a:spcAft>
                        <a:buNone/>
                      </a:pPr>
                      <a:r>
                        <a:rPr lang="sv-SE" sz="2800"/>
                        <a:t>2</a:t>
                      </a:r>
                      <a:endParaRPr/>
                    </a:p>
                  </a:txBody>
                  <a:tcPr marL="91450" marR="91450" marT="45725" marB="45725"/>
                </a:tc>
                <a:tc>
                  <a:txBody>
                    <a:bodyPr/>
                    <a:lstStyle/>
                    <a:p>
                      <a:pPr marL="0" marR="0" lvl="0" indent="0" algn="ctr" rtl="0">
                        <a:spcBef>
                          <a:spcPts val="0"/>
                        </a:spcBef>
                        <a:spcAft>
                          <a:spcPts val="0"/>
                        </a:spcAft>
                        <a:buNone/>
                      </a:pPr>
                      <a:r>
                        <a:rPr lang="sv-SE" sz="2800">
                          <a:solidFill>
                            <a:schemeClr val="dk1"/>
                          </a:solidFill>
                        </a:rPr>
                        <a:t>11</a:t>
                      </a:r>
                      <a:endParaRPr/>
                    </a:p>
                  </a:txBody>
                  <a:tcPr marL="91450" marR="91450" marT="45725" marB="45725"/>
                </a:tc>
                <a:extLst>
                  <a:ext uri="{0D108BD9-81ED-4DB2-BD59-A6C34878D82A}">
                    <a16:rowId xmlns:a16="http://schemas.microsoft.com/office/drawing/2014/main" val="10002"/>
                  </a:ext>
                </a:extLst>
              </a:tr>
              <a:tr h="493475">
                <a:tc>
                  <a:txBody>
                    <a:bodyPr/>
                    <a:lstStyle/>
                    <a:p>
                      <a:pPr marL="0" marR="0" lvl="0" indent="0" algn="ctr" rtl="0">
                        <a:spcBef>
                          <a:spcPts val="0"/>
                        </a:spcBef>
                        <a:spcAft>
                          <a:spcPts val="0"/>
                        </a:spcAft>
                        <a:buNone/>
                      </a:pPr>
                      <a:r>
                        <a:rPr lang="sv-SE" sz="2400" b="1" i="0" u="none"/>
                        <a:t>75 – 79 år </a:t>
                      </a:r>
                      <a:endParaRPr sz="2400" b="1" i="0" u="none"/>
                    </a:p>
                  </a:txBody>
                  <a:tcPr marL="91450" marR="91450" marT="45725" marB="45725"/>
                </a:tc>
                <a:tc>
                  <a:txBody>
                    <a:bodyPr/>
                    <a:lstStyle/>
                    <a:p>
                      <a:pPr marL="0" marR="0" lvl="0" indent="0" algn="ctr" rtl="0">
                        <a:spcBef>
                          <a:spcPts val="0"/>
                        </a:spcBef>
                        <a:spcAft>
                          <a:spcPts val="0"/>
                        </a:spcAft>
                        <a:buNone/>
                      </a:pPr>
                      <a:r>
                        <a:rPr lang="sv-SE" sz="2800"/>
                        <a:t>8</a:t>
                      </a:r>
                      <a:endParaRPr/>
                    </a:p>
                  </a:txBody>
                  <a:tcPr marL="91450" marR="91450" marT="45725" marB="45725"/>
                </a:tc>
                <a:tc>
                  <a:txBody>
                    <a:bodyPr/>
                    <a:lstStyle/>
                    <a:p>
                      <a:pPr marL="0" marR="0" lvl="0" indent="0" algn="ctr" rtl="0">
                        <a:spcBef>
                          <a:spcPts val="0"/>
                        </a:spcBef>
                        <a:spcAft>
                          <a:spcPts val="0"/>
                        </a:spcAft>
                        <a:buNone/>
                      </a:pPr>
                      <a:r>
                        <a:rPr lang="sv-SE" sz="2800"/>
                        <a:t>4</a:t>
                      </a:r>
                      <a:endParaRPr/>
                    </a:p>
                  </a:txBody>
                  <a:tcPr marL="91450" marR="91450" marT="45725" marB="45725"/>
                </a:tc>
                <a:tc>
                  <a:txBody>
                    <a:bodyPr/>
                    <a:lstStyle/>
                    <a:p>
                      <a:pPr marL="0" marR="0" lvl="0" indent="0" algn="ctr" rtl="0">
                        <a:spcBef>
                          <a:spcPts val="0"/>
                        </a:spcBef>
                        <a:spcAft>
                          <a:spcPts val="0"/>
                        </a:spcAft>
                        <a:buNone/>
                      </a:pPr>
                      <a:r>
                        <a:rPr lang="sv-SE" sz="2800"/>
                        <a:t>12</a:t>
                      </a:r>
                      <a:endParaRPr/>
                    </a:p>
                  </a:txBody>
                  <a:tcPr marL="91450" marR="91450" marT="45725" marB="45725"/>
                </a:tc>
                <a:extLst>
                  <a:ext uri="{0D108BD9-81ED-4DB2-BD59-A6C34878D82A}">
                    <a16:rowId xmlns:a16="http://schemas.microsoft.com/office/drawing/2014/main" val="10003"/>
                  </a:ext>
                </a:extLst>
              </a:tr>
              <a:tr h="508000">
                <a:tc>
                  <a:txBody>
                    <a:bodyPr/>
                    <a:lstStyle/>
                    <a:p>
                      <a:pPr marL="0" marR="0" lvl="0" indent="0" algn="ctr" rtl="0">
                        <a:spcBef>
                          <a:spcPts val="0"/>
                        </a:spcBef>
                        <a:spcAft>
                          <a:spcPts val="0"/>
                        </a:spcAft>
                        <a:buClr>
                          <a:schemeClr val="dk1"/>
                        </a:buClr>
                        <a:buSzPts val="2400"/>
                        <a:buFont typeface="Calibri"/>
                        <a:buNone/>
                      </a:pPr>
                      <a:r>
                        <a:rPr lang="sv-SE" sz="2400" b="1" i="0" u="none"/>
                        <a:t>80 – 84 år </a:t>
                      </a:r>
                      <a:endParaRPr/>
                    </a:p>
                  </a:txBody>
                  <a:tcPr marL="91450" marR="91450" marT="45725" marB="45725"/>
                </a:tc>
                <a:tc>
                  <a:txBody>
                    <a:bodyPr/>
                    <a:lstStyle/>
                    <a:p>
                      <a:pPr marL="0" marR="0" lvl="0" indent="0" algn="ctr" rtl="0">
                        <a:spcBef>
                          <a:spcPts val="0"/>
                        </a:spcBef>
                        <a:spcAft>
                          <a:spcPts val="0"/>
                        </a:spcAft>
                        <a:buNone/>
                      </a:pPr>
                      <a:r>
                        <a:rPr lang="sv-SE" sz="2800"/>
                        <a:t>12</a:t>
                      </a:r>
                      <a:endParaRPr/>
                    </a:p>
                  </a:txBody>
                  <a:tcPr marL="91450" marR="91450" marT="45725" marB="45725"/>
                </a:tc>
                <a:tc>
                  <a:txBody>
                    <a:bodyPr/>
                    <a:lstStyle/>
                    <a:p>
                      <a:pPr marL="0" marR="0" lvl="0" indent="0" algn="ctr" rtl="0">
                        <a:spcBef>
                          <a:spcPts val="0"/>
                        </a:spcBef>
                        <a:spcAft>
                          <a:spcPts val="0"/>
                        </a:spcAft>
                        <a:buNone/>
                      </a:pPr>
                      <a:r>
                        <a:rPr lang="sv-SE" sz="2800"/>
                        <a:t>5</a:t>
                      </a:r>
                      <a:endParaRPr/>
                    </a:p>
                  </a:txBody>
                  <a:tcPr marL="91450" marR="91450" marT="45725" marB="45725"/>
                </a:tc>
                <a:tc>
                  <a:txBody>
                    <a:bodyPr/>
                    <a:lstStyle/>
                    <a:p>
                      <a:pPr marL="0" marR="0" lvl="0" indent="0" algn="ctr" rtl="0">
                        <a:spcBef>
                          <a:spcPts val="0"/>
                        </a:spcBef>
                        <a:spcAft>
                          <a:spcPts val="0"/>
                        </a:spcAft>
                        <a:buNone/>
                      </a:pPr>
                      <a:r>
                        <a:rPr lang="sv-SE" sz="2800"/>
                        <a:t>17</a:t>
                      </a:r>
                      <a:endParaRPr/>
                    </a:p>
                  </a:txBody>
                  <a:tcPr marL="91450" marR="91450" marT="45725" marB="45725"/>
                </a:tc>
                <a:extLst>
                  <a:ext uri="{0D108BD9-81ED-4DB2-BD59-A6C34878D82A}">
                    <a16:rowId xmlns:a16="http://schemas.microsoft.com/office/drawing/2014/main" val="10004"/>
                  </a:ext>
                </a:extLst>
              </a:tr>
              <a:tr h="464450">
                <a:tc>
                  <a:txBody>
                    <a:bodyPr/>
                    <a:lstStyle/>
                    <a:p>
                      <a:pPr marL="0" marR="0" lvl="0" indent="0" algn="ctr" rtl="0">
                        <a:spcBef>
                          <a:spcPts val="0"/>
                        </a:spcBef>
                        <a:spcAft>
                          <a:spcPts val="0"/>
                        </a:spcAft>
                        <a:buNone/>
                      </a:pPr>
                      <a:r>
                        <a:rPr lang="sv-SE" sz="2400" b="1" i="0" u="none"/>
                        <a:t>85 – 89 år </a:t>
                      </a:r>
                      <a:endParaRPr/>
                    </a:p>
                  </a:txBody>
                  <a:tcPr marL="91450" marR="91450" marT="45725" marB="45725"/>
                </a:tc>
                <a:tc>
                  <a:txBody>
                    <a:bodyPr/>
                    <a:lstStyle/>
                    <a:p>
                      <a:pPr marL="0" marR="0" lvl="0" indent="0" algn="ctr" rtl="0">
                        <a:spcBef>
                          <a:spcPts val="0"/>
                        </a:spcBef>
                        <a:spcAft>
                          <a:spcPts val="0"/>
                        </a:spcAft>
                        <a:buNone/>
                      </a:pPr>
                      <a:r>
                        <a:rPr lang="sv-SE" sz="2800"/>
                        <a:t>22</a:t>
                      </a:r>
                      <a:endParaRPr/>
                    </a:p>
                  </a:txBody>
                  <a:tcPr marL="91450" marR="91450" marT="45725" marB="45725"/>
                </a:tc>
                <a:tc>
                  <a:txBody>
                    <a:bodyPr/>
                    <a:lstStyle/>
                    <a:p>
                      <a:pPr marL="0" marR="0" lvl="0" indent="0" algn="ctr" rtl="0">
                        <a:spcBef>
                          <a:spcPts val="0"/>
                        </a:spcBef>
                        <a:spcAft>
                          <a:spcPts val="0"/>
                        </a:spcAft>
                        <a:buNone/>
                      </a:pPr>
                      <a:r>
                        <a:rPr lang="sv-SE" sz="2800"/>
                        <a:t>8</a:t>
                      </a:r>
                      <a:endParaRPr/>
                    </a:p>
                  </a:txBody>
                  <a:tcPr marL="91450" marR="91450" marT="45725" marB="45725"/>
                </a:tc>
                <a:tc>
                  <a:txBody>
                    <a:bodyPr/>
                    <a:lstStyle/>
                    <a:p>
                      <a:pPr marL="0" marR="0" lvl="0" indent="0" algn="ctr" rtl="0">
                        <a:spcBef>
                          <a:spcPts val="0"/>
                        </a:spcBef>
                        <a:spcAft>
                          <a:spcPts val="0"/>
                        </a:spcAft>
                        <a:buNone/>
                      </a:pPr>
                      <a:r>
                        <a:rPr lang="sv-SE" sz="2800"/>
                        <a:t>30</a:t>
                      </a:r>
                      <a:endParaRPr/>
                    </a:p>
                  </a:txBody>
                  <a:tcPr marL="91450" marR="91450" marT="45725" marB="45725"/>
                </a:tc>
                <a:extLst>
                  <a:ext uri="{0D108BD9-81ED-4DB2-BD59-A6C34878D82A}">
                    <a16:rowId xmlns:a16="http://schemas.microsoft.com/office/drawing/2014/main" val="10005"/>
                  </a:ext>
                </a:extLst>
              </a:tr>
              <a:tr h="464450">
                <a:tc>
                  <a:txBody>
                    <a:bodyPr/>
                    <a:lstStyle/>
                    <a:p>
                      <a:pPr marL="0" marR="0" lvl="0" indent="0" algn="ctr" rtl="0">
                        <a:spcBef>
                          <a:spcPts val="0"/>
                        </a:spcBef>
                        <a:spcAft>
                          <a:spcPts val="0"/>
                        </a:spcAft>
                        <a:buNone/>
                      </a:pPr>
                      <a:r>
                        <a:rPr lang="sv-SE" sz="2400" b="1" i="0" u="none"/>
                        <a:t>90 – 94 år </a:t>
                      </a:r>
                      <a:endParaRPr/>
                    </a:p>
                  </a:txBody>
                  <a:tcPr marL="91450" marR="91450" marT="45725" marB="45725"/>
                </a:tc>
                <a:tc>
                  <a:txBody>
                    <a:bodyPr/>
                    <a:lstStyle/>
                    <a:p>
                      <a:pPr marL="0" marR="0" lvl="0" indent="0" algn="ctr" rtl="0">
                        <a:spcBef>
                          <a:spcPts val="0"/>
                        </a:spcBef>
                        <a:spcAft>
                          <a:spcPts val="0"/>
                        </a:spcAft>
                        <a:buNone/>
                      </a:pPr>
                      <a:r>
                        <a:rPr lang="sv-SE" sz="2800"/>
                        <a:t>18</a:t>
                      </a:r>
                      <a:endParaRPr/>
                    </a:p>
                  </a:txBody>
                  <a:tcPr marL="91450" marR="91450" marT="45725" marB="45725"/>
                </a:tc>
                <a:tc>
                  <a:txBody>
                    <a:bodyPr/>
                    <a:lstStyle/>
                    <a:p>
                      <a:pPr marL="0" marR="0" lvl="0" indent="0" algn="ctr" rtl="0">
                        <a:spcBef>
                          <a:spcPts val="0"/>
                        </a:spcBef>
                        <a:spcAft>
                          <a:spcPts val="0"/>
                        </a:spcAft>
                        <a:buNone/>
                      </a:pPr>
                      <a:r>
                        <a:rPr lang="sv-SE" sz="2800"/>
                        <a:t>6</a:t>
                      </a:r>
                      <a:endParaRPr/>
                    </a:p>
                  </a:txBody>
                  <a:tcPr marL="91450" marR="91450" marT="45725" marB="45725"/>
                </a:tc>
                <a:tc>
                  <a:txBody>
                    <a:bodyPr/>
                    <a:lstStyle/>
                    <a:p>
                      <a:pPr marL="0" marR="0" lvl="0" indent="0" algn="ctr" rtl="0">
                        <a:spcBef>
                          <a:spcPts val="0"/>
                        </a:spcBef>
                        <a:spcAft>
                          <a:spcPts val="0"/>
                        </a:spcAft>
                        <a:buNone/>
                      </a:pPr>
                      <a:r>
                        <a:rPr lang="sv-SE" sz="2800"/>
                        <a:t>24</a:t>
                      </a:r>
                      <a:endParaRPr/>
                    </a:p>
                  </a:txBody>
                  <a:tcPr marL="91450" marR="91450" marT="45725" marB="45725"/>
                </a:tc>
                <a:extLst>
                  <a:ext uri="{0D108BD9-81ED-4DB2-BD59-A6C34878D82A}">
                    <a16:rowId xmlns:a16="http://schemas.microsoft.com/office/drawing/2014/main" val="10006"/>
                  </a:ext>
                </a:extLst>
              </a:tr>
              <a:tr h="464450">
                <a:tc>
                  <a:txBody>
                    <a:bodyPr/>
                    <a:lstStyle/>
                    <a:p>
                      <a:pPr marL="0" marR="0" lvl="0" indent="0" algn="ctr" rtl="0">
                        <a:spcBef>
                          <a:spcPts val="0"/>
                        </a:spcBef>
                        <a:spcAft>
                          <a:spcPts val="0"/>
                        </a:spcAft>
                        <a:buNone/>
                      </a:pPr>
                      <a:r>
                        <a:rPr lang="sv-SE" sz="2400" b="1" i="0" u="none"/>
                        <a:t>95 – 99 år </a:t>
                      </a:r>
                      <a:endParaRPr/>
                    </a:p>
                  </a:txBody>
                  <a:tcPr marL="91450" marR="91450" marT="45725" marB="45725"/>
                </a:tc>
                <a:tc>
                  <a:txBody>
                    <a:bodyPr/>
                    <a:lstStyle/>
                    <a:p>
                      <a:pPr marL="0" marR="0" lvl="0" indent="0" algn="ctr" rtl="0">
                        <a:spcBef>
                          <a:spcPts val="0"/>
                        </a:spcBef>
                        <a:spcAft>
                          <a:spcPts val="0"/>
                        </a:spcAft>
                        <a:buNone/>
                      </a:pPr>
                      <a:r>
                        <a:rPr lang="sv-SE" sz="2800"/>
                        <a:t>5</a:t>
                      </a:r>
                      <a:endParaRPr/>
                    </a:p>
                  </a:txBody>
                  <a:tcPr marL="91450" marR="91450" marT="45725" marB="45725"/>
                </a:tc>
                <a:tc>
                  <a:txBody>
                    <a:bodyPr/>
                    <a:lstStyle/>
                    <a:p>
                      <a:pPr marL="0" marR="0" lvl="0" indent="0" algn="ctr" rtl="0">
                        <a:spcBef>
                          <a:spcPts val="0"/>
                        </a:spcBef>
                        <a:spcAft>
                          <a:spcPts val="0"/>
                        </a:spcAft>
                        <a:buNone/>
                      </a:pPr>
                      <a:r>
                        <a:rPr lang="sv-SE" sz="2800"/>
                        <a:t>4</a:t>
                      </a:r>
                      <a:endParaRPr/>
                    </a:p>
                  </a:txBody>
                  <a:tcPr marL="91450" marR="91450" marT="45725" marB="45725"/>
                </a:tc>
                <a:tc>
                  <a:txBody>
                    <a:bodyPr/>
                    <a:lstStyle/>
                    <a:p>
                      <a:pPr marL="0" marR="0" lvl="0" indent="0" algn="ctr" rtl="0">
                        <a:spcBef>
                          <a:spcPts val="0"/>
                        </a:spcBef>
                        <a:spcAft>
                          <a:spcPts val="0"/>
                        </a:spcAft>
                        <a:buNone/>
                      </a:pPr>
                      <a:r>
                        <a:rPr lang="sv-SE" sz="2800"/>
                        <a:t>9</a:t>
                      </a:r>
                      <a:endParaRPr/>
                    </a:p>
                  </a:txBody>
                  <a:tcPr marL="91450" marR="91450" marT="45725" marB="45725"/>
                </a:tc>
                <a:extLst>
                  <a:ext uri="{0D108BD9-81ED-4DB2-BD59-A6C34878D82A}">
                    <a16:rowId xmlns:a16="http://schemas.microsoft.com/office/drawing/2014/main" val="10007"/>
                  </a:ext>
                </a:extLst>
              </a:tr>
              <a:tr h="464450">
                <a:tc>
                  <a:txBody>
                    <a:bodyPr/>
                    <a:lstStyle/>
                    <a:p>
                      <a:pPr marL="0" marR="0" lvl="0" indent="0" algn="ctr" rtl="0">
                        <a:spcBef>
                          <a:spcPts val="0"/>
                        </a:spcBef>
                        <a:spcAft>
                          <a:spcPts val="0"/>
                        </a:spcAft>
                        <a:buNone/>
                      </a:pPr>
                      <a:r>
                        <a:rPr lang="sv-SE" sz="2400" b="1" i="0" u="none"/>
                        <a:t>100 --</a:t>
                      </a:r>
                      <a:endParaRPr/>
                    </a:p>
                  </a:txBody>
                  <a:tcPr marL="91450" marR="91450" marT="45725" marB="45725"/>
                </a:tc>
                <a:tc>
                  <a:txBody>
                    <a:bodyPr/>
                    <a:lstStyle/>
                    <a:p>
                      <a:pPr marL="0" marR="0" lvl="0" indent="0" algn="ctr" rtl="0">
                        <a:spcBef>
                          <a:spcPts val="0"/>
                        </a:spcBef>
                        <a:spcAft>
                          <a:spcPts val="0"/>
                        </a:spcAft>
                        <a:buNone/>
                      </a:pPr>
                      <a:r>
                        <a:rPr lang="sv-SE" sz="2800"/>
                        <a:t>0</a:t>
                      </a:r>
                      <a:endParaRPr/>
                    </a:p>
                  </a:txBody>
                  <a:tcPr marL="91450" marR="91450" marT="45725" marB="45725"/>
                </a:tc>
                <a:tc>
                  <a:txBody>
                    <a:bodyPr/>
                    <a:lstStyle/>
                    <a:p>
                      <a:pPr marL="0" marR="0" lvl="0" indent="0" algn="ctr" rtl="0">
                        <a:spcBef>
                          <a:spcPts val="0"/>
                        </a:spcBef>
                        <a:spcAft>
                          <a:spcPts val="0"/>
                        </a:spcAft>
                        <a:buNone/>
                      </a:pPr>
                      <a:r>
                        <a:rPr lang="sv-SE" sz="2800"/>
                        <a:t>0</a:t>
                      </a:r>
                      <a:endParaRPr/>
                    </a:p>
                  </a:txBody>
                  <a:tcPr marL="91450" marR="91450" marT="45725" marB="45725"/>
                </a:tc>
                <a:tc>
                  <a:txBody>
                    <a:bodyPr/>
                    <a:lstStyle/>
                    <a:p>
                      <a:pPr marL="0" marR="0" lvl="0" indent="0" algn="ctr" rtl="0">
                        <a:spcBef>
                          <a:spcPts val="0"/>
                        </a:spcBef>
                        <a:spcAft>
                          <a:spcPts val="0"/>
                        </a:spcAft>
                        <a:buNone/>
                      </a:pPr>
                      <a:r>
                        <a:rPr lang="sv-SE" sz="2800"/>
                        <a:t>0</a:t>
                      </a:r>
                      <a:endParaRPr/>
                    </a:p>
                  </a:txBody>
                  <a:tcPr marL="91450" marR="91450" marT="45725" marB="45725"/>
                </a:tc>
                <a:extLst>
                  <a:ext uri="{0D108BD9-81ED-4DB2-BD59-A6C34878D82A}">
                    <a16:rowId xmlns:a16="http://schemas.microsoft.com/office/drawing/2014/main" val="10008"/>
                  </a:ext>
                </a:extLst>
              </a:tr>
            </a:tbl>
          </a:graphicData>
        </a:graphic>
      </p:graphicFrame>
      <p:sp>
        <p:nvSpPr>
          <p:cNvPr id="248" name="Shape 248"/>
          <p:cNvSpPr txBox="1"/>
          <p:nvPr/>
        </p:nvSpPr>
        <p:spPr>
          <a:xfrm>
            <a:off x="8686694" y="2351315"/>
            <a:ext cx="3036409"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4800" b="1">
                <a:solidFill>
                  <a:schemeClr val="accent1"/>
                </a:solidFill>
                <a:latin typeface="Calibri"/>
                <a:ea typeface="Calibri"/>
                <a:cs typeface="Calibri"/>
                <a:sym typeface="Calibri"/>
              </a:rPr>
              <a:t>76 kvinnor </a:t>
            </a:r>
            <a:endParaRPr/>
          </a:p>
          <a:p>
            <a:pPr marL="0" marR="0" lvl="0" indent="0" algn="ctr" rtl="0">
              <a:spcBef>
                <a:spcPts val="0"/>
              </a:spcBef>
              <a:spcAft>
                <a:spcPts val="0"/>
              </a:spcAft>
              <a:buNone/>
            </a:pPr>
            <a:r>
              <a:rPr lang="sv-SE" sz="4800" b="1">
                <a:solidFill>
                  <a:schemeClr val="accent1"/>
                </a:solidFill>
                <a:latin typeface="Calibri"/>
                <a:ea typeface="Calibri"/>
                <a:cs typeface="Calibri"/>
                <a:sym typeface="Calibri"/>
              </a:rPr>
              <a:t>33 män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p:nvPr/>
        </p:nvSpPr>
        <p:spPr>
          <a:xfrm>
            <a:off x="194553" y="425788"/>
            <a:ext cx="1149809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4000" b="1">
                <a:solidFill>
                  <a:srgbClr val="C00000"/>
                </a:solidFill>
                <a:latin typeface="Calibri"/>
                <a:ea typeface="Calibri"/>
                <a:cs typeface="Calibri"/>
                <a:sym typeface="Calibri"/>
              </a:rPr>
              <a:t>Antal höftledsfrakturer 65 år o äldre i Jämtlands län </a:t>
            </a:r>
            <a:endParaRPr/>
          </a:p>
          <a:p>
            <a:pPr marL="0" marR="0" lvl="0" indent="0" algn="ctr" rtl="0">
              <a:spcBef>
                <a:spcPts val="0"/>
              </a:spcBef>
              <a:spcAft>
                <a:spcPts val="0"/>
              </a:spcAft>
              <a:buNone/>
            </a:pPr>
            <a:r>
              <a:rPr lang="sv-SE" sz="3600">
                <a:solidFill>
                  <a:srgbClr val="C00000"/>
                </a:solidFill>
                <a:latin typeface="Calibri"/>
                <a:ea typeface="Calibri"/>
                <a:cs typeface="Calibri"/>
                <a:sym typeface="Calibri"/>
              </a:rPr>
              <a:t>januari – april – juli &amp; oktober 2016</a:t>
            </a:r>
            <a:r>
              <a:rPr lang="sv-SE" sz="4000" b="1">
                <a:solidFill>
                  <a:srgbClr val="C00000"/>
                </a:solidFill>
                <a:latin typeface="Calibri"/>
                <a:ea typeface="Calibri"/>
                <a:cs typeface="Calibri"/>
                <a:sym typeface="Calibri"/>
              </a:rPr>
              <a:t> </a:t>
            </a:r>
            <a:endParaRPr/>
          </a:p>
        </p:txBody>
      </p:sp>
      <p:graphicFrame>
        <p:nvGraphicFramePr>
          <p:cNvPr id="266" name="Shape 266"/>
          <p:cNvGraphicFramePr/>
          <p:nvPr/>
        </p:nvGraphicFramePr>
        <p:xfrm>
          <a:off x="1911487" y="1749227"/>
          <a:ext cx="8711975" cy="3413820"/>
        </p:xfrm>
        <a:graphic>
          <a:graphicData uri="http://schemas.openxmlformats.org/drawingml/2006/table">
            <a:tbl>
              <a:tblPr firstRow="1" bandRow="1">
                <a:noFill/>
              </a:tblPr>
              <a:tblGrid>
                <a:gridCol w="3069750">
                  <a:extLst>
                    <a:ext uri="{9D8B030D-6E8A-4147-A177-3AD203B41FA5}">
                      <a16:colId xmlns:a16="http://schemas.microsoft.com/office/drawing/2014/main" val="20000"/>
                    </a:ext>
                  </a:extLst>
                </a:gridCol>
                <a:gridCol w="1361725">
                  <a:extLst>
                    <a:ext uri="{9D8B030D-6E8A-4147-A177-3AD203B41FA5}">
                      <a16:colId xmlns:a16="http://schemas.microsoft.com/office/drawing/2014/main" val="20001"/>
                    </a:ext>
                  </a:extLst>
                </a:gridCol>
                <a:gridCol w="1328075">
                  <a:extLst>
                    <a:ext uri="{9D8B030D-6E8A-4147-A177-3AD203B41FA5}">
                      <a16:colId xmlns:a16="http://schemas.microsoft.com/office/drawing/2014/main" val="20002"/>
                    </a:ext>
                  </a:extLst>
                </a:gridCol>
                <a:gridCol w="1445525">
                  <a:extLst>
                    <a:ext uri="{9D8B030D-6E8A-4147-A177-3AD203B41FA5}">
                      <a16:colId xmlns:a16="http://schemas.microsoft.com/office/drawing/2014/main" val="20003"/>
                    </a:ext>
                  </a:extLst>
                </a:gridCol>
                <a:gridCol w="1506900">
                  <a:extLst>
                    <a:ext uri="{9D8B030D-6E8A-4147-A177-3AD203B41FA5}">
                      <a16:colId xmlns:a16="http://schemas.microsoft.com/office/drawing/2014/main" val="20004"/>
                    </a:ext>
                  </a:extLst>
                </a:gridCol>
              </a:tblGrid>
              <a:tr h="4776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ctr" rtl="0">
                        <a:spcBef>
                          <a:spcPts val="0"/>
                        </a:spcBef>
                        <a:spcAft>
                          <a:spcPts val="0"/>
                        </a:spcAft>
                        <a:buNone/>
                      </a:pPr>
                      <a:r>
                        <a:rPr lang="sv-SE" sz="2800">
                          <a:solidFill>
                            <a:schemeClr val="dk1"/>
                          </a:solidFill>
                        </a:rPr>
                        <a:t>Januari </a:t>
                      </a:r>
                      <a:endParaRPr/>
                    </a:p>
                  </a:txBody>
                  <a:tcPr marL="91450" marR="91450" marT="45725" marB="45725"/>
                </a:tc>
                <a:tc>
                  <a:txBody>
                    <a:bodyPr/>
                    <a:lstStyle/>
                    <a:p>
                      <a:pPr marL="0" marR="0" lvl="0" indent="0" algn="ctr" rtl="0">
                        <a:spcBef>
                          <a:spcPts val="0"/>
                        </a:spcBef>
                        <a:spcAft>
                          <a:spcPts val="0"/>
                        </a:spcAft>
                        <a:buNone/>
                      </a:pPr>
                      <a:r>
                        <a:rPr lang="sv-SE" sz="2800">
                          <a:solidFill>
                            <a:schemeClr val="dk1"/>
                          </a:solidFill>
                        </a:rPr>
                        <a:t>April</a:t>
                      </a:r>
                      <a:endParaRPr/>
                    </a:p>
                  </a:txBody>
                  <a:tcPr marL="91450" marR="91450" marT="45725" marB="45725"/>
                </a:tc>
                <a:tc>
                  <a:txBody>
                    <a:bodyPr/>
                    <a:lstStyle/>
                    <a:p>
                      <a:pPr marL="0" marR="0" lvl="0" indent="0" algn="ctr" rtl="0">
                        <a:spcBef>
                          <a:spcPts val="0"/>
                        </a:spcBef>
                        <a:spcAft>
                          <a:spcPts val="0"/>
                        </a:spcAft>
                        <a:buNone/>
                      </a:pPr>
                      <a:r>
                        <a:rPr lang="sv-SE" sz="2800">
                          <a:solidFill>
                            <a:schemeClr val="dk1"/>
                          </a:solidFill>
                        </a:rPr>
                        <a:t>Juli </a:t>
                      </a:r>
                      <a:endParaRPr/>
                    </a:p>
                  </a:txBody>
                  <a:tcPr marL="91450" marR="91450" marT="45725" marB="45725"/>
                </a:tc>
                <a:tc>
                  <a:txBody>
                    <a:bodyPr/>
                    <a:lstStyle/>
                    <a:p>
                      <a:pPr marL="0" marR="0" lvl="0" indent="0" algn="ctr" rtl="0">
                        <a:spcBef>
                          <a:spcPts val="0"/>
                        </a:spcBef>
                        <a:spcAft>
                          <a:spcPts val="0"/>
                        </a:spcAft>
                        <a:buNone/>
                      </a:pPr>
                      <a:r>
                        <a:rPr lang="sv-SE" sz="2800">
                          <a:solidFill>
                            <a:schemeClr val="dk1"/>
                          </a:solidFill>
                        </a:rPr>
                        <a:t>Oktober </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sv-SE" sz="3200" b="1"/>
                        <a:t>Totalt antal fall</a:t>
                      </a:r>
                      <a:endParaRPr sz="3200" b="1" i="1" u="sng"/>
                    </a:p>
                  </a:txBody>
                  <a:tcPr marL="91450" marR="91450" marT="45725" marB="45725"/>
                </a:tc>
                <a:tc>
                  <a:txBody>
                    <a:bodyPr/>
                    <a:lstStyle/>
                    <a:p>
                      <a:pPr marL="0" marR="0" lvl="0" indent="0" algn="ctr" rtl="0">
                        <a:spcBef>
                          <a:spcPts val="0"/>
                        </a:spcBef>
                        <a:spcAft>
                          <a:spcPts val="0"/>
                        </a:spcAft>
                        <a:buNone/>
                      </a:pPr>
                      <a:r>
                        <a:rPr lang="sv-SE" sz="3200" b="1">
                          <a:solidFill>
                            <a:srgbClr val="C00000"/>
                          </a:solidFill>
                        </a:rPr>
                        <a:t>28</a:t>
                      </a:r>
                      <a:endParaRPr/>
                    </a:p>
                  </a:txBody>
                  <a:tcPr marL="91450" marR="91450" marT="45725" marB="45725"/>
                </a:tc>
                <a:tc>
                  <a:txBody>
                    <a:bodyPr/>
                    <a:lstStyle/>
                    <a:p>
                      <a:pPr marL="0" marR="0" lvl="0" indent="0" algn="ctr" rtl="0">
                        <a:spcBef>
                          <a:spcPts val="0"/>
                        </a:spcBef>
                        <a:spcAft>
                          <a:spcPts val="0"/>
                        </a:spcAft>
                        <a:buNone/>
                      </a:pPr>
                      <a:r>
                        <a:rPr lang="sv-SE" sz="3200" b="1">
                          <a:solidFill>
                            <a:srgbClr val="C00000"/>
                          </a:solidFill>
                        </a:rPr>
                        <a:t>27</a:t>
                      </a:r>
                      <a:endParaRPr/>
                    </a:p>
                  </a:txBody>
                  <a:tcPr marL="91450" marR="91450" marT="45725" marB="45725"/>
                </a:tc>
                <a:tc>
                  <a:txBody>
                    <a:bodyPr/>
                    <a:lstStyle/>
                    <a:p>
                      <a:pPr marL="0" marR="0" lvl="0" indent="0" algn="ctr" rtl="0">
                        <a:spcBef>
                          <a:spcPts val="0"/>
                        </a:spcBef>
                        <a:spcAft>
                          <a:spcPts val="0"/>
                        </a:spcAft>
                        <a:buNone/>
                      </a:pPr>
                      <a:r>
                        <a:rPr lang="sv-SE" sz="3200" b="1">
                          <a:solidFill>
                            <a:srgbClr val="C00000"/>
                          </a:solidFill>
                        </a:rPr>
                        <a:t>22</a:t>
                      </a:r>
                      <a:endParaRPr/>
                    </a:p>
                  </a:txBody>
                  <a:tcPr marL="91450" marR="91450" marT="45725" marB="45725"/>
                </a:tc>
                <a:tc>
                  <a:txBody>
                    <a:bodyPr/>
                    <a:lstStyle/>
                    <a:p>
                      <a:pPr marL="0" marR="0" lvl="0" indent="0" algn="ctr" rtl="0">
                        <a:spcBef>
                          <a:spcPts val="0"/>
                        </a:spcBef>
                        <a:spcAft>
                          <a:spcPts val="0"/>
                        </a:spcAft>
                        <a:buNone/>
                      </a:pPr>
                      <a:r>
                        <a:rPr lang="sv-SE" sz="3200" b="1">
                          <a:solidFill>
                            <a:srgbClr val="C00000"/>
                          </a:solidFill>
                        </a:rPr>
                        <a:t>32</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r" rtl="0">
                        <a:spcBef>
                          <a:spcPts val="0"/>
                        </a:spcBef>
                        <a:spcAft>
                          <a:spcPts val="0"/>
                        </a:spcAft>
                        <a:buNone/>
                      </a:pPr>
                      <a:r>
                        <a:rPr lang="sv-SE" sz="3200" i="1" u="none"/>
                        <a:t>- varav kvinnor </a:t>
                      </a:r>
                      <a:endParaRPr/>
                    </a:p>
                  </a:txBody>
                  <a:tcPr marL="91450" marR="91450" marT="45725" marB="45725"/>
                </a:tc>
                <a:tc>
                  <a:txBody>
                    <a:bodyPr/>
                    <a:lstStyle/>
                    <a:p>
                      <a:pPr marL="0" marR="0" lvl="0" indent="0" algn="ctr" rtl="0">
                        <a:spcBef>
                          <a:spcPts val="0"/>
                        </a:spcBef>
                        <a:spcAft>
                          <a:spcPts val="0"/>
                        </a:spcAft>
                        <a:buNone/>
                      </a:pPr>
                      <a:r>
                        <a:rPr lang="sv-SE" sz="3200"/>
                        <a:t>20</a:t>
                      </a:r>
                      <a:endParaRPr/>
                    </a:p>
                  </a:txBody>
                  <a:tcPr marL="91450" marR="91450" marT="45725" marB="45725"/>
                </a:tc>
                <a:tc>
                  <a:txBody>
                    <a:bodyPr/>
                    <a:lstStyle/>
                    <a:p>
                      <a:pPr marL="0" marR="0" lvl="0" indent="0" algn="ctr" rtl="0">
                        <a:spcBef>
                          <a:spcPts val="0"/>
                        </a:spcBef>
                        <a:spcAft>
                          <a:spcPts val="0"/>
                        </a:spcAft>
                        <a:buNone/>
                      </a:pPr>
                      <a:r>
                        <a:rPr lang="sv-SE" sz="3200"/>
                        <a:t>21</a:t>
                      </a:r>
                      <a:endParaRPr/>
                    </a:p>
                  </a:txBody>
                  <a:tcPr marL="91450" marR="91450" marT="45725" marB="45725"/>
                </a:tc>
                <a:tc>
                  <a:txBody>
                    <a:bodyPr/>
                    <a:lstStyle/>
                    <a:p>
                      <a:pPr marL="0" marR="0" lvl="0" indent="0" algn="ctr" rtl="0">
                        <a:spcBef>
                          <a:spcPts val="0"/>
                        </a:spcBef>
                        <a:spcAft>
                          <a:spcPts val="0"/>
                        </a:spcAft>
                        <a:buNone/>
                      </a:pPr>
                      <a:r>
                        <a:rPr lang="sv-SE" sz="3200">
                          <a:solidFill>
                            <a:schemeClr val="dk1"/>
                          </a:solidFill>
                        </a:rPr>
                        <a:t>15</a:t>
                      </a:r>
                      <a:endParaRPr/>
                    </a:p>
                  </a:txBody>
                  <a:tcPr marL="91450" marR="91450" marT="45725" marB="45725"/>
                </a:tc>
                <a:tc>
                  <a:txBody>
                    <a:bodyPr/>
                    <a:lstStyle/>
                    <a:p>
                      <a:pPr marL="0" marR="0" lvl="0" indent="0" algn="ctr" rtl="0">
                        <a:spcBef>
                          <a:spcPts val="0"/>
                        </a:spcBef>
                        <a:spcAft>
                          <a:spcPts val="0"/>
                        </a:spcAft>
                        <a:buNone/>
                      </a:pPr>
                      <a:r>
                        <a:rPr lang="sv-SE" sz="3200"/>
                        <a:t>20</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r" rtl="0">
                        <a:spcBef>
                          <a:spcPts val="0"/>
                        </a:spcBef>
                        <a:spcAft>
                          <a:spcPts val="0"/>
                        </a:spcAft>
                        <a:buNone/>
                      </a:pPr>
                      <a:r>
                        <a:rPr lang="sv-SE" sz="3200" i="1" u="none"/>
                        <a:t>- varav män </a:t>
                      </a:r>
                      <a:endParaRPr/>
                    </a:p>
                  </a:txBody>
                  <a:tcPr marL="91450" marR="91450" marT="45725" marB="45725"/>
                </a:tc>
                <a:tc>
                  <a:txBody>
                    <a:bodyPr/>
                    <a:lstStyle/>
                    <a:p>
                      <a:pPr marL="0" marR="0" lvl="0" indent="0" algn="ctr" rtl="0">
                        <a:spcBef>
                          <a:spcPts val="0"/>
                        </a:spcBef>
                        <a:spcAft>
                          <a:spcPts val="0"/>
                        </a:spcAft>
                        <a:buNone/>
                      </a:pPr>
                      <a:r>
                        <a:rPr lang="sv-SE" sz="3200"/>
                        <a:t>8</a:t>
                      </a:r>
                      <a:endParaRPr/>
                    </a:p>
                  </a:txBody>
                  <a:tcPr marL="91450" marR="91450" marT="45725" marB="45725"/>
                </a:tc>
                <a:tc>
                  <a:txBody>
                    <a:bodyPr/>
                    <a:lstStyle/>
                    <a:p>
                      <a:pPr marL="0" marR="0" lvl="0" indent="0" algn="ctr" rtl="0">
                        <a:spcBef>
                          <a:spcPts val="0"/>
                        </a:spcBef>
                        <a:spcAft>
                          <a:spcPts val="0"/>
                        </a:spcAft>
                        <a:buNone/>
                      </a:pPr>
                      <a:r>
                        <a:rPr lang="sv-SE" sz="3200"/>
                        <a:t>6</a:t>
                      </a:r>
                      <a:endParaRPr/>
                    </a:p>
                  </a:txBody>
                  <a:tcPr marL="91450" marR="91450" marT="45725" marB="45725"/>
                </a:tc>
                <a:tc>
                  <a:txBody>
                    <a:bodyPr/>
                    <a:lstStyle/>
                    <a:p>
                      <a:pPr marL="0" marR="0" lvl="0" indent="0" algn="ctr" rtl="0">
                        <a:spcBef>
                          <a:spcPts val="0"/>
                        </a:spcBef>
                        <a:spcAft>
                          <a:spcPts val="0"/>
                        </a:spcAft>
                        <a:buNone/>
                      </a:pPr>
                      <a:r>
                        <a:rPr lang="sv-SE" sz="3200"/>
                        <a:t>7</a:t>
                      </a:r>
                      <a:endParaRPr/>
                    </a:p>
                  </a:txBody>
                  <a:tcPr marL="91450" marR="91450" marT="45725" marB="45725"/>
                </a:tc>
                <a:tc>
                  <a:txBody>
                    <a:bodyPr/>
                    <a:lstStyle/>
                    <a:p>
                      <a:pPr marL="0" marR="0" lvl="0" indent="0" algn="ctr" rtl="0">
                        <a:spcBef>
                          <a:spcPts val="0"/>
                        </a:spcBef>
                        <a:spcAft>
                          <a:spcPts val="0"/>
                        </a:spcAft>
                        <a:buNone/>
                      </a:pPr>
                      <a:r>
                        <a:rPr lang="sv-SE" sz="3200"/>
                        <a:t>12</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r" rtl="0">
                        <a:spcBef>
                          <a:spcPts val="0"/>
                        </a:spcBef>
                        <a:spcAft>
                          <a:spcPts val="0"/>
                        </a:spcAft>
                        <a:buClr>
                          <a:schemeClr val="dk1"/>
                        </a:buClr>
                        <a:buSzPts val="3200"/>
                        <a:buFont typeface="Calibri"/>
                        <a:buNone/>
                      </a:pPr>
                      <a:r>
                        <a:rPr lang="sv-SE" sz="3200" i="1" u="none"/>
                        <a:t>- fall inomhus</a:t>
                      </a:r>
                      <a:endParaRPr/>
                    </a:p>
                  </a:txBody>
                  <a:tcPr marL="91450" marR="91450" marT="45725" marB="45725"/>
                </a:tc>
                <a:tc>
                  <a:txBody>
                    <a:bodyPr/>
                    <a:lstStyle/>
                    <a:p>
                      <a:pPr marL="0" marR="0" lvl="0" indent="0" algn="ctr" rtl="0">
                        <a:spcBef>
                          <a:spcPts val="0"/>
                        </a:spcBef>
                        <a:spcAft>
                          <a:spcPts val="0"/>
                        </a:spcAft>
                        <a:buNone/>
                      </a:pPr>
                      <a:r>
                        <a:rPr lang="sv-SE" sz="3200"/>
                        <a:t>21</a:t>
                      </a:r>
                      <a:endParaRPr/>
                    </a:p>
                  </a:txBody>
                  <a:tcPr marL="91450" marR="91450" marT="45725" marB="45725"/>
                </a:tc>
                <a:tc>
                  <a:txBody>
                    <a:bodyPr/>
                    <a:lstStyle/>
                    <a:p>
                      <a:pPr marL="0" marR="0" lvl="0" indent="0" algn="ctr" rtl="0">
                        <a:spcBef>
                          <a:spcPts val="0"/>
                        </a:spcBef>
                        <a:spcAft>
                          <a:spcPts val="0"/>
                        </a:spcAft>
                        <a:buNone/>
                      </a:pPr>
                      <a:r>
                        <a:rPr lang="sv-SE" sz="3200"/>
                        <a:t>24</a:t>
                      </a:r>
                      <a:endParaRPr/>
                    </a:p>
                  </a:txBody>
                  <a:tcPr marL="91450" marR="91450" marT="45725" marB="45725"/>
                </a:tc>
                <a:tc>
                  <a:txBody>
                    <a:bodyPr/>
                    <a:lstStyle/>
                    <a:p>
                      <a:pPr marL="0" marR="0" lvl="0" indent="0" algn="ctr" rtl="0">
                        <a:spcBef>
                          <a:spcPts val="0"/>
                        </a:spcBef>
                        <a:spcAft>
                          <a:spcPts val="0"/>
                        </a:spcAft>
                        <a:buNone/>
                      </a:pPr>
                      <a:r>
                        <a:rPr lang="sv-SE" sz="3200"/>
                        <a:t>19</a:t>
                      </a:r>
                      <a:endParaRPr/>
                    </a:p>
                  </a:txBody>
                  <a:tcPr marL="91450" marR="91450" marT="45725" marB="45725"/>
                </a:tc>
                <a:tc>
                  <a:txBody>
                    <a:bodyPr/>
                    <a:lstStyle/>
                    <a:p>
                      <a:pPr marL="0" marR="0" lvl="0" indent="0" algn="ctr" rtl="0">
                        <a:spcBef>
                          <a:spcPts val="0"/>
                        </a:spcBef>
                        <a:spcAft>
                          <a:spcPts val="0"/>
                        </a:spcAft>
                        <a:buNone/>
                      </a:pPr>
                      <a:r>
                        <a:rPr lang="sv-SE" sz="3200"/>
                        <a:t>26</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r" rtl="0">
                        <a:spcBef>
                          <a:spcPts val="0"/>
                        </a:spcBef>
                        <a:spcAft>
                          <a:spcPts val="0"/>
                        </a:spcAft>
                        <a:buNone/>
                      </a:pPr>
                      <a:r>
                        <a:rPr lang="sv-SE" sz="3200" i="1" u="none"/>
                        <a:t>- fall utomhus </a:t>
                      </a:r>
                      <a:endParaRPr/>
                    </a:p>
                  </a:txBody>
                  <a:tcPr marL="91450" marR="91450" marT="45725" marB="45725"/>
                </a:tc>
                <a:tc>
                  <a:txBody>
                    <a:bodyPr/>
                    <a:lstStyle/>
                    <a:p>
                      <a:pPr marL="0" marR="0" lvl="0" indent="0" algn="ctr" rtl="0">
                        <a:spcBef>
                          <a:spcPts val="0"/>
                        </a:spcBef>
                        <a:spcAft>
                          <a:spcPts val="0"/>
                        </a:spcAft>
                        <a:buNone/>
                      </a:pPr>
                      <a:r>
                        <a:rPr lang="sv-SE" sz="3200"/>
                        <a:t>7</a:t>
                      </a:r>
                      <a:endParaRPr/>
                    </a:p>
                  </a:txBody>
                  <a:tcPr marL="91450" marR="91450" marT="45725" marB="45725"/>
                </a:tc>
                <a:tc>
                  <a:txBody>
                    <a:bodyPr/>
                    <a:lstStyle/>
                    <a:p>
                      <a:pPr marL="0" marR="0" lvl="0" indent="0" algn="ctr" rtl="0">
                        <a:spcBef>
                          <a:spcPts val="0"/>
                        </a:spcBef>
                        <a:spcAft>
                          <a:spcPts val="0"/>
                        </a:spcAft>
                        <a:buNone/>
                      </a:pPr>
                      <a:r>
                        <a:rPr lang="sv-SE" sz="3200"/>
                        <a:t>3</a:t>
                      </a:r>
                      <a:endParaRPr/>
                    </a:p>
                  </a:txBody>
                  <a:tcPr marL="91450" marR="91450" marT="45725" marB="45725"/>
                </a:tc>
                <a:tc>
                  <a:txBody>
                    <a:bodyPr/>
                    <a:lstStyle/>
                    <a:p>
                      <a:pPr marL="0" marR="0" lvl="0" indent="0" algn="ctr" rtl="0">
                        <a:spcBef>
                          <a:spcPts val="0"/>
                        </a:spcBef>
                        <a:spcAft>
                          <a:spcPts val="0"/>
                        </a:spcAft>
                        <a:buNone/>
                      </a:pPr>
                      <a:r>
                        <a:rPr lang="sv-SE" sz="3200"/>
                        <a:t>3</a:t>
                      </a:r>
                      <a:endParaRPr/>
                    </a:p>
                  </a:txBody>
                  <a:tcPr marL="91450" marR="91450" marT="45725" marB="45725"/>
                </a:tc>
                <a:tc>
                  <a:txBody>
                    <a:bodyPr/>
                    <a:lstStyle/>
                    <a:p>
                      <a:pPr marL="0" marR="0" lvl="0" indent="0" algn="ctr" rtl="0">
                        <a:spcBef>
                          <a:spcPts val="0"/>
                        </a:spcBef>
                        <a:spcAft>
                          <a:spcPts val="0"/>
                        </a:spcAft>
                        <a:buNone/>
                      </a:pPr>
                      <a:r>
                        <a:rPr lang="sv-SE" sz="3200"/>
                        <a:t>5</a:t>
                      </a:r>
                      <a:r>
                        <a:rPr lang="sv-SE" sz="3200">
                          <a:solidFill>
                            <a:schemeClr val="accent1"/>
                          </a:solidFill>
                        </a:rPr>
                        <a:t>*)</a:t>
                      </a:r>
                      <a:endParaRPr/>
                    </a:p>
                  </a:txBody>
                  <a:tcPr marL="91450" marR="91450" marT="45725" marB="45725"/>
                </a:tc>
                <a:extLst>
                  <a:ext uri="{0D108BD9-81ED-4DB2-BD59-A6C34878D82A}">
                    <a16:rowId xmlns:a16="http://schemas.microsoft.com/office/drawing/2014/main" val="10005"/>
                  </a:ext>
                </a:extLst>
              </a:tr>
            </a:tbl>
          </a:graphicData>
        </a:graphic>
      </p:graphicFrame>
      <p:sp>
        <p:nvSpPr>
          <p:cNvPr id="267" name="Shape 267"/>
          <p:cNvSpPr/>
          <p:nvPr/>
        </p:nvSpPr>
        <p:spPr>
          <a:xfrm>
            <a:off x="8439563" y="5576054"/>
            <a:ext cx="2993833"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800">
                <a:solidFill>
                  <a:schemeClr val="accent1"/>
                </a:solidFill>
                <a:latin typeface="Calibri"/>
                <a:ea typeface="Calibri"/>
                <a:cs typeface="Calibri"/>
                <a:sym typeface="Calibri"/>
              </a:rPr>
              <a:t>*)</a:t>
            </a:r>
            <a:r>
              <a:rPr lang="sv-SE" sz="1800">
                <a:solidFill>
                  <a:schemeClr val="dk1"/>
                </a:solidFill>
                <a:latin typeface="Calibri"/>
                <a:ea typeface="Calibri"/>
                <a:cs typeface="Calibri"/>
                <a:sym typeface="Calibri"/>
              </a:rPr>
              <a:t> </a:t>
            </a:r>
            <a:r>
              <a:rPr lang="sv-SE" sz="1800" i="1">
                <a:solidFill>
                  <a:schemeClr val="accent1"/>
                </a:solidFill>
                <a:latin typeface="Calibri"/>
                <a:ea typeface="Calibri"/>
                <a:cs typeface="Calibri"/>
                <a:sym typeface="Calibri"/>
              </a:rPr>
              <a:t>en</a:t>
            </a:r>
            <a:r>
              <a:rPr lang="sv-SE" sz="1800">
                <a:solidFill>
                  <a:schemeClr val="dk1"/>
                </a:solidFill>
                <a:latin typeface="Calibri"/>
                <a:ea typeface="Calibri"/>
                <a:cs typeface="Calibri"/>
                <a:sym typeface="Calibri"/>
              </a:rPr>
              <a:t> </a:t>
            </a:r>
            <a:r>
              <a:rPr lang="sv-SE" sz="1800" i="1">
                <a:solidFill>
                  <a:schemeClr val="accent1"/>
                </a:solidFill>
                <a:latin typeface="Calibri"/>
                <a:ea typeface="Calibri"/>
                <a:cs typeface="Calibri"/>
                <a:sym typeface="Calibri"/>
              </a:rPr>
              <a:t>uppgift var</a:t>
            </a:r>
            <a:r>
              <a:rPr lang="sv-SE" sz="1800">
                <a:solidFill>
                  <a:schemeClr val="dk1"/>
                </a:solidFill>
                <a:latin typeface="Calibri"/>
                <a:ea typeface="Calibri"/>
                <a:cs typeface="Calibri"/>
                <a:sym typeface="Calibri"/>
              </a:rPr>
              <a:t> </a:t>
            </a:r>
            <a:r>
              <a:rPr lang="sv-SE" sz="1800" i="1">
                <a:solidFill>
                  <a:schemeClr val="accent1"/>
                </a:solidFill>
                <a:latin typeface="Calibri"/>
                <a:ea typeface="Calibri"/>
                <a:cs typeface="Calibri"/>
                <a:sym typeface="Calibri"/>
              </a:rPr>
              <a:t>ofullständig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194553" y="425788"/>
            <a:ext cx="11498094"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4000" b="1">
                <a:solidFill>
                  <a:srgbClr val="C00000"/>
                </a:solidFill>
                <a:latin typeface="Calibri"/>
                <a:ea typeface="Calibri"/>
                <a:cs typeface="Calibri"/>
                <a:sym typeface="Calibri"/>
              </a:rPr>
              <a:t>SUMMERING 4 månader </a:t>
            </a:r>
            <a:r>
              <a:rPr lang="sv-SE" sz="1600">
                <a:solidFill>
                  <a:srgbClr val="C00000"/>
                </a:solidFill>
                <a:latin typeface="Calibri"/>
                <a:ea typeface="Calibri"/>
                <a:cs typeface="Calibri"/>
                <a:sym typeface="Calibri"/>
              </a:rPr>
              <a:t>januari – april – juli &amp; oktober </a:t>
            </a:r>
            <a:r>
              <a:rPr lang="sv-SE" sz="4000" b="1">
                <a:solidFill>
                  <a:srgbClr val="C00000"/>
                </a:solidFill>
                <a:latin typeface="Calibri"/>
                <a:ea typeface="Calibri"/>
                <a:cs typeface="Calibri"/>
                <a:sym typeface="Calibri"/>
              </a:rPr>
              <a:t>2016 </a:t>
            </a:r>
            <a:endParaRPr/>
          </a:p>
          <a:p>
            <a:pPr marL="0" marR="0" lvl="0" indent="0" algn="ctr" rtl="0">
              <a:spcBef>
                <a:spcPts val="0"/>
              </a:spcBef>
              <a:spcAft>
                <a:spcPts val="0"/>
              </a:spcAft>
              <a:buNone/>
            </a:pPr>
            <a:r>
              <a:rPr lang="sv-SE" sz="4000" b="1">
                <a:solidFill>
                  <a:srgbClr val="C00000"/>
                </a:solidFill>
                <a:latin typeface="Calibri"/>
                <a:ea typeface="Calibri"/>
                <a:cs typeface="Calibri"/>
                <a:sym typeface="Calibri"/>
              </a:rPr>
              <a:t>höftledsfrakturer 65 år o äldre i Jämtlands län </a:t>
            </a:r>
            <a:endParaRPr/>
          </a:p>
        </p:txBody>
      </p:sp>
      <p:graphicFrame>
        <p:nvGraphicFramePr>
          <p:cNvPr id="281" name="Shape 281"/>
          <p:cNvGraphicFramePr/>
          <p:nvPr>
            <p:extLst>
              <p:ext uri="{D42A27DB-BD31-4B8C-83A1-F6EECF244321}">
                <p14:modId xmlns:p14="http://schemas.microsoft.com/office/powerpoint/2010/main" val="2110929587"/>
              </p:ext>
            </p:extLst>
          </p:nvPr>
        </p:nvGraphicFramePr>
        <p:xfrm>
          <a:off x="857250" y="1985209"/>
          <a:ext cx="10835400" cy="4511100"/>
        </p:xfrm>
        <a:graphic>
          <a:graphicData uri="http://schemas.openxmlformats.org/drawingml/2006/table">
            <a:tbl>
              <a:tblPr firstRow="1" bandRow="1">
                <a:noFill/>
              </a:tblPr>
              <a:tblGrid>
                <a:gridCol w="607695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1400175">
                  <a:extLst>
                    <a:ext uri="{9D8B030D-6E8A-4147-A177-3AD203B41FA5}">
                      <a16:colId xmlns:a16="http://schemas.microsoft.com/office/drawing/2014/main" val="20002"/>
                    </a:ext>
                  </a:extLst>
                </a:gridCol>
                <a:gridCol w="1338975">
                  <a:extLst>
                    <a:ext uri="{9D8B030D-6E8A-4147-A177-3AD203B41FA5}">
                      <a16:colId xmlns:a16="http://schemas.microsoft.com/office/drawing/2014/main" val="20003"/>
                    </a:ext>
                  </a:extLst>
                </a:gridCol>
              </a:tblGrid>
              <a:tr h="609600">
                <a:tc>
                  <a:txBody>
                    <a:bodyPr/>
                    <a:lstStyle/>
                    <a:p>
                      <a:pPr marL="0" marR="0" lvl="0" indent="0" algn="ctr" rtl="0">
                        <a:spcBef>
                          <a:spcPts val="0"/>
                        </a:spcBef>
                        <a:spcAft>
                          <a:spcPts val="0"/>
                        </a:spcAft>
                        <a:buNone/>
                      </a:pPr>
                      <a:r>
                        <a:rPr lang="sv-SE" sz="3200" dirty="0">
                          <a:solidFill>
                            <a:schemeClr val="dk1"/>
                          </a:solidFill>
                        </a:rPr>
                        <a:t>PERSONER MED HÖFTLEDSFRAKTUR </a:t>
                      </a:r>
                      <a:endParaRPr sz="3200"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sv-SE" sz="4800">
                          <a:solidFill>
                            <a:srgbClr val="C00000"/>
                          </a:solidFill>
                        </a:rPr>
                        <a:t>109</a:t>
                      </a:r>
                      <a:endParaRPr/>
                    </a:p>
                  </a:txBody>
                  <a:tcPr marL="91450" marR="91450" marT="45725" marB="45725"/>
                </a:tc>
                <a:tc>
                  <a:txBody>
                    <a:bodyPr/>
                    <a:lstStyle/>
                    <a:p>
                      <a:pPr marL="0" marR="0" lvl="0" indent="0" algn="ctr" rtl="0">
                        <a:spcBef>
                          <a:spcPts val="0"/>
                        </a:spcBef>
                        <a:spcAft>
                          <a:spcPts val="0"/>
                        </a:spcAft>
                        <a:buNone/>
                      </a:pPr>
                      <a:r>
                        <a:rPr lang="sv-SE" sz="1400" b="0" i="1" dirty="0">
                          <a:solidFill>
                            <a:schemeClr val="dk1"/>
                          </a:solidFill>
                        </a:rPr>
                        <a:t>Varav</a:t>
                      </a:r>
                      <a:endParaRPr sz="1400" dirty="0"/>
                    </a:p>
                    <a:p>
                      <a:pPr marL="0" marR="0" lvl="0" indent="0" algn="ctr" rtl="0">
                        <a:spcBef>
                          <a:spcPts val="0"/>
                        </a:spcBef>
                        <a:spcAft>
                          <a:spcPts val="0"/>
                        </a:spcAft>
                        <a:buNone/>
                      </a:pPr>
                      <a:r>
                        <a:rPr lang="sv-SE" sz="1400" b="0" i="1" dirty="0">
                          <a:solidFill>
                            <a:schemeClr val="dk1"/>
                          </a:solidFill>
                        </a:rPr>
                        <a:t>med  hemtjänst-beslut </a:t>
                      </a:r>
                      <a:endParaRPr sz="1400" b="0" i="1" dirty="0">
                        <a:solidFill>
                          <a:schemeClr val="dk1"/>
                        </a:solidFill>
                      </a:endParaRPr>
                    </a:p>
                  </a:txBody>
                  <a:tcPr marL="91450" marR="91450" marT="45725" marB="45725"/>
                </a:tc>
                <a:tc>
                  <a:txBody>
                    <a:bodyPr/>
                    <a:lstStyle/>
                    <a:p>
                      <a:pPr marL="0" marR="0" lvl="0" indent="0" algn="ctr" rtl="0">
                        <a:spcBef>
                          <a:spcPts val="0"/>
                        </a:spcBef>
                        <a:spcAft>
                          <a:spcPts val="0"/>
                        </a:spcAft>
                        <a:buNone/>
                      </a:pPr>
                      <a:r>
                        <a:rPr lang="sv-SE" sz="2000" b="0" i="1">
                          <a:solidFill>
                            <a:schemeClr val="dk1"/>
                          </a:solidFill>
                        </a:rPr>
                        <a:t>Ej </a:t>
                      </a:r>
                      <a:endParaRPr/>
                    </a:p>
                    <a:p>
                      <a:pPr marL="0" marR="0" lvl="0" indent="0" algn="ctr" rtl="0">
                        <a:spcBef>
                          <a:spcPts val="0"/>
                        </a:spcBef>
                        <a:spcAft>
                          <a:spcPts val="0"/>
                        </a:spcAft>
                        <a:buNone/>
                      </a:pPr>
                      <a:r>
                        <a:rPr lang="sv-SE" sz="2000" b="0" i="1">
                          <a:solidFill>
                            <a:schemeClr val="dk1"/>
                          </a:solidFill>
                        </a:rPr>
                        <a:t>hemtjänst </a:t>
                      </a:r>
                      <a:endParaRPr sz="2000" b="0" i="1">
                        <a:solidFill>
                          <a:schemeClr val="dk1"/>
                        </a:solidFill>
                      </a:endParaRPr>
                    </a:p>
                    <a:p>
                      <a:pPr marL="0" marR="0" lvl="0" indent="0" algn="ctr" rtl="0">
                        <a:spcBef>
                          <a:spcPts val="0"/>
                        </a:spcBef>
                        <a:spcAft>
                          <a:spcPts val="0"/>
                        </a:spcAft>
                        <a:buNone/>
                      </a:pPr>
                      <a:endParaRPr sz="2800">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457200" marR="0" lvl="0" indent="-457200" algn="r" rtl="0">
                        <a:spcBef>
                          <a:spcPts val="0"/>
                        </a:spcBef>
                        <a:spcAft>
                          <a:spcPts val="0"/>
                        </a:spcAft>
                        <a:buClr>
                          <a:schemeClr val="dk1"/>
                        </a:buClr>
                        <a:buSzPts val="3200"/>
                        <a:buFont typeface="Calibri"/>
                        <a:buChar char="-"/>
                      </a:pPr>
                      <a:r>
                        <a:rPr lang="sv-SE" sz="3200" b="0" i="1" u="none"/>
                        <a:t>Ordinärt boende (ensam)</a:t>
                      </a:r>
                      <a:endParaRPr sz="3200" b="0" i="0" u="none"/>
                    </a:p>
                  </a:txBody>
                  <a:tcPr marL="91450" marR="91450" marT="45725" marB="45725"/>
                </a:tc>
                <a:tc>
                  <a:txBody>
                    <a:bodyPr/>
                    <a:lstStyle/>
                    <a:p>
                      <a:pPr marL="0" marR="0" lvl="0" indent="0" algn="ctr" rtl="0">
                        <a:spcBef>
                          <a:spcPts val="0"/>
                        </a:spcBef>
                        <a:spcAft>
                          <a:spcPts val="0"/>
                        </a:spcAft>
                        <a:buNone/>
                      </a:pPr>
                      <a:r>
                        <a:rPr lang="sv-SE" sz="3200" b="1">
                          <a:solidFill>
                            <a:schemeClr val="dk1"/>
                          </a:solidFill>
                        </a:rPr>
                        <a:t>49</a:t>
                      </a:r>
                      <a:endParaRPr/>
                    </a:p>
                  </a:txBody>
                  <a:tcPr marL="91450" marR="91450" marT="45725" marB="45725"/>
                </a:tc>
                <a:tc>
                  <a:txBody>
                    <a:bodyPr/>
                    <a:lstStyle/>
                    <a:p>
                      <a:pPr marL="0" marR="0" lvl="0" indent="0" algn="ctr" rtl="0">
                        <a:spcBef>
                          <a:spcPts val="0"/>
                        </a:spcBef>
                        <a:spcAft>
                          <a:spcPts val="0"/>
                        </a:spcAft>
                        <a:buNone/>
                      </a:pPr>
                      <a:r>
                        <a:rPr lang="sv-SE" sz="3200" b="0">
                          <a:solidFill>
                            <a:schemeClr val="dk1"/>
                          </a:solidFill>
                        </a:rPr>
                        <a:t>29</a:t>
                      </a:r>
                      <a:endParaRPr/>
                    </a:p>
                  </a:txBody>
                  <a:tcPr marL="91450" marR="91450" marT="45725" marB="45725"/>
                </a:tc>
                <a:tc>
                  <a:txBody>
                    <a:bodyPr/>
                    <a:lstStyle/>
                    <a:p>
                      <a:pPr marL="0" marR="0" lvl="0" indent="0" algn="ctr" rtl="0">
                        <a:spcBef>
                          <a:spcPts val="0"/>
                        </a:spcBef>
                        <a:spcAft>
                          <a:spcPts val="0"/>
                        </a:spcAft>
                        <a:buNone/>
                      </a:pPr>
                      <a:r>
                        <a:rPr lang="sv-SE" sz="3200" b="0">
                          <a:solidFill>
                            <a:schemeClr val="dk1"/>
                          </a:solidFill>
                        </a:rPr>
                        <a:t>14</a:t>
                      </a:r>
                      <a:r>
                        <a:rPr lang="sv-SE" sz="3200" b="0">
                          <a:solidFill>
                            <a:schemeClr val="accent1"/>
                          </a:solidFill>
                        </a:rPr>
                        <a:t>*)</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r" rtl="0">
                        <a:lnSpc>
                          <a:spcPct val="100000"/>
                        </a:lnSpc>
                        <a:spcBef>
                          <a:spcPts val="0"/>
                        </a:spcBef>
                        <a:spcAft>
                          <a:spcPts val="0"/>
                        </a:spcAft>
                        <a:buClr>
                          <a:schemeClr val="dk1"/>
                        </a:buClr>
                        <a:buSzPts val="3200"/>
                        <a:buFont typeface="Calibri"/>
                        <a:buNone/>
                      </a:pPr>
                      <a:r>
                        <a:rPr lang="sv-SE" sz="3200" b="0" i="0" u="none"/>
                        <a:t>- </a:t>
                      </a:r>
                      <a:r>
                        <a:rPr lang="sv-SE" sz="3200" b="0" i="1" u="none"/>
                        <a:t>Ord. boende (inte ensamhushåll)</a:t>
                      </a:r>
                      <a:endParaRPr sz="3200" b="1" i="0" u="none"/>
                    </a:p>
                  </a:txBody>
                  <a:tcPr marL="91450" marR="91450" marT="45725" marB="45725"/>
                </a:tc>
                <a:tc>
                  <a:txBody>
                    <a:bodyPr/>
                    <a:lstStyle/>
                    <a:p>
                      <a:pPr marL="0" marR="0" lvl="0" indent="0" algn="ctr" rtl="0">
                        <a:spcBef>
                          <a:spcPts val="0"/>
                        </a:spcBef>
                        <a:spcAft>
                          <a:spcPts val="0"/>
                        </a:spcAft>
                        <a:buNone/>
                      </a:pPr>
                      <a:r>
                        <a:rPr lang="sv-SE" sz="3200" b="1"/>
                        <a:t>23</a:t>
                      </a:r>
                      <a:endParaRPr/>
                    </a:p>
                  </a:txBody>
                  <a:tcPr marL="91450" marR="91450" marT="45725" marB="45725"/>
                </a:tc>
                <a:tc>
                  <a:txBody>
                    <a:bodyPr/>
                    <a:lstStyle/>
                    <a:p>
                      <a:pPr marL="0" marR="0" lvl="0" indent="0" algn="ctr" rtl="0">
                        <a:spcBef>
                          <a:spcPts val="0"/>
                        </a:spcBef>
                        <a:spcAft>
                          <a:spcPts val="0"/>
                        </a:spcAft>
                        <a:buNone/>
                      </a:pPr>
                      <a:r>
                        <a:rPr lang="sv-SE" sz="3200"/>
                        <a:t>10</a:t>
                      </a:r>
                      <a:endParaRPr/>
                    </a:p>
                  </a:txBody>
                  <a:tcPr marL="91450" marR="91450" marT="45725" marB="45725"/>
                </a:tc>
                <a:tc>
                  <a:txBody>
                    <a:bodyPr/>
                    <a:lstStyle/>
                    <a:p>
                      <a:pPr marL="0" marR="0" lvl="0" indent="0" algn="ctr" rtl="0">
                        <a:spcBef>
                          <a:spcPts val="0"/>
                        </a:spcBef>
                        <a:spcAft>
                          <a:spcPts val="0"/>
                        </a:spcAft>
                        <a:buNone/>
                      </a:pPr>
                      <a:r>
                        <a:rPr lang="sv-SE" sz="3200"/>
                        <a:t>11</a:t>
                      </a:r>
                      <a:r>
                        <a:rPr lang="sv-SE" sz="3200">
                          <a:solidFill>
                            <a:schemeClr val="accent1"/>
                          </a:solidFill>
                        </a:rPr>
                        <a:t>**)</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r" rtl="0">
                        <a:spcBef>
                          <a:spcPts val="0"/>
                        </a:spcBef>
                        <a:spcAft>
                          <a:spcPts val="0"/>
                        </a:spcAft>
                        <a:buNone/>
                      </a:pPr>
                      <a:r>
                        <a:rPr lang="sv-SE" sz="3200" b="0" i="1" u="none"/>
                        <a:t>- Särskilt boende </a:t>
                      </a:r>
                      <a:endParaRPr sz="3200" b="0" i="1" u="none"/>
                    </a:p>
                  </a:txBody>
                  <a:tcPr marL="91450" marR="91450" marT="45725" marB="45725"/>
                </a:tc>
                <a:tc>
                  <a:txBody>
                    <a:bodyPr/>
                    <a:lstStyle/>
                    <a:p>
                      <a:pPr marL="0" marR="0" lvl="0" indent="0" algn="ctr" rtl="0">
                        <a:spcBef>
                          <a:spcPts val="0"/>
                        </a:spcBef>
                        <a:spcAft>
                          <a:spcPts val="0"/>
                        </a:spcAft>
                        <a:buNone/>
                      </a:pPr>
                      <a:r>
                        <a:rPr lang="sv-SE" sz="3200" b="1"/>
                        <a:t>30</a:t>
                      </a:r>
                      <a:endParaRPr/>
                    </a:p>
                  </a:txBody>
                  <a:tcPr marL="91450" marR="91450" marT="45725" marB="45725"/>
                </a:tc>
                <a:tc>
                  <a:txBody>
                    <a:bodyPr/>
                    <a:lstStyle/>
                    <a:p>
                      <a:pPr marL="0" marR="0" lvl="0" indent="0" algn="ctr" rtl="0">
                        <a:spcBef>
                          <a:spcPts val="0"/>
                        </a:spcBef>
                        <a:spcAft>
                          <a:spcPts val="0"/>
                        </a:spcAft>
                        <a:buNone/>
                      </a:pPr>
                      <a:endParaRPr sz="3200"/>
                    </a:p>
                  </a:txBody>
                  <a:tcPr marL="91450" marR="91450" marT="45725" marB="45725"/>
                </a:tc>
                <a:tc>
                  <a:txBody>
                    <a:bodyPr/>
                    <a:lstStyle/>
                    <a:p>
                      <a:pPr marL="0" marR="0" lvl="0" indent="0" algn="ctr" rtl="0">
                        <a:spcBef>
                          <a:spcPts val="0"/>
                        </a:spcBef>
                        <a:spcAft>
                          <a:spcPts val="0"/>
                        </a:spcAft>
                        <a:buNone/>
                      </a:pPr>
                      <a:endParaRPr sz="32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r" rtl="0">
                        <a:spcBef>
                          <a:spcPts val="0"/>
                        </a:spcBef>
                        <a:spcAft>
                          <a:spcPts val="0"/>
                        </a:spcAft>
                        <a:buClr>
                          <a:schemeClr val="dk1"/>
                        </a:buClr>
                        <a:buSzPts val="3200"/>
                        <a:buFont typeface="Calibri"/>
                        <a:buNone/>
                      </a:pPr>
                      <a:r>
                        <a:rPr lang="sv-SE" sz="3200" b="0" i="1" u="none"/>
                        <a:t>- Korttidsboende </a:t>
                      </a:r>
                      <a:endParaRPr sz="3200" b="0" i="1" u="none" dirty="0"/>
                    </a:p>
                  </a:txBody>
                  <a:tcPr marL="91450" marR="91450" marT="45725" marB="45725"/>
                </a:tc>
                <a:tc>
                  <a:txBody>
                    <a:bodyPr/>
                    <a:lstStyle/>
                    <a:p>
                      <a:pPr marL="0" marR="0" lvl="0" indent="0" algn="ctr" rtl="0">
                        <a:spcBef>
                          <a:spcPts val="0"/>
                        </a:spcBef>
                        <a:spcAft>
                          <a:spcPts val="0"/>
                        </a:spcAft>
                        <a:buNone/>
                      </a:pPr>
                      <a:r>
                        <a:rPr lang="sv-SE" sz="3200" b="1"/>
                        <a:t>2</a:t>
                      </a:r>
                      <a:endParaRPr/>
                    </a:p>
                  </a:txBody>
                  <a:tcPr marL="91450" marR="91450" marT="45725" marB="45725"/>
                </a:tc>
                <a:tc>
                  <a:txBody>
                    <a:bodyPr/>
                    <a:lstStyle/>
                    <a:p>
                      <a:pPr marL="0" marR="0" lvl="0" indent="0" algn="ctr" rtl="0">
                        <a:spcBef>
                          <a:spcPts val="0"/>
                        </a:spcBef>
                        <a:spcAft>
                          <a:spcPts val="0"/>
                        </a:spcAft>
                        <a:buNone/>
                      </a:pPr>
                      <a:endParaRPr sz="3200"/>
                    </a:p>
                  </a:txBody>
                  <a:tcPr marL="91450" marR="91450" marT="45725" marB="45725"/>
                </a:tc>
                <a:tc>
                  <a:txBody>
                    <a:bodyPr/>
                    <a:lstStyle/>
                    <a:p>
                      <a:pPr marL="0" marR="0" lvl="0" indent="0" algn="ctr" rtl="0">
                        <a:spcBef>
                          <a:spcPts val="0"/>
                        </a:spcBef>
                        <a:spcAft>
                          <a:spcPts val="0"/>
                        </a:spcAft>
                        <a:buNone/>
                      </a:pPr>
                      <a:endParaRPr sz="32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r" rtl="0">
                        <a:spcBef>
                          <a:spcPts val="0"/>
                        </a:spcBef>
                        <a:spcAft>
                          <a:spcPts val="0"/>
                        </a:spcAft>
                        <a:buNone/>
                      </a:pPr>
                      <a:r>
                        <a:rPr lang="sv-SE" sz="2400" i="1" u="none"/>
                        <a:t>- Bortfall (ingen uppgift) </a:t>
                      </a:r>
                      <a:endParaRPr sz="2400" i="1" u="none"/>
                    </a:p>
                  </a:txBody>
                  <a:tcPr marL="91450" marR="91450" marT="45725" marB="45725"/>
                </a:tc>
                <a:tc>
                  <a:txBody>
                    <a:bodyPr/>
                    <a:lstStyle/>
                    <a:p>
                      <a:pPr marL="0" marR="0" lvl="0" indent="0" algn="ctr" rtl="0">
                        <a:spcBef>
                          <a:spcPts val="0"/>
                        </a:spcBef>
                        <a:spcAft>
                          <a:spcPts val="0"/>
                        </a:spcAft>
                        <a:buNone/>
                      </a:pPr>
                      <a:r>
                        <a:rPr lang="sv-SE" sz="2400"/>
                        <a:t>5 </a:t>
                      </a:r>
                      <a:endParaRPr sz="2400"/>
                    </a:p>
                  </a:txBody>
                  <a:tcPr marL="91450" marR="91450" marT="45725" marB="45725"/>
                </a:tc>
                <a:tc>
                  <a:txBody>
                    <a:bodyPr/>
                    <a:lstStyle/>
                    <a:p>
                      <a:pPr marL="0" marR="0" lvl="0" indent="0" algn="ctr" rtl="0">
                        <a:spcBef>
                          <a:spcPts val="0"/>
                        </a:spcBef>
                        <a:spcAft>
                          <a:spcPts val="0"/>
                        </a:spcAft>
                        <a:buNone/>
                      </a:pPr>
                      <a:endParaRPr sz="3200"/>
                    </a:p>
                  </a:txBody>
                  <a:tcPr marL="91450" marR="91450" marT="45725" marB="45725"/>
                </a:tc>
                <a:tc>
                  <a:txBody>
                    <a:bodyPr/>
                    <a:lstStyle/>
                    <a:p>
                      <a:pPr marL="0" marR="0" lvl="0" indent="0" algn="ctr" rtl="0">
                        <a:spcBef>
                          <a:spcPts val="0"/>
                        </a:spcBef>
                        <a:spcAft>
                          <a:spcPts val="0"/>
                        </a:spcAft>
                        <a:buNone/>
                      </a:pPr>
                      <a:endParaRPr sz="3200" dirty="0"/>
                    </a:p>
                  </a:txBody>
                  <a:tcPr marL="91450" marR="91450" marT="45725" marB="45725"/>
                </a:tc>
                <a:extLst>
                  <a:ext uri="{0D108BD9-81ED-4DB2-BD59-A6C34878D82A}">
                    <a16:rowId xmlns:a16="http://schemas.microsoft.com/office/drawing/2014/main" val="10005"/>
                  </a:ext>
                </a:extLst>
              </a:tr>
            </a:tbl>
          </a:graphicData>
        </a:graphic>
      </p:graphicFrame>
      <p:sp>
        <p:nvSpPr>
          <p:cNvPr id="282" name="Shape 282"/>
          <p:cNvSpPr txBox="1"/>
          <p:nvPr/>
        </p:nvSpPr>
        <p:spPr>
          <a:xfrm>
            <a:off x="7762875" y="6467475"/>
            <a:ext cx="404886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1800" b="1">
                <a:solidFill>
                  <a:schemeClr val="accent1"/>
                </a:solidFill>
                <a:latin typeface="Calibri"/>
                <a:ea typeface="Calibri"/>
                <a:cs typeface="Calibri"/>
                <a:sym typeface="Calibri"/>
              </a:rPr>
              <a:t>*) utan uppgift= 6 st. **) utan uppgift =2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3791" y="4605454"/>
            <a:ext cx="1411612" cy="186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ruta 5"/>
          <p:cNvSpPr txBox="1"/>
          <p:nvPr/>
        </p:nvSpPr>
        <p:spPr>
          <a:xfrm>
            <a:off x="1491490" y="1161749"/>
            <a:ext cx="9241280" cy="3416320"/>
          </a:xfrm>
          <a:prstGeom prst="rect">
            <a:avLst/>
          </a:prstGeom>
          <a:noFill/>
        </p:spPr>
        <p:txBody>
          <a:bodyPr wrap="square" rtlCol="0">
            <a:spAutoFit/>
          </a:bodyPr>
          <a:lstStyle/>
          <a:p>
            <a:pPr algn="ctr"/>
            <a:r>
              <a:rPr lang="sv-SE" sz="4000" b="1" dirty="0">
                <a:solidFill>
                  <a:srgbClr val="C00000"/>
                </a:solidFill>
              </a:rPr>
              <a:t>Strategi för hälsa</a:t>
            </a:r>
          </a:p>
          <a:p>
            <a:pPr algn="ctr"/>
            <a:r>
              <a:rPr lang="sv-SE" sz="3200" dirty="0"/>
              <a:t>TILLSAMMANS – VARJE DAG LITE BÄTTRE</a:t>
            </a:r>
          </a:p>
          <a:p>
            <a:pPr algn="ctr"/>
            <a:r>
              <a:rPr lang="sv-SE" sz="2400" dirty="0"/>
              <a:t>BESLUT AV SKL: s STYRELSE DECEMBER 2017 </a:t>
            </a:r>
          </a:p>
          <a:p>
            <a:pPr algn="ctr"/>
            <a:endParaRPr lang="sv-SE" sz="2400" dirty="0"/>
          </a:p>
          <a:p>
            <a:pPr algn="ctr"/>
            <a:r>
              <a:rPr lang="sv-SE" sz="2400" dirty="0"/>
              <a:t>Gemensamma mål och indikatorer till 2022</a:t>
            </a:r>
          </a:p>
          <a:p>
            <a:endParaRPr lang="sv-SE" sz="3200" dirty="0"/>
          </a:p>
          <a:p>
            <a:r>
              <a:rPr lang="sv-SE" sz="4000" b="1" dirty="0">
                <a:solidFill>
                  <a:srgbClr val="C00000"/>
                </a:solidFill>
              </a:rPr>
              <a:t> </a:t>
            </a:r>
          </a:p>
        </p:txBody>
      </p:sp>
    </p:spTree>
    <p:extLst>
      <p:ext uri="{BB962C8B-B14F-4D97-AF65-F5344CB8AC3E}">
        <p14:creationId xmlns:p14="http://schemas.microsoft.com/office/powerpoint/2010/main" val="4040327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Julia\Dropbox\Advant - delad mapp\SKL\PPT Strategi för hälsa SKL\Arbetsfil\Links\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Julia\Dropbox\Advant - delad mapp\SKL\PPT Strategi för hälsa SKL\Arbetsfil\Links\4.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Julia\Dropbox\Advant - delad mapp\SKL\PPT Strategi för hälsa SKL\Arbetsfil\Links\5.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137380"/>
      </p:ext>
    </p:extLst>
  </p:cSld>
  <p:clrMapOvr>
    <a:masterClrMapping/>
  </p:clrMapOvr>
  <p:transition spd="slow"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750"/>
                                        <p:tgtEl>
                                          <p:spTgt spid="2051"/>
                                        </p:tgtEl>
                                      </p:cBhvr>
                                    </p:animEffect>
                                    <p:anim calcmode="lin" valueType="num">
                                      <p:cBhvr>
                                        <p:cTn id="8" dur="750" fill="hold"/>
                                        <p:tgtEl>
                                          <p:spTgt spid="2051"/>
                                        </p:tgtEl>
                                        <p:attrNameLst>
                                          <p:attrName>ppt_x</p:attrName>
                                        </p:attrNameLst>
                                      </p:cBhvr>
                                      <p:tavLst>
                                        <p:tav tm="0">
                                          <p:val>
                                            <p:strVal val="#ppt_x"/>
                                          </p:val>
                                        </p:tav>
                                        <p:tav tm="100000">
                                          <p:val>
                                            <p:strVal val="#ppt_x"/>
                                          </p:val>
                                        </p:tav>
                                      </p:tavLst>
                                    </p:anim>
                                    <p:anim calcmode="lin" valueType="num">
                                      <p:cBhvr>
                                        <p:cTn id="9" dur="750" fill="hold"/>
                                        <p:tgtEl>
                                          <p:spTgt spid="2051"/>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500"/>
                                  </p:stCondLst>
                                  <p:childTnLst>
                                    <p:set>
                                      <p:cBhvr>
                                        <p:cTn id="11" dur="1" fill="hold">
                                          <p:stCondLst>
                                            <p:cond delay="0"/>
                                          </p:stCondLst>
                                        </p:cTn>
                                        <p:tgtEl>
                                          <p:spTgt spid="2052"/>
                                        </p:tgtEl>
                                        <p:attrNameLst>
                                          <p:attrName>style.visibility</p:attrName>
                                        </p:attrNameLst>
                                      </p:cBhvr>
                                      <p:to>
                                        <p:strVal val="visible"/>
                                      </p:to>
                                    </p:set>
                                    <p:animEffect transition="in" filter="wipe(left)">
                                      <p:cBhvr>
                                        <p:cTn id="12" dur="1750"/>
                                        <p:tgtEl>
                                          <p:spTgt spid="2052"/>
                                        </p:tgtEl>
                                      </p:cBhvr>
                                    </p:animEffect>
                                  </p:childTnLst>
                                </p:cTn>
                              </p:par>
                            </p:childTnLst>
                          </p:cTn>
                        </p:par>
                        <p:par>
                          <p:cTn id="13" fill="hold">
                            <p:stCondLst>
                              <p:cond delay="2250"/>
                            </p:stCondLst>
                            <p:childTnLst>
                              <p:par>
                                <p:cTn id="14" presetID="10" presetClass="entr" presetSubtype="0" fill="hold" nodeType="after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fade">
                                      <p:cBhvr>
                                        <p:cTn id="16" dur="500"/>
                                        <p:tgtEl>
                                          <p:spTgt spid="2053"/>
                                        </p:tgtEl>
                                      </p:cBhvr>
                                    </p:animEffect>
                                  </p:childTnLst>
                                </p:cTn>
                              </p:par>
                              <p:par>
                                <p:cTn id="17" presetID="21" presetClass="entr" presetSubtype="1"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wheel(1)">
                                      <p:cBhvr>
                                        <p:cTn id="19" dur="1500"/>
                                        <p:tgtEl>
                                          <p:spTgt spid="2054"/>
                                        </p:tgtEl>
                                      </p:cBhvr>
                                    </p:animEffect>
                                  </p:childTnLst>
                                </p:cTn>
                              </p:par>
                            </p:childTnLst>
                          </p:cTn>
                        </p:par>
                        <p:par>
                          <p:cTn id="20" fill="hold">
                            <p:stCondLst>
                              <p:cond delay="3750"/>
                            </p:stCondLst>
                            <p:childTnLst>
                              <p:par>
                                <p:cTn id="21" presetID="53" presetClass="entr" presetSubtype="16" fill="hold" nodeType="afterEffect">
                                  <p:stCondLst>
                                    <p:cond delay="0"/>
                                  </p:stCondLst>
                                  <p:childTnLst>
                                    <p:set>
                                      <p:cBhvr>
                                        <p:cTn id="22" dur="1" fill="hold">
                                          <p:stCondLst>
                                            <p:cond delay="0"/>
                                          </p:stCondLst>
                                        </p:cTn>
                                        <p:tgtEl>
                                          <p:spTgt spid="2055"/>
                                        </p:tgtEl>
                                        <p:attrNameLst>
                                          <p:attrName>style.visibility</p:attrName>
                                        </p:attrNameLst>
                                      </p:cBhvr>
                                      <p:to>
                                        <p:strVal val="visible"/>
                                      </p:to>
                                    </p:set>
                                    <p:anim calcmode="lin" valueType="num">
                                      <p:cBhvr>
                                        <p:cTn id="23" dur="1000" fill="hold"/>
                                        <p:tgtEl>
                                          <p:spTgt spid="2055"/>
                                        </p:tgtEl>
                                        <p:attrNameLst>
                                          <p:attrName>ppt_w</p:attrName>
                                        </p:attrNameLst>
                                      </p:cBhvr>
                                      <p:tavLst>
                                        <p:tav tm="0">
                                          <p:val>
                                            <p:fltVal val="0"/>
                                          </p:val>
                                        </p:tav>
                                        <p:tav tm="100000">
                                          <p:val>
                                            <p:strVal val="#ppt_w"/>
                                          </p:val>
                                        </p:tav>
                                      </p:tavLst>
                                    </p:anim>
                                    <p:anim calcmode="lin" valueType="num">
                                      <p:cBhvr>
                                        <p:cTn id="24" dur="1000" fill="hold"/>
                                        <p:tgtEl>
                                          <p:spTgt spid="2055"/>
                                        </p:tgtEl>
                                        <p:attrNameLst>
                                          <p:attrName>ppt_h</p:attrName>
                                        </p:attrNameLst>
                                      </p:cBhvr>
                                      <p:tavLst>
                                        <p:tav tm="0">
                                          <p:val>
                                            <p:fltVal val="0"/>
                                          </p:val>
                                        </p:tav>
                                        <p:tav tm="100000">
                                          <p:val>
                                            <p:strVal val="#ppt_h"/>
                                          </p:val>
                                        </p:tav>
                                      </p:tavLst>
                                    </p:anim>
                                    <p:animEffect transition="in" filter="fade">
                                      <p:cBhvr>
                                        <p:cTn id="25" dur="1000"/>
                                        <p:tgtEl>
                                          <p:spTgt spid="2055"/>
                                        </p:tgtEl>
                                      </p:cBhvr>
                                    </p:animEffect>
                                  </p:childTnLst>
                                </p:cTn>
                              </p:par>
                            </p:childTnLst>
                          </p:cTn>
                        </p:par>
                        <p:par>
                          <p:cTn id="26" fill="hold">
                            <p:stCondLst>
                              <p:cond delay="4750"/>
                            </p:stCondLst>
                            <p:childTnLst>
                              <p:par>
                                <p:cTn id="27" presetID="53" presetClass="entr" presetSubtype="16" fill="hold" nodeType="afterEffect">
                                  <p:stCondLst>
                                    <p:cond delay="0"/>
                                  </p:stCondLst>
                                  <p:childTnLst>
                                    <p:set>
                                      <p:cBhvr>
                                        <p:cTn id="28" dur="1" fill="hold">
                                          <p:stCondLst>
                                            <p:cond delay="0"/>
                                          </p:stCondLst>
                                        </p:cTn>
                                        <p:tgtEl>
                                          <p:spTgt spid="2057"/>
                                        </p:tgtEl>
                                        <p:attrNameLst>
                                          <p:attrName>style.visibility</p:attrName>
                                        </p:attrNameLst>
                                      </p:cBhvr>
                                      <p:to>
                                        <p:strVal val="visible"/>
                                      </p:to>
                                    </p:set>
                                    <p:anim calcmode="lin" valueType="num">
                                      <p:cBhvr>
                                        <p:cTn id="29" dur="1000" fill="hold"/>
                                        <p:tgtEl>
                                          <p:spTgt spid="2057"/>
                                        </p:tgtEl>
                                        <p:attrNameLst>
                                          <p:attrName>ppt_w</p:attrName>
                                        </p:attrNameLst>
                                      </p:cBhvr>
                                      <p:tavLst>
                                        <p:tav tm="0">
                                          <p:val>
                                            <p:fltVal val="0"/>
                                          </p:val>
                                        </p:tav>
                                        <p:tav tm="100000">
                                          <p:val>
                                            <p:strVal val="#ppt_w"/>
                                          </p:val>
                                        </p:tav>
                                      </p:tavLst>
                                    </p:anim>
                                    <p:anim calcmode="lin" valueType="num">
                                      <p:cBhvr>
                                        <p:cTn id="30" dur="1000" fill="hold"/>
                                        <p:tgtEl>
                                          <p:spTgt spid="2057"/>
                                        </p:tgtEl>
                                        <p:attrNameLst>
                                          <p:attrName>ppt_h</p:attrName>
                                        </p:attrNameLst>
                                      </p:cBhvr>
                                      <p:tavLst>
                                        <p:tav tm="0">
                                          <p:val>
                                            <p:fltVal val="0"/>
                                          </p:val>
                                        </p:tav>
                                        <p:tav tm="100000">
                                          <p:val>
                                            <p:strVal val="#ppt_h"/>
                                          </p:val>
                                        </p:tav>
                                      </p:tavLst>
                                    </p:anim>
                                    <p:animEffect transition="in" filter="fade">
                                      <p:cBhvr>
                                        <p:cTn id="31" dur="1000"/>
                                        <p:tgtEl>
                                          <p:spTgt spid="2057"/>
                                        </p:tgtEl>
                                      </p:cBhvr>
                                    </p:animEffect>
                                  </p:childTnLst>
                                </p:cTn>
                              </p:par>
                            </p:childTnLst>
                          </p:cTn>
                        </p:par>
                        <p:par>
                          <p:cTn id="32" fill="hold">
                            <p:stCondLst>
                              <p:cond delay="5750"/>
                            </p:stCondLst>
                            <p:childTnLst>
                              <p:par>
                                <p:cTn id="33" presetID="53" presetClass="entr" presetSubtype="16" fill="hold" nodeType="afterEffect">
                                  <p:stCondLst>
                                    <p:cond delay="0"/>
                                  </p:stCondLst>
                                  <p:childTnLst>
                                    <p:set>
                                      <p:cBhvr>
                                        <p:cTn id="34" dur="1" fill="hold">
                                          <p:stCondLst>
                                            <p:cond delay="0"/>
                                          </p:stCondLst>
                                        </p:cTn>
                                        <p:tgtEl>
                                          <p:spTgt spid="2056"/>
                                        </p:tgtEl>
                                        <p:attrNameLst>
                                          <p:attrName>style.visibility</p:attrName>
                                        </p:attrNameLst>
                                      </p:cBhvr>
                                      <p:to>
                                        <p:strVal val="visible"/>
                                      </p:to>
                                    </p:set>
                                    <p:anim calcmode="lin" valueType="num">
                                      <p:cBhvr>
                                        <p:cTn id="35" dur="1000" fill="hold"/>
                                        <p:tgtEl>
                                          <p:spTgt spid="2056"/>
                                        </p:tgtEl>
                                        <p:attrNameLst>
                                          <p:attrName>ppt_w</p:attrName>
                                        </p:attrNameLst>
                                      </p:cBhvr>
                                      <p:tavLst>
                                        <p:tav tm="0">
                                          <p:val>
                                            <p:fltVal val="0"/>
                                          </p:val>
                                        </p:tav>
                                        <p:tav tm="100000">
                                          <p:val>
                                            <p:strVal val="#ppt_w"/>
                                          </p:val>
                                        </p:tav>
                                      </p:tavLst>
                                    </p:anim>
                                    <p:anim calcmode="lin" valueType="num">
                                      <p:cBhvr>
                                        <p:cTn id="36" dur="1000" fill="hold"/>
                                        <p:tgtEl>
                                          <p:spTgt spid="2056"/>
                                        </p:tgtEl>
                                        <p:attrNameLst>
                                          <p:attrName>ppt_h</p:attrName>
                                        </p:attrNameLst>
                                      </p:cBhvr>
                                      <p:tavLst>
                                        <p:tav tm="0">
                                          <p:val>
                                            <p:fltVal val="0"/>
                                          </p:val>
                                        </p:tav>
                                        <p:tav tm="100000">
                                          <p:val>
                                            <p:strVal val="#ppt_h"/>
                                          </p:val>
                                        </p:tav>
                                      </p:tavLst>
                                    </p:anim>
                                    <p:animEffect transition="in" filter="fade">
                                      <p:cBhvr>
                                        <p:cTn id="37"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a:srcRect t="42343" b="22256"/>
          <a:stretch/>
        </p:blipFill>
        <p:spPr>
          <a:xfrm>
            <a:off x="0" y="751349"/>
            <a:ext cx="11816352" cy="5903122"/>
          </a:xfrm>
          <a:prstGeom prst="rect">
            <a:avLst/>
          </a:prstGeom>
        </p:spPr>
      </p:pic>
      <p:sp>
        <p:nvSpPr>
          <p:cNvPr id="3" name="textruta 2"/>
          <p:cNvSpPr txBox="1"/>
          <p:nvPr/>
        </p:nvSpPr>
        <p:spPr>
          <a:xfrm>
            <a:off x="2337116" y="3502856"/>
            <a:ext cx="716543" cy="707886"/>
          </a:xfrm>
          <a:prstGeom prst="rect">
            <a:avLst/>
          </a:prstGeom>
          <a:noFill/>
        </p:spPr>
        <p:txBody>
          <a:bodyPr wrap="none" rtlCol="0">
            <a:spAutoFit/>
          </a:bodyPr>
          <a:lstStyle/>
          <a:p>
            <a:pPr algn="ctr"/>
            <a:r>
              <a:rPr lang="sv-SE" sz="2000" dirty="0"/>
              <a:t>Berg </a:t>
            </a:r>
          </a:p>
          <a:p>
            <a:pPr algn="ctr"/>
            <a:r>
              <a:rPr lang="sv-SE" sz="2000" dirty="0"/>
              <a:t>54</a:t>
            </a:r>
          </a:p>
        </p:txBody>
      </p:sp>
      <p:sp>
        <p:nvSpPr>
          <p:cNvPr id="4" name="textruta 3"/>
          <p:cNvSpPr txBox="1"/>
          <p:nvPr/>
        </p:nvSpPr>
        <p:spPr>
          <a:xfrm>
            <a:off x="3466179" y="3195079"/>
            <a:ext cx="893898" cy="1015663"/>
          </a:xfrm>
          <a:prstGeom prst="rect">
            <a:avLst/>
          </a:prstGeom>
          <a:noFill/>
        </p:spPr>
        <p:txBody>
          <a:bodyPr wrap="none" rtlCol="0">
            <a:spAutoFit/>
          </a:bodyPr>
          <a:lstStyle/>
          <a:p>
            <a:pPr algn="ctr"/>
            <a:r>
              <a:rPr lang="sv-SE" sz="2000" dirty="0"/>
              <a:t>Ström-</a:t>
            </a:r>
          </a:p>
          <a:p>
            <a:pPr algn="ctr"/>
            <a:r>
              <a:rPr lang="sv-SE" sz="2000" dirty="0"/>
              <a:t>sund</a:t>
            </a:r>
          </a:p>
          <a:p>
            <a:pPr algn="ctr"/>
            <a:r>
              <a:rPr lang="sv-SE" sz="2000" dirty="0"/>
              <a:t>58 </a:t>
            </a:r>
          </a:p>
        </p:txBody>
      </p:sp>
      <p:sp>
        <p:nvSpPr>
          <p:cNvPr id="5" name="textruta 4"/>
          <p:cNvSpPr txBox="1"/>
          <p:nvPr/>
        </p:nvSpPr>
        <p:spPr>
          <a:xfrm>
            <a:off x="4719175" y="3195079"/>
            <a:ext cx="825867" cy="1015663"/>
          </a:xfrm>
          <a:prstGeom prst="rect">
            <a:avLst/>
          </a:prstGeom>
          <a:noFill/>
        </p:spPr>
        <p:txBody>
          <a:bodyPr wrap="none" rtlCol="0">
            <a:spAutoFit/>
          </a:bodyPr>
          <a:lstStyle/>
          <a:p>
            <a:pPr algn="ctr"/>
            <a:r>
              <a:rPr lang="sv-SE" sz="2000" dirty="0"/>
              <a:t>Härje-</a:t>
            </a:r>
          </a:p>
          <a:p>
            <a:pPr algn="ctr"/>
            <a:r>
              <a:rPr lang="sv-SE" sz="2000" dirty="0"/>
              <a:t>dalen </a:t>
            </a:r>
          </a:p>
          <a:p>
            <a:pPr algn="ctr"/>
            <a:r>
              <a:rPr lang="sv-SE" sz="2000" dirty="0"/>
              <a:t>59 </a:t>
            </a:r>
          </a:p>
        </p:txBody>
      </p:sp>
      <p:sp>
        <p:nvSpPr>
          <p:cNvPr id="6" name="textruta 5"/>
          <p:cNvSpPr txBox="1"/>
          <p:nvPr/>
        </p:nvSpPr>
        <p:spPr>
          <a:xfrm>
            <a:off x="6086334" y="1730326"/>
            <a:ext cx="548355" cy="707886"/>
          </a:xfrm>
          <a:prstGeom prst="rect">
            <a:avLst/>
          </a:prstGeom>
          <a:noFill/>
        </p:spPr>
        <p:txBody>
          <a:bodyPr wrap="none" rtlCol="0">
            <a:spAutoFit/>
          </a:bodyPr>
          <a:lstStyle/>
          <a:p>
            <a:pPr algn="ctr"/>
            <a:r>
              <a:rPr lang="sv-SE" sz="2000" dirty="0"/>
              <a:t>Åre</a:t>
            </a:r>
          </a:p>
          <a:p>
            <a:pPr algn="ctr"/>
            <a:r>
              <a:rPr lang="sv-SE" sz="2000" dirty="0"/>
              <a:t>65</a:t>
            </a:r>
          </a:p>
        </p:txBody>
      </p:sp>
      <p:sp>
        <p:nvSpPr>
          <p:cNvPr id="7" name="textruta 6"/>
          <p:cNvSpPr txBox="1"/>
          <p:nvPr/>
        </p:nvSpPr>
        <p:spPr>
          <a:xfrm>
            <a:off x="7110193" y="1730326"/>
            <a:ext cx="878061" cy="707886"/>
          </a:xfrm>
          <a:prstGeom prst="rect">
            <a:avLst/>
          </a:prstGeom>
          <a:noFill/>
        </p:spPr>
        <p:txBody>
          <a:bodyPr wrap="none" rtlCol="0">
            <a:spAutoFit/>
          </a:bodyPr>
          <a:lstStyle/>
          <a:p>
            <a:pPr algn="ctr"/>
            <a:r>
              <a:rPr lang="sv-SE" sz="2000" dirty="0"/>
              <a:t>Bräcke</a:t>
            </a:r>
          </a:p>
          <a:p>
            <a:pPr algn="ctr"/>
            <a:r>
              <a:rPr lang="sv-SE" sz="2000" dirty="0"/>
              <a:t>67</a:t>
            </a:r>
          </a:p>
        </p:txBody>
      </p:sp>
      <p:sp>
        <p:nvSpPr>
          <p:cNvPr id="8" name="textruta 7"/>
          <p:cNvSpPr txBox="1"/>
          <p:nvPr/>
        </p:nvSpPr>
        <p:spPr>
          <a:xfrm>
            <a:off x="8300250" y="1730326"/>
            <a:ext cx="982192" cy="1015663"/>
          </a:xfrm>
          <a:prstGeom prst="rect">
            <a:avLst/>
          </a:prstGeom>
          <a:noFill/>
        </p:spPr>
        <p:txBody>
          <a:bodyPr wrap="none" rtlCol="0">
            <a:spAutoFit/>
          </a:bodyPr>
          <a:lstStyle/>
          <a:p>
            <a:pPr algn="ctr"/>
            <a:r>
              <a:rPr lang="sv-SE" sz="2000" dirty="0"/>
              <a:t>Krokom</a:t>
            </a:r>
          </a:p>
          <a:p>
            <a:pPr algn="ctr"/>
            <a:r>
              <a:rPr lang="sv-SE" sz="2000" dirty="0"/>
              <a:t>67 </a:t>
            </a:r>
          </a:p>
          <a:p>
            <a:endParaRPr lang="sv-SE" sz="2000" dirty="0"/>
          </a:p>
        </p:txBody>
      </p:sp>
      <p:sp>
        <p:nvSpPr>
          <p:cNvPr id="9" name="textruta 8"/>
          <p:cNvSpPr txBox="1"/>
          <p:nvPr/>
        </p:nvSpPr>
        <p:spPr>
          <a:xfrm>
            <a:off x="9586978" y="1222494"/>
            <a:ext cx="865943" cy="1015663"/>
          </a:xfrm>
          <a:prstGeom prst="rect">
            <a:avLst/>
          </a:prstGeom>
          <a:noFill/>
        </p:spPr>
        <p:txBody>
          <a:bodyPr wrap="none" rtlCol="0">
            <a:spAutoFit/>
          </a:bodyPr>
          <a:lstStyle/>
          <a:p>
            <a:pPr algn="ctr"/>
            <a:r>
              <a:rPr lang="sv-SE" sz="2000" dirty="0"/>
              <a:t>Öster-</a:t>
            </a:r>
          </a:p>
          <a:p>
            <a:pPr algn="ctr"/>
            <a:r>
              <a:rPr lang="sv-SE" sz="2000" dirty="0"/>
              <a:t>sund </a:t>
            </a:r>
          </a:p>
          <a:p>
            <a:pPr algn="ctr"/>
            <a:r>
              <a:rPr lang="sv-SE" sz="2000" dirty="0"/>
              <a:t>77</a:t>
            </a:r>
          </a:p>
        </p:txBody>
      </p:sp>
      <p:sp>
        <p:nvSpPr>
          <p:cNvPr id="10" name="Flödesschema: Process 9"/>
          <p:cNvSpPr/>
          <p:nvPr/>
        </p:nvSpPr>
        <p:spPr>
          <a:xfrm rot="5400000">
            <a:off x="9634286" y="3425155"/>
            <a:ext cx="3055256" cy="551650"/>
          </a:xfrm>
          <a:prstGeom prst="flowChart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a:off x="10602643" y="1222494"/>
            <a:ext cx="1095172" cy="707886"/>
          </a:xfrm>
          <a:prstGeom prst="rect">
            <a:avLst/>
          </a:prstGeom>
          <a:noFill/>
        </p:spPr>
        <p:txBody>
          <a:bodyPr wrap="none" rtlCol="0">
            <a:spAutoFit/>
          </a:bodyPr>
          <a:lstStyle/>
          <a:p>
            <a:pPr algn="ctr"/>
            <a:r>
              <a:rPr lang="sv-SE" sz="2000" dirty="0"/>
              <a:t>Ragunda</a:t>
            </a:r>
          </a:p>
          <a:p>
            <a:pPr algn="ctr"/>
            <a:r>
              <a:rPr lang="sv-SE" sz="2000" dirty="0"/>
              <a:t>85</a:t>
            </a:r>
          </a:p>
        </p:txBody>
      </p:sp>
      <p:sp>
        <p:nvSpPr>
          <p:cNvPr id="12" name="Rektangel 11"/>
          <p:cNvSpPr/>
          <p:nvPr/>
        </p:nvSpPr>
        <p:spPr>
          <a:xfrm>
            <a:off x="5908176" y="6211669"/>
            <a:ext cx="6096000" cy="646331"/>
          </a:xfrm>
          <a:prstGeom prst="rect">
            <a:avLst/>
          </a:prstGeom>
        </p:spPr>
        <p:txBody>
          <a:bodyPr>
            <a:spAutoFit/>
          </a:bodyPr>
          <a:lstStyle/>
          <a:p>
            <a:pPr algn="r">
              <a:spcAft>
                <a:spcPts val="0"/>
              </a:spcAft>
            </a:pPr>
            <a:r>
              <a:rPr lang="sv-SE" sz="1600" dirty="0" err="1">
                <a:latin typeface="Georgia" panose="02040502050405020303" pitchFamily="18" charset="0"/>
                <a:ea typeface="Arial" panose="020B0604020202020204" pitchFamily="34" charset="0"/>
                <a:cs typeface="Times New Roman" panose="02020603050405020304" pitchFamily="18" charset="0"/>
              </a:rPr>
              <a:t>Källa:www.kolada.se</a:t>
            </a:r>
            <a:r>
              <a:rPr lang="sv-SE" sz="1600" dirty="0">
                <a:latin typeface="Georgia" panose="02040502050405020303" pitchFamily="18" charset="0"/>
                <a:ea typeface="Arial" panose="020B0604020202020204" pitchFamily="34" charset="0"/>
                <a:cs typeface="Times New Roman" panose="02020603050405020304" pitchFamily="18" charset="0"/>
              </a:rPr>
              <a:t>/</a:t>
            </a:r>
            <a:r>
              <a:rPr lang="sv-SE" sz="1600" dirty="0" err="1">
                <a:latin typeface="Georgia" panose="02040502050405020303" pitchFamily="18" charset="0"/>
                <a:ea typeface="Arial" panose="020B0604020202020204" pitchFamily="34" charset="0"/>
                <a:cs typeface="Times New Roman" panose="02020603050405020304" pitchFamily="18" charset="0"/>
              </a:rPr>
              <a:t>jamforaren</a:t>
            </a:r>
            <a:r>
              <a:rPr lang="sv-SE" sz="1600" dirty="0">
                <a:latin typeface="Georgia" panose="02040502050405020303" pitchFamily="18" charset="0"/>
                <a:ea typeface="Arial" panose="020B0604020202020204" pitchFamily="34" charset="0"/>
                <a:cs typeface="Times New Roman" panose="02020603050405020304" pitchFamily="18" charset="0"/>
              </a:rPr>
              <a:t> </a:t>
            </a:r>
            <a:r>
              <a:rPr lang="sv-SE" dirty="0">
                <a:latin typeface="Georgia" panose="02040502050405020303" pitchFamily="18" charset="0"/>
                <a:ea typeface="Arial" panose="020B0604020202020204" pitchFamily="34" charset="0"/>
                <a:cs typeface="Times New Roman" panose="02020603050405020304" pitchFamily="18" charset="0"/>
              </a:rPr>
              <a:t> </a:t>
            </a:r>
            <a:endParaRPr lang="sv-SE" dirty="0">
              <a:latin typeface="Arial Narrow" panose="020B0606020202030204" pitchFamily="34" charset="0"/>
              <a:ea typeface="Arial" panose="020B0604020202020204" pitchFamily="34" charset="0"/>
              <a:cs typeface="Times New Roman" panose="02020603050405020304" pitchFamily="18" charset="0"/>
            </a:endParaRPr>
          </a:p>
          <a:p>
            <a:pPr>
              <a:spcAft>
                <a:spcPts val="0"/>
              </a:spcAft>
            </a:pPr>
            <a:r>
              <a:rPr lang="sv-SE" dirty="0">
                <a:latin typeface="Georgia" panose="02040502050405020303" pitchFamily="18" charset="0"/>
                <a:ea typeface="Arial" panose="020B0604020202020204" pitchFamily="34" charset="0"/>
                <a:cs typeface="Times New Roman" panose="02020603050405020304" pitchFamily="18" charset="0"/>
              </a:rPr>
              <a:t> </a:t>
            </a:r>
            <a:endParaRPr lang="sv-SE" dirty="0">
              <a:effectLst/>
              <a:latin typeface="Arial Narrow" panose="020B0606020202030204" pitchFamily="34" charset="0"/>
              <a:ea typeface="Arial" panose="020B0604020202020204" pitchFamily="34" charset="0"/>
              <a:cs typeface="Times New Roman" panose="02020603050405020304" pitchFamily="18" charset="0"/>
            </a:endParaRPr>
          </a:p>
        </p:txBody>
      </p:sp>
      <p:sp>
        <p:nvSpPr>
          <p:cNvPr id="13" name="textruta 12"/>
          <p:cNvSpPr txBox="1"/>
          <p:nvPr/>
        </p:nvSpPr>
        <p:spPr>
          <a:xfrm>
            <a:off x="1409780" y="89630"/>
            <a:ext cx="10163295" cy="523220"/>
          </a:xfrm>
          <a:prstGeom prst="rect">
            <a:avLst/>
          </a:prstGeom>
          <a:noFill/>
        </p:spPr>
        <p:txBody>
          <a:bodyPr wrap="none" rtlCol="0">
            <a:spAutoFit/>
          </a:bodyPr>
          <a:lstStyle/>
          <a:p>
            <a:r>
              <a:rPr lang="sv-SE" sz="2800" b="1" dirty="0">
                <a:solidFill>
                  <a:srgbClr val="C00000"/>
                </a:solidFill>
              </a:rPr>
              <a:t>Fallskador bland äldre personer 80 +, 3-årsm., antal/1000 invånare </a:t>
            </a:r>
          </a:p>
        </p:txBody>
      </p:sp>
    </p:spTree>
    <p:extLst>
      <p:ext uri="{BB962C8B-B14F-4D97-AF65-F5344CB8AC3E}">
        <p14:creationId xmlns:p14="http://schemas.microsoft.com/office/powerpoint/2010/main" val="117559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nvPr>
        </p:nvGraphicFramePr>
        <p:xfrm>
          <a:off x="460355" y="78059"/>
          <a:ext cx="11206976" cy="7528560"/>
        </p:xfrm>
        <a:graphic>
          <a:graphicData uri="http://schemas.openxmlformats.org/drawingml/2006/table">
            <a:tbl>
              <a:tblPr firstRow="1" bandRow="1">
                <a:tableStyleId>{5C22544A-7EE6-4342-B048-85BDC9FD1C3A}</a:tableStyleId>
              </a:tblPr>
              <a:tblGrid>
                <a:gridCol w="739255">
                  <a:extLst>
                    <a:ext uri="{9D8B030D-6E8A-4147-A177-3AD203B41FA5}">
                      <a16:colId xmlns:a16="http://schemas.microsoft.com/office/drawing/2014/main" val="20000"/>
                    </a:ext>
                  </a:extLst>
                </a:gridCol>
                <a:gridCol w="10467721">
                  <a:extLst>
                    <a:ext uri="{9D8B030D-6E8A-4147-A177-3AD203B41FA5}">
                      <a16:colId xmlns:a16="http://schemas.microsoft.com/office/drawing/2014/main" val="20001"/>
                    </a:ext>
                  </a:extLst>
                </a:gridCol>
              </a:tblGrid>
              <a:tr h="6073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800" dirty="0">
                          <a:solidFill>
                            <a:schemeClr val="tx1"/>
                          </a:solidFill>
                        </a:rPr>
                        <a:t>Fallolycka definieras genom de yttre orsakskoderna W00 – W19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b="0" dirty="0">
                          <a:solidFill>
                            <a:schemeClr val="tx1"/>
                          </a:solidFill>
                        </a:rPr>
                        <a:t>Enligt klassifikation</a:t>
                      </a:r>
                      <a:r>
                        <a:rPr lang="sv-SE" sz="2000" b="0" baseline="0" dirty="0">
                          <a:solidFill>
                            <a:schemeClr val="tx1"/>
                          </a:solidFill>
                        </a:rPr>
                        <a:t> en ICD 10- SE och avser endast personer som vårdades inom sluten vård p g a fall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2000" b="0" baseline="0" dirty="0">
                          <a:solidFill>
                            <a:schemeClr val="tx1"/>
                          </a:solidFill>
                        </a:rPr>
                        <a:t>d.v.s. som blivit in- och utskrivna från sjukhus.                                                        </a:t>
                      </a:r>
                      <a:r>
                        <a:rPr lang="sv-SE" sz="1600" b="0" baseline="0" dirty="0">
                          <a:solidFill>
                            <a:schemeClr val="tx1"/>
                          </a:solidFill>
                        </a:rPr>
                        <a:t>Källa; Socialstyrelsen Patientregistret</a:t>
                      </a:r>
                      <a:endParaRPr lang="sv-SE" dirty="0"/>
                    </a:p>
                  </a:txBody>
                  <a:tcPr/>
                </a:tc>
                <a:tc hMerge="1">
                  <a:txBody>
                    <a:bodyPr/>
                    <a:lstStyle/>
                    <a:p>
                      <a:endParaRPr lang="sv-SE" dirty="0"/>
                    </a:p>
                  </a:txBody>
                  <a:tcPr/>
                </a:tc>
                <a:extLst>
                  <a:ext uri="{0D108BD9-81ED-4DB2-BD59-A6C34878D82A}">
                    <a16:rowId xmlns:a16="http://schemas.microsoft.com/office/drawing/2014/main" val="10000"/>
                  </a:ext>
                </a:extLst>
              </a:tr>
              <a:tr h="370840">
                <a:tc>
                  <a:txBody>
                    <a:bodyPr/>
                    <a:lstStyle/>
                    <a:p>
                      <a:r>
                        <a:rPr lang="sv-SE" sz="2000" dirty="0"/>
                        <a:t>W00</a:t>
                      </a:r>
                    </a:p>
                  </a:txBody>
                  <a:tcPr/>
                </a:tc>
                <a:tc>
                  <a:txBody>
                    <a:bodyPr/>
                    <a:lstStyle/>
                    <a:p>
                      <a:r>
                        <a:rPr lang="sv-SE" sz="2400" dirty="0"/>
                        <a:t>Fall</a:t>
                      </a:r>
                      <a:r>
                        <a:rPr lang="sv-SE" sz="2400" baseline="0" dirty="0"/>
                        <a:t> i samma plan i samband med </a:t>
                      </a:r>
                      <a:r>
                        <a:rPr lang="sv-SE" sz="2400" b="1" baseline="0" dirty="0"/>
                        <a:t>snö och is </a:t>
                      </a:r>
                      <a:endParaRPr lang="sv-SE" sz="2400" b="1" dirty="0"/>
                    </a:p>
                  </a:txBody>
                  <a:tcPr/>
                </a:tc>
                <a:extLst>
                  <a:ext uri="{0D108BD9-81ED-4DB2-BD59-A6C34878D82A}">
                    <a16:rowId xmlns:a16="http://schemas.microsoft.com/office/drawing/2014/main" val="10001"/>
                  </a:ext>
                </a:extLst>
              </a:tr>
              <a:tr h="370840">
                <a:tc>
                  <a:txBody>
                    <a:bodyPr/>
                    <a:lstStyle/>
                    <a:p>
                      <a:r>
                        <a:rPr lang="sv-SE" sz="2000" dirty="0"/>
                        <a:t>W01</a:t>
                      </a:r>
                    </a:p>
                  </a:txBody>
                  <a:tcPr/>
                </a:tc>
                <a:tc>
                  <a:txBody>
                    <a:bodyPr/>
                    <a:lstStyle/>
                    <a:p>
                      <a:r>
                        <a:rPr lang="sv-SE" sz="2400" dirty="0"/>
                        <a:t>Fall i samma plan</a:t>
                      </a:r>
                      <a:r>
                        <a:rPr lang="sv-SE" sz="2400" baseline="0" dirty="0"/>
                        <a:t> genom </a:t>
                      </a:r>
                      <a:r>
                        <a:rPr lang="sv-SE" sz="2400" b="1" baseline="0" dirty="0"/>
                        <a:t>halkning, snavning eller snubbling </a:t>
                      </a:r>
                      <a:endParaRPr lang="sv-SE" sz="2400" b="1" dirty="0"/>
                    </a:p>
                  </a:txBody>
                  <a:tcPr/>
                </a:tc>
                <a:extLst>
                  <a:ext uri="{0D108BD9-81ED-4DB2-BD59-A6C34878D82A}">
                    <a16:rowId xmlns:a16="http://schemas.microsoft.com/office/drawing/2014/main" val="10002"/>
                  </a:ext>
                </a:extLst>
              </a:tr>
              <a:tr h="370840">
                <a:tc>
                  <a:txBody>
                    <a:bodyPr/>
                    <a:lstStyle/>
                    <a:p>
                      <a:r>
                        <a:rPr lang="sv-SE" sz="2000" dirty="0"/>
                        <a:t>W02</a:t>
                      </a:r>
                    </a:p>
                  </a:txBody>
                  <a:tcPr/>
                </a:tc>
                <a:tc>
                  <a:txBody>
                    <a:bodyPr/>
                    <a:lstStyle/>
                    <a:p>
                      <a:r>
                        <a:rPr lang="sv-SE" sz="2400" dirty="0"/>
                        <a:t>Fall i samband med användning</a:t>
                      </a:r>
                      <a:r>
                        <a:rPr lang="sv-SE" sz="2400" baseline="0" dirty="0"/>
                        <a:t> av </a:t>
                      </a:r>
                      <a:r>
                        <a:rPr lang="sv-SE" sz="2400" b="1" baseline="0" dirty="0"/>
                        <a:t>skridskor, skidor, rullskridskor , skateboard etc.</a:t>
                      </a:r>
                      <a:endParaRPr lang="sv-SE" sz="2400" b="1" dirty="0"/>
                    </a:p>
                  </a:txBody>
                  <a:tcPr/>
                </a:tc>
                <a:extLst>
                  <a:ext uri="{0D108BD9-81ED-4DB2-BD59-A6C34878D82A}">
                    <a16:rowId xmlns:a16="http://schemas.microsoft.com/office/drawing/2014/main" val="10003"/>
                  </a:ext>
                </a:extLst>
              </a:tr>
              <a:tr h="370840">
                <a:tc>
                  <a:txBody>
                    <a:bodyPr/>
                    <a:lstStyle/>
                    <a:p>
                      <a:r>
                        <a:rPr lang="sv-SE" sz="2000" dirty="0"/>
                        <a:t>W03</a:t>
                      </a:r>
                    </a:p>
                  </a:txBody>
                  <a:tcPr/>
                </a:tc>
                <a:tc>
                  <a:txBody>
                    <a:bodyPr/>
                    <a:lstStyle/>
                    <a:p>
                      <a:r>
                        <a:rPr lang="sv-SE" sz="2400" dirty="0"/>
                        <a:t>Annat fall</a:t>
                      </a:r>
                      <a:r>
                        <a:rPr lang="sv-SE" sz="2400" baseline="0" dirty="0"/>
                        <a:t> i samma plan genom </a:t>
                      </a:r>
                      <a:r>
                        <a:rPr lang="sv-SE" sz="2400" b="1" baseline="0" dirty="0">
                          <a:solidFill>
                            <a:schemeClr val="tx1"/>
                          </a:solidFill>
                        </a:rPr>
                        <a:t>kollision med eller knuff av annan person</a:t>
                      </a:r>
                      <a:endParaRPr lang="sv-SE" sz="2400" b="1" dirty="0">
                        <a:solidFill>
                          <a:schemeClr val="tx1"/>
                        </a:solidFill>
                      </a:endParaRPr>
                    </a:p>
                  </a:txBody>
                  <a:tcPr/>
                </a:tc>
                <a:extLst>
                  <a:ext uri="{0D108BD9-81ED-4DB2-BD59-A6C34878D82A}">
                    <a16:rowId xmlns:a16="http://schemas.microsoft.com/office/drawing/2014/main" val="10004"/>
                  </a:ext>
                </a:extLst>
              </a:tr>
              <a:tr h="370840">
                <a:tc>
                  <a:txBody>
                    <a:bodyPr/>
                    <a:lstStyle/>
                    <a:p>
                      <a:r>
                        <a:rPr lang="sv-SE" sz="2000" dirty="0"/>
                        <a:t>W04 </a:t>
                      </a:r>
                    </a:p>
                  </a:txBody>
                  <a:tcPr/>
                </a:tc>
                <a:tc>
                  <a:txBody>
                    <a:bodyPr/>
                    <a:lstStyle/>
                    <a:p>
                      <a:r>
                        <a:rPr lang="sv-SE" sz="2400" dirty="0"/>
                        <a:t>Fall</a:t>
                      </a:r>
                      <a:r>
                        <a:rPr lang="sv-SE" sz="2400" baseline="0" dirty="0"/>
                        <a:t> när man blir </a:t>
                      </a:r>
                      <a:r>
                        <a:rPr lang="sv-SE" sz="2400" b="1" baseline="0" dirty="0"/>
                        <a:t>buren eller får stöd av andra personer </a:t>
                      </a:r>
                      <a:endParaRPr lang="sv-SE" sz="2400" b="1" dirty="0"/>
                    </a:p>
                  </a:txBody>
                  <a:tcPr/>
                </a:tc>
                <a:extLst>
                  <a:ext uri="{0D108BD9-81ED-4DB2-BD59-A6C34878D82A}">
                    <a16:rowId xmlns:a16="http://schemas.microsoft.com/office/drawing/2014/main" val="10005"/>
                  </a:ext>
                </a:extLst>
              </a:tr>
              <a:tr h="370840">
                <a:tc>
                  <a:txBody>
                    <a:bodyPr/>
                    <a:lstStyle/>
                    <a:p>
                      <a:r>
                        <a:rPr lang="sv-SE" sz="2000" dirty="0"/>
                        <a:t>W05</a:t>
                      </a:r>
                    </a:p>
                  </a:txBody>
                  <a:tcPr/>
                </a:tc>
                <a:tc>
                  <a:txBody>
                    <a:bodyPr/>
                    <a:lstStyle/>
                    <a:p>
                      <a:r>
                        <a:rPr lang="sv-SE" sz="2400" dirty="0"/>
                        <a:t>Fall </a:t>
                      </a:r>
                      <a:r>
                        <a:rPr lang="sv-SE" sz="2400" b="1" dirty="0"/>
                        <a:t>från</a:t>
                      </a:r>
                      <a:r>
                        <a:rPr lang="sv-SE" sz="2400" b="1" baseline="0" dirty="0"/>
                        <a:t> rullstol </a:t>
                      </a:r>
                      <a:endParaRPr lang="sv-SE" sz="2400" b="1" dirty="0"/>
                    </a:p>
                  </a:txBody>
                  <a:tcPr/>
                </a:tc>
                <a:extLst>
                  <a:ext uri="{0D108BD9-81ED-4DB2-BD59-A6C34878D82A}">
                    <a16:rowId xmlns:a16="http://schemas.microsoft.com/office/drawing/2014/main" val="10006"/>
                  </a:ext>
                </a:extLst>
              </a:tr>
              <a:tr h="370840">
                <a:tc>
                  <a:txBody>
                    <a:bodyPr/>
                    <a:lstStyle/>
                    <a:p>
                      <a:r>
                        <a:rPr lang="sv-SE" sz="2000" dirty="0"/>
                        <a:t>W06 </a:t>
                      </a:r>
                    </a:p>
                  </a:txBody>
                  <a:tcPr/>
                </a:tc>
                <a:tc>
                  <a:txBody>
                    <a:bodyPr/>
                    <a:lstStyle/>
                    <a:p>
                      <a:r>
                        <a:rPr lang="sv-SE" sz="2400" dirty="0"/>
                        <a:t>Fall </a:t>
                      </a:r>
                      <a:r>
                        <a:rPr lang="sv-SE" sz="2400" b="1" dirty="0"/>
                        <a:t>från säng</a:t>
                      </a:r>
                      <a:r>
                        <a:rPr lang="sv-SE" sz="2400" b="1" baseline="0" dirty="0"/>
                        <a:t> </a:t>
                      </a:r>
                      <a:endParaRPr lang="sv-SE" sz="2400" b="1" dirty="0"/>
                    </a:p>
                  </a:txBody>
                  <a:tcPr/>
                </a:tc>
                <a:extLst>
                  <a:ext uri="{0D108BD9-81ED-4DB2-BD59-A6C34878D82A}">
                    <a16:rowId xmlns:a16="http://schemas.microsoft.com/office/drawing/2014/main" val="10007"/>
                  </a:ext>
                </a:extLst>
              </a:tr>
              <a:tr h="370840">
                <a:tc>
                  <a:txBody>
                    <a:bodyPr/>
                    <a:lstStyle/>
                    <a:p>
                      <a:r>
                        <a:rPr lang="sv-SE" sz="2000" dirty="0"/>
                        <a:t>W07</a:t>
                      </a:r>
                    </a:p>
                  </a:txBody>
                  <a:tcPr/>
                </a:tc>
                <a:tc>
                  <a:txBody>
                    <a:bodyPr/>
                    <a:lstStyle/>
                    <a:p>
                      <a:r>
                        <a:rPr lang="sv-SE" sz="2400" dirty="0"/>
                        <a:t>Fall </a:t>
                      </a:r>
                      <a:r>
                        <a:rPr lang="sv-SE" sz="2400" b="1" dirty="0"/>
                        <a:t>från stol </a:t>
                      </a:r>
                    </a:p>
                  </a:txBody>
                  <a:tcPr/>
                </a:tc>
                <a:extLst>
                  <a:ext uri="{0D108BD9-81ED-4DB2-BD59-A6C34878D82A}">
                    <a16:rowId xmlns:a16="http://schemas.microsoft.com/office/drawing/2014/main" val="10008"/>
                  </a:ext>
                </a:extLst>
              </a:tr>
              <a:tr h="370840">
                <a:tc>
                  <a:txBody>
                    <a:bodyPr/>
                    <a:lstStyle/>
                    <a:p>
                      <a:r>
                        <a:rPr lang="sv-SE" sz="2000" dirty="0"/>
                        <a:t>W08</a:t>
                      </a:r>
                    </a:p>
                  </a:txBody>
                  <a:tcPr/>
                </a:tc>
                <a:tc>
                  <a:txBody>
                    <a:bodyPr/>
                    <a:lstStyle/>
                    <a:p>
                      <a:r>
                        <a:rPr lang="sv-SE" sz="2400" dirty="0"/>
                        <a:t>Fall </a:t>
                      </a:r>
                      <a:r>
                        <a:rPr lang="sv-SE" sz="2400" b="1" dirty="0"/>
                        <a:t>från andra möbler </a:t>
                      </a:r>
                    </a:p>
                  </a:txBody>
                  <a:tcPr/>
                </a:tc>
                <a:extLst>
                  <a:ext uri="{0D108BD9-81ED-4DB2-BD59-A6C34878D82A}">
                    <a16:rowId xmlns:a16="http://schemas.microsoft.com/office/drawing/2014/main" val="10009"/>
                  </a:ext>
                </a:extLst>
              </a:tr>
              <a:tr h="370840">
                <a:tc>
                  <a:txBody>
                    <a:bodyPr/>
                    <a:lstStyle/>
                    <a:p>
                      <a:r>
                        <a:rPr lang="sv-SE" sz="2000" dirty="0"/>
                        <a:t>W09</a:t>
                      </a:r>
                    </a:p>
                  </a:txBody>
                  <a:tcPr/>
                </a:tc>
                <a:tc>
                  <a:txBody>
                    <a:bodyPr/>
                    <a:lstStyle/>
                    <a:p>
                      <a:r>
                        <a:rPr lang="sv-SE" sz="2400" dirty="0"/>
                        <a:t>Fall från lekredskap</a:t>
                      </a:r>
                      <a:r>
                        <a:rPr lang="sv-SE" sz="2400" baseline="0" dirty="0"/>
                        <a:t> på </a:t>
                      </a:r>
                      <a:r>
                        <a:rPr lang="sv-SE" sz="2400" b="1" baseline="0" dirty="0"/>
                        <a:t>lekplats</a:t>
                      </a:r>
                      <a:endParaRPr lang="sv-SE" sz="2400" b="1" dirty="0"/>
                    </a:p>
                  </a:txBody>
                  <a:tcPr/>
                </a:tc>
                <a:extLst>
                  <a:ext uri="{0D108BD9-81ED-4DB2-BD59-A6C34878D82A}">
                    <a16:rowId xmlns:a16="http://schemas.microsoft.com/office/drawing/2014/main" val="10010"/>
                  </a:ext>
                </a:extLst>
              </a:tr>
              <a:tr h="370840">
                <a:tc>
                  <a:txBody>
                    <a:bodyPr/>
                    <a:lstStyle/>
                    <a:p>
                      <a:r>
                        <a:rPr lang="sv-SE" sz="2000" dirty="0"/>
                        <a:t>W10</a:t>
                      </a:r>
                    </a:p>
                  </a:txBody>
                  <a:tcPr/>
                </a:tc>
                <a:tc>
                  <a:txBody>
                    <a:bodyPr/>
                    <a:lstStyle/>
                    <a:p>
                      <a:r>
                        <a:rPr lang="sv-SE" sz="2400" dirty="0"/>
                        <a:t>Fall i och från</a:t>
                      </a:r>
                      <a:r>
                        <a:rPr lang="sv-SE" sz="2400" baseline="0" dirty="0"/>
                        <a:t> </a:t>
                      </a:r>
                      <a:r>
                        <a:rPr lang="sv-SE" sz="2400" b="1" baseline="0" dirty="0"/>
                        <a:t>trappa och trappsteg </a:t>
                      </a:r>
                      <a:endParaRPr lang="sv-SE" sz="2400" b="1" dirty="0"/>
                    </a:p>
                  </a:txBody>
                  <a:tcPr/>
                </a:tc>
                <a:extLst>
                  <a:ext uri="{0D108BD9-81ED-4DB2-BD59-A6C34878D82A}">
                    <a16:rowId xmlns:a16="http://schemas.microsoft.com/office/drawing/2014/main" val="10011"/>
                  </a:ext>
                </a:extLst>
              </a:tr>
              <a:tr h="370840">
                <a:tc>
                  <a:txBody>
                    <a:bodyPr/>
                    <a:lstStyle/>
                    <a:p>
                      <a:r>
                        <a:rPr lang="sv-SE" sz="2000" dirty="0"/>
                        <a:t>W11 </a:t>
                      </a:r>
                    </a:p>
                  </a:txBody>
                  <a:tcPr/>
                </a:tc>
                <a:tc>
                  <a:txBody>
                    <a:bodyPr/>
                    <a:lstStyle/>
                    <a:p>
                      <a:r>
                        <a:rPr lang="sv-SE" sz="2400" dirty="0"/>
                        <a:t>Fall på och från </a:t>
                      </a:r>
                      <a:r>
                        <a:rPr lang="sv-SE" sz="2400" b="1" dirty="0"/>
                        <a:t>stege</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5068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BE6DFE-CD2A-4B71-B0B6-816B9883EC20}"/>
              </a:ext>
            </a:extLst>
          </p:cNvPr>
          <p:cNvSpPr>
            <a:spLocks noGrp="1"/>
          </p:cNvSpPr>
          <p:nvPr>
            <p:ph type="title"/>
          </p:nvPr>
        </p:nvSpPr>
        <p:spPr/>
        <p:txBody>
          <a:bodyPr/>
          <a:lstStyle/>
          <a:p>
            <a:r>
              <a:rPr lang="sv-SE" dirty="0"/>
              <a:t>Början SVOM oktober 2016</a:t>
            </a:r>
          </a:p>
        </p:txBody>
      </p:sp>
      <p:pic>
        <p:nvPicPr>
          <p:cNvPr id="4" name="Platshållare för innehåll 3">
            <a:extLst>
              <a:ext uri="{FF2B5EF4-FFF2-40B4-BE49-F238E27FC236}">
                <a16:creationId xmlns:a16="http://schemas.microsoft.com/office/drawing/2014/main" id="{101F0C5D-E2FF-4F06-A767-154758E4A220}"/>
              </a:ext>
            </a:extLst>
          </p:cNvPr>
          <p:cNvPicPr>
            <a:picLocks noGrp="1" noChangeAspect="1"/>
          </p:cNvPicPr>
          <p:nvPr>
            <p:ph idx="1"/>
          </p:nvPr>
        </p:nvPicPr>
        <p:blipFill>
          <a:blip r:embed="rId3"/>
          <a:stretch>
            <a:fillRect/>
          </a:stretch>
        </p:blipFill>
        <p:spPr>
          <a:xfrm>
            <a:off x="863600" y="1668610"/>
            <a:ext cx="10466388" cy="4054181"/>
          </a:xfrm>
          <a:prstGeom prst="rect">
            <a:avLst/>
          </a:prstGeom>
        </p:spPr>
      </p:pic>
    </p:spTree>
    <p:extLst>
      <p:ext uri="{BB962C8B-B14F-4D97-AF65-F5344CB8AC3E}">
        <p14:creationId xmlns:p14="http://schemas.microsoft.com/office/powerpoint/2010/main" val="425012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ell 3"/>
          <p:cNvGraphicFramePr>
            <a:graphicFrameLocks noGrp="1"/>
          </p:cNvGraphicFramePr>
          <p:nvPr>
            <p:extLst/>
          </p:nvPr>
        </p:nvGraphicFramePr>
        <p:xfrm>
          <a:off x="471506" y="200723"/>
          <a:ext cx="11206976" cy="5943600"/>
        </p:xfrm>
        <a:graphic>
          <a:graphicData uri="http://schemas.openxmlformats.org/drawingml/2006/table">
            <a:tbl>
              <a:tblPr firstRow="1" bandRow="1">
                <a:tableStyleId>{5C22544A-7EE6-4342-B048-85BDC9FD1C3A}</a:tableStyleId>
              </a:tblPr>
              <a:tblGrid>
                <a:gridCol w="739255">
                  <a:extLst>
                    <a:ext uri="{9D8B030D-6E8A-4147-A177-3AD203B41FA5}">
                      <a16:colId xmlns:a16="http://schemas.microsoft.com/office/drawing/2014/main" val="20000"/>
                    </a:ext>
                  </a:extLst>
                </a:gridCol>
                <a:gridCol w="10467721">
                  <a:extLst>
                    <a:ext uri="{9D8B030D-6E8A-4147-A177-3AD203B41FA5}">
                      <a16:colId xmlns:a16="http://schemas.microsoft.com/office/drawing/2014/main" val="20001"/>
                    </a:ext>
                  </a:extLst>
                </a:gridCol>
              </a:tblGrid>
              <a:tr h="60732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800" dirty="0">
                          <a:solidFill>
                            <a:schemeClr val="tx1"/>
                          </a:solidFill>
                        </a:rPr>
                        <a:t>Fallolycka definieras genom de yttre orsakskoderna W00 – W19</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dirty="0">
                          <a:solidFill>
                            <a:schemeClr val="tx1"/>
                          </a:solidFill>
                        </a:rPr>
                        <a:t>Enligt klassifikation</a:t>
                      </a:r>
                      <a:r>
                        <a:rPr lang="sv-SE" sz="1800" b="0" baseline="0" dirty="0">
                          <a:solidFill>
                            <a:schemeClr val="tx1"/>
                          </a:solidFill>
                        </a:rPr>
                        <a:t> en ICD 10- SE och avser endast personer som vårdades inom sluten vård p g a fall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800" b="0" baseline="0" dirty="0">
                          <a:solidFill>
                            <a:schemeClr val="tx1"/>
                          </a:solidFill>
                        </a:rPr>
                        <a:t>d.v.s. som blivit in- och utskrivna från sjukhus.                                                        </a:t>
                      </a:r>
                      <a:r>
                        <a:rPr lang="sv-SE" sz="1400" b="0" baseline="0" dirty="0">
                          <a:solidFill>
                            <a:schemeClr val="tx1"/>
                          </a:solidFill>
                        </a:rPr>
                        <a:t>Källa; Socialstyrelsen Patientregistret</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txBody>
                  <a:tcPr/>
                </a:tc>
                <a:tc hMerge="1">
                  <a:txBody>
                    <a:bodyPr/>
                    <a:lstStyle/>
                    <a:p>
                      <a:endParaRPr lang="sv-SE" dirty="0"/>
                    </a:p>
                  </a:txBody>
                  <a:tcPr/>
                </a:tc>
                <a:extLst>
                  <a:ext uri="{0D108BD9-81ED-4DB2-BD59-A6C34878D82A}">
                    <a16:rowId xmlns:a16="http://schemas.microsoft.com/office/drawing/2014/main" val="10000"/>
                  </a:ext>
                </a:extLst>
              </a:tr>
              <a:tr h="370840">
                <a:tc>
                  <a:txBody>
                    <a:bodyPr/>
                    <a:lstStyle/>
                    <a:p>
                      <a:r>
                        <a:rPr lang="sv-SE" sz="2000" dirty="0"/>
                        <a:t>W12 </a:t>
                      </a:r>
                    </a:p>
                  </a:txBody>
                  <a:tcPr/>
                </a:tc>
                <a:tc>
                  <a:txBody>
                    <a:bodyPr/>
                    <a:lstStyle/>
                    <a:p>
                      <a:r>
                        <a:rPr lang="sv-SE" sz="2400" dirty="0"/>
                        <a:t>Fall på och från byggnadsställning</a:t>
                      </a:r>
                      <a:r>
                        <a:rPr lang="sv-SE" sz="2400" baseline="0" dirty="0"/>
                        <a:t> </a:t>
                      </a:r>
                      <a:endParaRPr lang="sv-SE" sz="2400" dirty="0"/>
                    </a:p>
                  </a:txBody>
                  <a:tcPr/>
                </a:tc>
                <a:extLst>
                  <a:ext uri="{0D108BD9-81ED-4DB2-BD59-A6C34878D82A}">
                    <a16:rowId xmlns:a16="http://schemas.microsoft.com/office/drawing/2014/main" val="10001"/>
                  </a:ext>
                </a:extLst>
              </a:tr>
              <a:tr h="370840">
                <a:tc>
                  <a:txBody>
                    <a:bodyPr/>
                    <a:lstStyle/>
                    <a:p>
                      <a:r>
                        <a:rPr lang="sv-SE" sz="2000" dirty="0"/>
                        <a:t>W13</a:t>
                      </a:r>
                    </a:p>
                  </a:txBody>
                  <a:tcPr/>
                </a:tc>
                <a:tc>
                  <a:txBody>
                    <a:bodyPr/>
                    <a:lstStyle/>
                    <a:p>
                      <a:r>
                        <a:rPr lang="sv-SE" sz="2400" dirty="0"/>
                        <a:t>Fall ut ur från eller genom byggnad</a:t>
                      </a:r>
                      <a:r>
                        <a:rPr lang="sv-SE" sz="2400" baseline="0" dirty="0"/>
                        <a:t> eller byggnadskonstruktion </a:t>
                      </a:r>
                      <a:endParaRPr lang="sv-SE" sz="2400" dirty="0"/>
                    </a:p>
                  </a:txBody>
                  <a:tcPr/>
                </a:tc>
                <a:extLst>
                  <a:ext uri="{0D108BD9-81ED-4DB2-BD59-A6C34878D82A}">
                    <a16:rowId xmlns:a16="http://schemas.microsoft.com/office/drawing/2014/main" val="10002"/>
                  </a:ext>
                </a:extLst>
              </a:tr>
              <a:tr h="370840">
                <a:tc>
                  <a:txBody>
                    <a:bodyPr/>
                    <a:lstStyle/>
                    <a:p>
                      <a:r>
                        <a:rPr lang="sv-SE" sz="2000" dirty="0"/>
                        <a:t>W14</a:t>
                      </a:r>
                    </a:p>
                  </a:txBody>
                  <a:tcPr/>
                </a:tc>
                <a:tc>
                  <a:txBody>
                    <a:bodyPr/>
                    <a:lstStyle/>
                    <a:p>
                      <a:r>
                        <a:rPr lang="sv-SE" sz="2400" dirty="0"/>
                        <a:t>Fall från träd</a:t>
                      </a:r>
                    </a:p>
                  </a:txBody>
                  <a:tcPr/>
                </a:tc>
                <a:extLst>
                  <a:ext uri="{0D108BD9-81ED-4DB2-BD59-A6C34878D82A}">
                    <a16:rowId xmlns:a16="http://schemas.microsoft.com/office/drawing/2014/main" val="10003"/>
                  </a:ext>
                </a:extLst>
              </a:tr>
              <a:tr h="370840">
                <a:tc>
                  <a:txBody>
                    <a:bodyPr/>
                    <a:lstStyle/>
                    <a:p>
                      <a:r>
                        <a:rPr lang="sv-SE" sz="2000" dirty="0"/>
                        <a:t>W15</a:t>
                      </a:r>
                    </a:p>
                  </a:txBody>
                  <a:tcPr/>
                </a:tc>
                <a:tc>
                  <a:txBody>
                    <a:bodyPr/>
                    <a:lstStyle/>
                    <a:p>
                      <a:r>
                        <a:rPr lang="sv-SE" sz="2400" dirty="0"/>
                        <a:t>Fall från stup</a:t>
                      </a:r>
                    </a:p>
                  </a:txBody>
                  <a:tcPr/>
                </a:tc>
                <a:extLst>
                  <a:ext uri="{0D108BD9-81ED-4DB2-BD59-A6C34878D82A}">
                    <a16:rowId xmlns:a16="http://schemas.microsoft.com/office/drawing/2014/main" val="10004"/>
                  </a:ext>
                </a:extLst>
              </a:tr>
              <a:tr h="370840">
                <a:tc>
                  <a:txBody>
                    <a:bodyPr/>
                    <a:lstStyle/>
                    <a:p>
                      <a:r>
                        <a:rPr lang="sv-SE" sz="2000" dirty="0"/>
                        <a:t>W16</a:t>
                      </a:r>
                    </a:p>
                  </a:txBody>
                  <a:tcPr/>
                </a:tc>
                <a:tc>
                  <a:txBody>
                    <a:bodyPr/>
                    <a:lstStyle/>
                    <a:p>
                      <a:r>
                        <a:rPr lang="sv-SE" sz="2400" dirty="0"/>
                        <a:t>Dykning eller hopp i vatten med eller annan skada än drunkning el</a:t>
                      </a:r>
                      <a:r>
                        <a:rPr lang="sv-SE" sz="2400" baseline="0" dirty="0"/>
                        <a:t>. drunkningstillbud</a:t>
                      </a:r>
                      <a:endParaRPr lang="sv-SE" sz="2400" dirty="0"/>
                    </a:p>
                  </a:txBody>
                  <a:tcPr/>
                </a:tc>
                <a:extLst>
                  <a:ext uri="{0D108BD9-81ED-4DB2-BD59-A6C34878D82A}">
                    <a16:rowId xmlns:a16="http://schemas.microsoft.com/office/drawing/2014/main" val="10005"/>
                  </a:ext>
                </a:extLst>
              </a:tr>
              <a:tr h="370840">
                <a:tc>
                  <a:txBody>
                    <a:bodyPr/>
                    <a:lstStyle/>
                    <a:p>
                      <a:r>
                        <a:rPr lang="sv-SE" sz="2000" dirty="0"/>
                        <a:t>W17</a:t>
                      </a:r>
                    </a:p>
                  </a:txBody>
                  <a:tcPr/>
                </a:tc>
                <a:tc>
                  <a:txBody>
                    <a:bodyPr/>
                    <a:lstStyle/>
                    <a:p>
                      <a:r>
                        <a:rPr lang="sv-SE" sz="2400" dirty="0"/>
                        <a:t>Annat fall från ett plan till ett annat </a:t>
                      </a:r>
                    </a:p>
                  </a:txBody>
                  <a:tcPr/>
                </a:tc>
                <a:extLst>
                  <a:ext uri="{0D108BD9-81ED-4DB2-BD59-A6C34878D82A}">
                    <a16:rowId xmlns:a16="http://schemas.microsoft.com/office/drawing/2014/main" val="10006"/>
                  </a:ext>
                </a:extLst>
              </a:tr>
              <a:tr h="370840">
                <a:tc>
                  <a:txBody>
                    <a:bodyPr/>
                    <a:lstStyle/>
                    <a:p>
                      <a:r>
                        <a:rPr lang="sv-SE" sz="2000" dirty="0"/>
                        <a:t>W18</a:t>
                      </a:r>
                    </a:p>
                  </a:txBody>
                  <a:tcPr/>
                </a:tc>
                <a:tc>
                  <a:txBody>
                    <a:bodyPr/>
                    <a:lstStyle/>
                    <a:p>
                      <a:r>
                        <a:rPr lang="sv-SE" sz="2400" dirty="0"/>
                        <a:t>Annat fall i samma plan </a:t>
                      </a:r>
                    </a:p>
                  </a:txBody>
                  <a:tcPr/>
                </a:tc>
                <a:extLst>
                  <a:ext uri="{0D108BD9-81ED-4DB2-BD59-A6C34878D82A}">
                    <a16:rowId xmlns:a16="http://schemas.microsoft.com/office/drawing/2014/main" val="10007"/>
                  </a:ext>
                </a:extLst>
              </a:tr>
              <a:tr h="487720">
                <a:tc>
                  <a:txBody>
                    <a:bodyPr/>
                    <a:lstStyle/>
                    <a:p>
                      <a:r>
                        <a:rPr lang="sv-SE" sz="2400" dirty="0"/>
                        <a:t>w19</a:t>
                      </a:r>
                    </a:p>
                  </a:txBody>
                  <a:tcPr/>
                </a:tc>
                <a:tc>
                  <a:txBody>
                    <a:bodyPr/>
                    <a:lstStyle/>
                    <a:p>
                      <a:r>
                        <a:rPr lang="sv-SE" sz="2400" dirty="0"/>
                        <a:t>Fall, ospecificerat </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24602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467780" y="697553"/>
            <a:ext cx="7223259" cy="830997"/>
          </a:xfrm>
          <a:prstGeom prst="rect">
            <a:avLst/>
          </a:prstGeom>
          <a:noFill/>
        </p:spPr>
        <p:txBody>
          <a:bodyPr wrap="none" rtlCol="0">
            <a:spAutoFit/>
          </a:bodyPr>
          <a:lstStyle/>
          <a:p>
            <a:r>
              <a:rPr lang="sv-SE" sz="4800" dirty="0">
                <a:solidFill>
                  <a:srgbClr val="C00000"/>
                </a:solidFill>
              </a:rPr>
              <a:t>Mål </a:t>
            </a:r>
            <a:r>
              <a:rPr lang="sv-SE" sz="4800" b="1" dirty="0">
                <a:solidFill>
                  <a:srgbClr val="C00000"/>
                </a:solidFill>
                <a:effectLst>
                  <a:outerShdw blurRad="38100" dist="38100" dir="2700000" algn="tl">
                    <a:srgbClr val="000000">
                      <a:alpha val="43137"/>
                    </a:srgbClr>
                  </a:outerShdw>
                </a:effectLst>
              </a:rPr>
              <a:t>”God och jämlik hälsa” </a:t>
            </a:r>
          </a:p>
        </p:txBody>
      </p:sp>
      <p:sp>
        <p:nvSpPr>
          <p:cNvPr id="3" name="textruta 2"/>
          <p:cNvSpPr txBox="1"/>
          <p:nvPr/>
        </p:nvSpPr>
        <p:spPr>
          <a:xfrm>
            <a:off x="1133793" y="2138288"/>
            <a:ext cx="9891234" cy="3970318"/>
          </a:xfrm>
          <a:prstGeom prst="rect">
            <a:avLst/>
          </a:prstGeom>
          <a:noFill/>
        </p:spPr>
        <p:txBody>
          <a:bodyPr wrap="none" rtlCol="0">
            <a:spAutoFit/>
          </a:bodyPr>
          <a:lstStyle/>
          <a:p>
            <a:pPr marL="571500" indent="-571500">
              <a:buFont typeface="Wingdings" panose="05000000000000000000" pitchFamily="2" charset="2"/>
              <a:buChar char="Ø"/>
            </a:pPr>
            <a:r>
              <a:rPr lang="sv-SE" sz="3600" b="1" dirty="0"/>
              <a:t>Minska antalet äldre som drabbas av fallskador </a:t>
            </a:r>
          </a:p>
          <a:p>
            <a:pPr algn="ctr"/>
            <a:r>
              <a:rPr lang="sv-SE" sz="3600" i="1" dirty="0"/>
              <a:t>(minska antalet fallskador bland individer </a:t>
            </a:r>
          </a:p>
          <a:p>
            <a:pPr algn="ctr"/>
            <a:r>
              <a:rPr lang="sv-SE" sz="3600" i="1" dirty="0"/>
              <a:t>80 + år med 10/1000 invånare). </a:t>
            </a:r>
          </a:p>
          <a:p>
            <a:pPr algn="ctr"/>
            <a:endParaRPr lang="sv-SE" sz="3600" dirty="0"/>
          </a:p>
          <a:p>
            <a:pPr algn="ctr"/>
            <a:endParaRPr lang="sv-SE" sz="3600" dirty="0"/>
          </a:p>
          <a:p>
            <a:pPr algn="ctr"/>
            <a:r>
              <a:rPr lang="sv-SE" sz="3600" b="1" i="1" dirty="0">
                <a:solidFill>
                  <a:srgbClr val="C00000"/>
                </a:solidFill>
                <a:effectLst>
                  <a:outerShdw blurRad="38100" dist="38100" dir="2700000" algn="tl">
                    <a:srgbClr val="000000">
                      <a:alpha val="43137"/>
                    </a:srgbClr>
                  </a:outerShdw>
                </a:effectLst>
              </a:rPr>
              <a:t>Vad innebär det uppsatta målet för </a:t>
            </a:r>
          </a:p>
          <a:p>
            <a:pPr algn="ctr"/>
            <a:r>
              <a:rPr lang="sv-SE" sz="3600" b="1" i="1" dirty="0">
                <a:solidFill>
                  <a:srgbClr val="C00000"/>
                </a:solidFill>
                <a:effectLst>
                  <a:outerShdw blurRad="38100" dist="38100" dir="2700000" algn="tl">
                    <a:srgbClr val="000000">
                      <a:alpha val="43137"/>
                    </a:srgbClr>
                  </a:outerShdw>
                </a:effectLst>
              </a:rPr>
              <a:t>kommunerna i vårt län? </a:t>
            </a:r>
          </a:p>
        </p:txBody>
      </p:sp>
    </p:spTree>
    <p:extLst>
      <p:ext uri="{BB962C8B-B14F-4D97-AF65-F5344CB8AC3E}">
        <p14:creationId xmlns:p14="http://schemas.microsoft.com/office/powerpoint/2010/main" val="1097800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p:cNvGraphicFramePr>
            <a:graphicFrameLocks noGrp="1"/>
          </p:cNvGraphicFramePr>
          <p:nvPr>
            <p:extLst/>
          </p:nvPr>
        </p:nvGraphicFramePr>
        <p:xfrm>
          <a:off x="1265479" y="126904"/>
          <a:ext cx="10030706" cy="8542712"/>
        </p:xfrm>
        <a:graphic>
          <a:graphicData uri="http://schemas.openxmlformats.org/drawingml/2006/table">
            <a:tbl>
              <a:tblPr firstRow="1" bandRow="1">
                <a:tableStyleId>{5C22544A-7EE6-4342-B048-85BDC9FD1C3A}</a:tableStyleId>
              </a:tblPr>
              <a:tblGrid>
                <a:gridCol w="2774295">
                  <a:extLst>
                    <a:ext uri="{9D8B030D-6E8A-4147-A177-3AD203B41FA5}">
                      <a16:colId xmlns:a16="http://schemas.microsoft.com/office/drawing/2014/main" val="20000"/>
                    </a:ext>
                  </a:extLst>
                </a:gridCol>
                <a:gridCol w="1969308">
                  <a:extLst>
                    <a:ext uri="{9D8B030D-6E8A-4147-A177-3AD203B41FA5}">
                      <a16:colId xmlns:a16="http://schemas.microsoft.com/office/drawing/2014/main" val="20001"/>
                    </a:ext>
                  </a:extLst>
                </a:gridCol>
                <a:gridCol w="2371801">
                  <a:extLst>
                    <a:ext uri="{9D8B030D-6E8A-4147-A177-3AD203B41FA5}">
                      <a16:colId xmlns:a16="http://schemas.microsoft.com/office/drawing/2014/main" val="20002"/>
                    </a:ext>
                  </a:extLst>
                </a:gridCol>
                <a:gridCol w="2915302">
                  <a:extLst>
                    <a:ext uri="{9D8B030D-6E8A-4147-A177-3AD203B41FA5}">
                      <a16:colId xmlns:a16="http://schemas.microsoft.com/office/drawing/2014/main" val="20003"/>
                    </a:ext>
                  </a:extLst>
                </a:gridCol>
              </a:tblGrid>
              <a:tr h="1876557">
                <a:tc>
                  <a:txBody>
                    <a:bodyPr/>
                    <a:lstStyle/>
                    <a:p>
                      <a:r>
                        <a:rPr lang="sv-SE" sz="2400" dirty="0">
                          <a:solidFill>
                            <a:schemeClr val="tx1"/>
                          </a:solidFill>
                        </a:rPr>
                        <a:t>Kommun </a:t>
                      </a:r>
                    </a:p>
                  </a:txBody>
                  <a:tcPr/>
                </a:tc>
                <a:tc>
                  <a:txBody>
                    <a:bodyPr/>
                    <a:lstStyle/>
                    <a:p>
                      <a:pPr algn="ctr"/>
                      <a:r>
                        <a:rPr lang="sv-SE" sz="2000" b="0" dirty="0">
                          <a:solidFill>
                            <a:schemeClr val="tx1"/>
                          </a:solidFill>
                        </a:rPr>
                        <a:t>Fallskador</a:t>
                      </a:r>
                      <a:r>
                        <a:rPr lang="sv-SE" sz="2000" b="0" baseline="0" dirty="0">
                          <a:solidFill>
                            <a:schemeClr val="tx1"/>
                          </a:solidFill>
                        </a:rPr>
                        <a:t> bland 80 år o ä. </a:t>
                      </a:r>
                    </a:p>
                    <a:p>
                      <a:pPr algn="ctr"/>
                      <a:r>
                        <a:rPr lang="sv-SE" sz="2000" b="0" baseline="0" dirty="0">
                          <a:solidFill>
                            <a:schemeClr val="tx1"/>
                          </a:solidFill>
                        </a:rPr>
                        <a:t>3-årsm. antal per</a:t>
                      </a:r>
                    </a:p>
                    <a:p>
                      <a:pPr algn="ctr"/>
                      <a:r>
                        <a:rPr lang="sv-SE" sz="2000" b="0" baseline="0" dirty="0">
                          <a:solidFill>
                            <a:schemeClr val="tx1"/>
                          </a:solidFill>
                        </a:rPr>
                        <a:t>1000 inv. 2016</a:t>
                      </a:r>
                      <a:endParaRPr lang="sv-SE" sz="2000" b="0" dirty="0">
                        <a:solidFill>
                          <a:schemeClr val="tx1"/>
                        </a:solidFill>
                      </a:endParaRPr>
                    </a:p>
                  </a:txBody>
                  <a:tcPr/>
                </a:tc>
                <a:tc>
                  <a:txBody>
                    <a:bodyPr/>
                    <a:lstStyle/>
                    <a:p>
                      <a:pPr algn="ctr"/>
                      <a:r>
                        <a:rPr lang="sv-SE" sz="2400" dirty="0">
                          <a:solidFill>
                            <a:srgbClr val="C00000"/>
                          </a:solidFill>
                        </a:rPr>
                        <a:t>MÅL till 2022:</a:t>
                      </a:r>
                      <a:r>
                        <a:rPr lang="sv-SE" sz="2400" baseline="0" dirty="0">
                          <a:solidFill>
                            <a:srgbClr val="C00000"/>
                          </a:solidFill>
                        </a:rPr>
                        <a:t> </a:t>
                      </a:r>
                    </a:p>
                    <a:p>
                      <a:pPr algn="ctr"/>
                      <a:r>
                        <a:rPr lang="sv-SE" sz="1800" b="0" dirty="0">
                          <a:solidFill>
                            <a:schemeClr val="tx1"/>
                          </a:solidFill>
                        </a:rPr>
                        <a:t>Minska antalet fallskador bland </a:t>
                      </a:r>
                      <a:r>
                        <a:rPr lang="sv-SE" sz="1800" b="0" baseline="0" dirty="0">
                          <a:solidFill>
                            <a:schemeClr val="tx1"/>
                          </a:solidFill>
                        </a:rPr>
                        <a:t> + 80-åringar med </a:t>
                      </a:r>
                    </a:p>
                    <a:p>
                      <a:pPr algn="ctr"/>
                      <a:r>
                        <a:rPr lang="sv-SE" sz="1800" b="0" baseline="0" dirty="0">
                          <a:solidFill>
                            <a:schemeClr val="tx1"/>
                          </a:solidFill>
                        </a:rPr>
                        <a:t>10/1000 invånare </a:t>
                      </a:r>
                    </a:p>
                    <a:p>
                      <a:endParaRPr lang="sv-SE" sz="2400" dirty="0">
                        <a:solidFill>
                          <a:schemeClr val="tx1"/>
                        </a:solidFill>
                      </a:endParaRPr>
                    </a:p>
                  </a:txBody>
                  <a:tcPr/>
                </a:tc>
                <a:tc>
                  <a:txBody>
                    <a:bodyPr/>
                    <a:lstStyle/>
                    <a:p>
                      <a:pPr algn="ctr"/>
                      <a:r>
                        <a:rPr lang="sv-SE" sz="2400" dirty="0">
                          <a:solidFill>
                            <a:schemeClr val="tx1"/>
                          </a:solidFill>
                        </a:rPr>
                        <a:t>Förväntad minskning</a:t>
                      </a:r>
                      <a:r>
                        <a:rPr lang="sv-SE" sz="2400" baseline="0" dirty="0">
                          <a:solidFill>
                            <a:schemeClr val="tx1"/>
                          </a:solidFill>
                        </a:rPr>
                        <a:t> </a:t>
                      </a:r>
                      <a:r>
                        <a:rPr lang="sv-SE" sz="1800" b="0" baseline="0" dirty="0">
                          <a:solidFill>
                            <a:schemeClr val="tx1"/>
                          </a:solidFill>
                        </a:rPr>
                        <a:t>till 2022 enligt mål</a:t>
                      </a:r>
                    </a:p>
                    <a:p>
                      <a:pPr algn="ctr"/>
                      <a:r>
                        <a:rPr lang="sv-SE" sz="1800" b="0" baseline="0" dirty="0">
                          <a:solidFill>
                            <a:schemeClr val="tx1"/>
                          </a:solidFill>
                        </a:rPr>
                        <a:t>i Strategi för hälsa </a:t>
                      </a:r>
                    </a:p>
                    <a:p>
                      <a:pPr algn="ctr"/>
                      <a:endParaRPr lang="sv-SE" sz="1800" b="0" baseline="0" dirty="0">
                        <a:solidFill>
                          <a:schemeClr val="tx1"/>
                        </a:solidFill>
                      </a:endParaRPr>
                    </a:p>
                    <a:p>
                      <a:pPr algn="ctr"/>
                      <a:endParaRPr lang="sv-SE" sz="1800" b="0" u="none" baseline="0" dirty="0">
                        <a:solidFill>
                          <a:schemeClr val="tx1"/>
                        </a:solidFill>
                      </a:endParaRPr>
                    </a:p>
                  </a:txBody>
                  <a:tcPr/>
                </a:tc>
                <a:extLst>
                  <a:ext uri="{0D108BD9-81ED-4DB2-BD59-A6C34878D82A}">
                    <a16:rowId xmlns:a16="http://schemas.microsoft.com/office/drawing/2014/main" val="10000"/>
                  </a:ext>
                </a:extLst>
              </a:tr>
              <a:tr h="446799">
                <a:tc>
                  <a:txBody>
                    <a:bodyPr/>
                    <a:lstStyle/>
                    <a:p>
                      <a:r>
                        <a:rPr lang="sv-SE" sz="2400" dirty="0">
                          <a:solidFill>
                            <a:schemeClr val="tx1"/>
                          </a:solidFill>
                        </a:rPr>
                        <a:t>BERG</a:t>
                      </a:r>
                    </a:p>
                  </a:txBody>
                  <a:tcPr/>
                </a:tc>
                <a:tc>
                  <a:txBody>
                    <a:bodyPr/>
                    <a:lstStyle/>
                    <a:p>
                      <a:pPr algn="ctr"/>
                      <a:r>
                        <a:rPr lang="sv-SE" sz="2400" dirty="0">
                          <a:solidFill>
                            <a:schemeClr val="tx1"/>
                          </a:solidFill>
                        </a:rPr>
                        <a:t>54</a:t>
                      </a:r>
                    </a:p>
                  </a:txBody>
                  <a:tcPr/>
                </a:tc>
                <a:tc>
                  <a:txBody>
                    <a:bodyPr/>
                    <a:lstStyle/>
                    <a:p>
                      <a:pPr algn="ctr"/>
                      <a:r>
                        <a:rPr lang="sv-SE" sz="2400" dirty="0">
                          <a:solidFill>
                            <a:schemeClr val="tx1"/>
                          </a:solidFill>
                        </a:rPr>
                        <a:t>44</a:t>
                      </a:r>
                    </a:p>
                  </a:txBody>
                  <a:tcPr/>
                </a:tc>
                <a:tc>
                  <a:txBody>
                    <a:bodyPr/>
                    <a:lstStyle/>
                    <a:p>
                      <a:pPr algn="l"/>
                      <a:r>
                        <a:rPr lang="sv-SE" sz="2400" dirty="0">
                          <a:solidFill>
                            <a:schemeClr val="tx1"/>
                          </a:solidFill>
                        </a:rPr>
                        <a:t>5                     </a:t>
                      </a:r>
                      <a:r>
                        <a:rPr lang="sv-SE" sz="1800" dirty="0">
                          <a:solidFill>
                            <a:schemeClr val="tx1"/>
                          </a:solidFill>
                        </a:rPr>
                        <a:t>(10*51,5%)</a:t>
                      </a:r>
                      <a:endParaRPr lang="sv-SE" sz="2400" dirty="0">
                        <a:solidFill>
                          <a:schemeClr val="tx1"/>
                        </a:solidFill>
                      </a:endParaRPr>
                    </a:p>
                  </a:txBody>
                  <a:tcPr/>
                </a:tc>
                <a:extLst>
                  <a:ext uri="{0D108BD9-81ED-4DB2-BD59-A6C34878D82A}">
                    <a16:rowId xmlns:a16="http://schemas.microsoft.com/office/drawing/2014/main" val="10001"/>
                  </a:ext>
                </a:extLst>
              </a:tr>
              <a:tr h="446799">
                <a:tc>
                  <a:txBody>
                    <a:bodyPr/>
                    <a:lstStyle/>
                    <a:p>
                      <a:r>
                        <a:rPr lang="sv-SE" sz="2400" dirty="0">
                          <a:solidFill>
                            <a:schemeClr val="tx1"/>
                          </a:solidFill>
                        </a:rPr>
                        <a:t>BRÄCKE</a:t>
                      </a:r>
                    </a:p>
                  </a:txBody>
                  <a:tcPr/>
                </a:tc>
                <a:tc>
                  <a:txBody>
                    <a:bodyPr/>
                    <a:lstStyle/>
                    <a:p>
                      <a:pPr algn="ctr"/>
                      <a:r>
                        <a:rPr lang="sv-SE" sz="2400" dirty="0">
                          <a:solidFill>
                            <a:schemeClr val="tx1"/>
                          </a:solidFill>
                        </a:rPr>
                        <a:t>67</a:t>
                      </a:r>
                    </a:p>
                  </a:txBody>
                  <a:tcPr/>
                </a:tc>
                <a:tc>
                  <a:txBody>
                    <a:bodyPr/>
                    <a:lstStyle/>
                    <a:p>
                      <a:pPr algn="ctr"/>
                      <a:r>
                        <a:rPr lang="sv-SE" sz="2400" dirty="0">
                          <a:solidFill>
                            <a:schemeClr val="tx1"/>
                          </a:solidFill>
                        </a:rPr>
                        <a:t>57</a:t>
                      </a:r>
                    </a:p>
                  </a:txBody>
                  <a:tcPr/>
                </a:tc>
                <a:tc>
                  <a:txBody>
                    <a:bodyPr/>
                    <a:lstStyle/>
                    <a:p>
                      <a:pPr algn="l"/>
                      <a:r>
                        <a:rPr lang="sv-SE" sz="2400" dirty="0">
                          <a:solidFill>
                            <a:schemeClr val="tx1"/>
                          </a:solidFill>
                        </a:rPr>
                        <a:t>4                     </a:t>
                      </a:r>
                      <a:r>
                        <a:rPr lang="sv-SE" sz="1800" dirty="0">
                          <a:solidFill>
                            <a:schemeClr val="tx1"/>
                          </a:solidFill>
                        </a:rPr>
                        <a:t>(10*44,6%)</a:t>
                      </a:r>
                      <a:endParaRPr lang="sv-SE" sz="2400" dirty="0">
                        <a:solidFill>
                          <a:schemeClr val="tx1"/>
                        </a:solidFill>
                      </a:endParaRPr>
                    </a:p>
                  </a:txBody>
                  <a:tcPr/>
                </a:tc>
                <a:extLst>
                  <a:ext uri="{0D108BD9-81ED-4DB2-BD59-A6C34878D82A}">
                    <a16:rowId xmlns:a16="http://schemas.microsoft.com/office/drawing/2014/main" val="10002"/>
                  </a:ext>
                </a:extLst>
              </a:tr>
              <a:tr h="446799">
                <a:tc>
                  <a:txBody>
                    <a:bodyPr/>
                    <a:lstStyle/>
                    <a:p>
                      <a:r>
                        <a:rPr lang="sv-SE" sz="2400" dirty="0">
                          <a:solidFill>
                            <a:schemeClr val="tx1"/>
                          </a:solidFill>
                        </a:rPr>
                        <a:t>HÄRJEDALEN </a:t>
                      </a:r>
                    </a:p>
                  </a:txBody>
                  <a:tcPr/>
                </a:tc>
                <a:tc>
                  <a:txBody>
                    <a:bodyPr/>
                    <a:lstStyle/>
                    <a:p>
                      <a:pPr algn="ctr"/>
                      <a:r>
                        <a:rPr lang="sv-SE" sz="2400" dirty="0">
                          <a:solidFill>
                            <a:schemeClr val="tx1"/>
                          </a:solidFill>
                        </a:rPr>
                        <a:t>59</a:t>
                      </a:r>
                    </a:p>
                  </a:txBody>
                  <a:tcPr/>
                </a:tc>
                <a:tc>
                  <a:txBody>
                    <a:bodyPr/>
                    <a:lstStyle/>
                    <a:p>
                      <a:pPr algn="ctr"/>
                      <a:r>
                        <a:rPr lang="sv-SE" sz="2400" dirty="0">
                          <a:solidFill>
                            <a:schemeClr val="tx1"/>
                          </a:solidFill>
                        </a:rPr>
                        <a:t>49</a:t>
                      </a:r>
                    </a:p>
                  </a:txBody>
                  <a:tcPr/>
                </a:tc>
                <a:tc>
                  <a:txBody>
                    <a:bodyPr/>
                    <a:lstStyle/>
                    <a:p>
                      <a:pPr algn="l"/>
                      <a:r>
                        <a:rPr lang="sv-SE" sz="2400" dirty="0">
                          <a:solidFill>
                            <a:schemeClr val="tx1"/>
                          </a:solidFill>
                        </a:rPr>
                        <a:t>8                     </a:t>
                      </a:r>
                      <a:r>
                        <a:rPr lang="sv-SE" sz="1800" dirty="0">
                          <a:solidFill>
                            <a:schemeClr val="tx1"/>
                          </a:solidFill>
                        </a:rPr>
                        <a:t>(10*80,2%) </a:t>
                      </a:r>
                      <a:endParaRPr lang="sv-SE" sz="2400" dirty="0">
                        <a:solidFill>
                          <a:schemeClr val="tx1"/>
                        </a:solidFill>
                      </a:endParaRPr>
                    </a:p>
                  </a:txBody>
                  <a:tcPr/>
                </a:tc>
                <a:extLst>
                  <a:ext uri="{0D108BD9-81ED-4DB2-BD59-A6C34878D82A}">
                    <a16:rowId xmlns:a16="http://schemas.microsoft.com/office/drawing/2014/main" val="10003"/>
                  </a:ext>
                </a:extLst>
              </a:tr>
              <a:tr h="446799">
                <a:tc>
                  <a:txBody>
                    <a:bodyPr/>
                    <a:lstStyle/>
                    <a:p>
                      <a:r>
                        <a:rPr lang="sv-SE" sz="2400" dirty="0">
                          <a:solidFill>
                            <a:schemeClr val="tx1"/>
                          </a:solidFill>
                        </a:rPr>
                        <a:t>KROKOM</a:t>
                      </a:r>
                      <a:r>
                        <a:rPr lang="sv-SE" sz="2400" baseline="0" dirty="0">
                          <a:solidFill>
                            <a:schemeClr val="tx1"/>
                          </a:solidFill>
                        </a:rPr>
                        <a:t> </a:t>
                      </a:r>
                      <a:endParaRPr lang="sv-SE" sz="2400" dirty="0">
                        <a:solidFill>
                          <a:schemeClr val="tx1"/>
                        </a:solidFill>
                      </a:endParaRPr>
                    </a:p>
                  </a:txBody>
                  <a:tcPr/>
                </a:tc>
                <a:tc>
                  <a:txBody>
                    <a:bodyPr/>
                    <a:lstStyle/>
                    <a:p>
                      <a:pPr algn="ctr"/>
                      <a:r>
                        <a:rPr lang="sv-SE" sz="2400" dirty="0">
                          <a:solidFill>
                            <a:schemeClr val="tx1"/>
                          </a:solidFill>
                        </a:rPr>
                        <a:t>67</a:t>
                      </a:r>
                    </a:p>
                  </a:txBody>
                  <a:tcPr/>
                </a:tc>
                <a:tc>
                  <a:txBody>
                    <a:bodyPr/>
                    <a:lstStyle/>
                    <a:p>
                      <a:pPr algn="ctr"/>
                      <a:r>
                        <a:rPr lang="sv-SE" sz="2400" dirty="0">
                          <a:solidFill>
                            <a:schemeClr val="tx1"/>
                          </a:solidFill>
                        </a:rPr>
                        <a:t>57</a:t>
                      </a:r>
                    </a:p>
                  </a:txBody>
                  <a:tcPr/>
                </a:tc>
                <a:tc>
                  <a:txBody>
                    <a:bodyPr/>
                    <a:lstStyle/>
                    <a:p>
                      <a:pPr algn="l"/>
                      <a:r>
                        <a:rPr lang="sv-SE" sz="2400" baseline="0" dirty="0">
                          <a:solidFill>
                            <a:schemeClr val="tx1"/>
                          </a:solidFill>
                        </a:rPr>
                        <a:t>7                     </a:t>
                      </a:r>
                      <a:r>
                        <a:rPr lang="sv-SE" sz="1800" dirty="0">
                          <a:solidFill>
                            <a:schemeClr val="tx1"/>
                          </a:solidFill>
                        </a:rPr>
                        <a:t>(10*71,4%)</a:t>
                      </a:r>
                      <a:endParaRPr lang="sv-SE" sz="2400" dirty="0">
                        <a:solidFill>
                          <a:schemeClr val="tx1"/>
                        </a:solidFill>
                      </a:endParaRPr>
                    </a:p>
                  </a:txBody>
                  <a:tcPr/>
                </a:tc>
                <a:extLst>
                  <a:ext uri="{0D108BD9-81ED-4DB2-BD59-A6C34878D82A}">
                    <a16:rowId xmlns:a16="http://schemas.microsoft.com/office/drawing/2014/main" val="10004"/>
                  </a:ext>
                </a:extLst>
              </a:tr>
              <a:tr h="446799">
                <a:tc>
                  <a:txBody>
                    <a:bodyPr/>
                    <a:lstStyle/>
                    <a:p>
                      <a:r>
                        <a:rPr lang="sv-SE" sz="2400" dirty="0">
                          <a:solidFill>
                            <a:schemeClr val="tx1"/>
                          </a:solidFill>
                        </a:rPr>
                        <a:t>RAGUNDA</a:t>
                      </a:r>
                    </a:p>
                  </a:txBody>
                  <a:tcPr/>
                </a:tc>
                <a:tc>
                  <a:txBody>
                    <a:bodyPr/>
                    <a:lstStyle/>
                    <a:p>
                      <a:pPr algn="ctr"/>
                      <a:r>
                        <a:rPr lang="sv-SE" sz="2400" dirty="0">
                          <a:solidFill>
                            <a:schemeClr val="tx1"/>
                          </a:solidFill>
                        </a:rPr>
                        <a:t>85</a:t>
                      </a:r>
                    </a:p>
                  </a:txBody>
                  <a:tcPr/>
                </a:tc>
                <a:tc>
                  <a:txBody>
                    <a:bodyPr/>
                    <a:lstStyle/>
                    <a:p>
                      <a:pPr algn="ctr"/>
                      <a:r>
                        <a:rPr lang="sv-SE" sz="2400" dirty="0">
                          <a:solidFill>
                            <a:schemeClr val="tx1"/>
                          </a:solidFill>
                        </a:rPr>
                        <a:t>75</a:t>
                      </a:r>
                    </a:p>
                  </a:txBody>
                  <a:tcPr/>
                </a:tc>
                <a:tc>
                  <a:txBody>
                    <a:bodyPr/>
                    <a:lstStyle/>
                    <a:p>
                      <a:pPr algn="l"/>
                      <a:r>
                        <a:rPr lang="sv-SE" sz="2400" dirty="0">
                          <a:solidFill>
                            <a:schemeClr val="tx1"/>
                          </a:solidFill>
                        </a:rPr>
                        <a:t>5-6                  </a:t>
                      </a:r>
                      <a:r>
                        <a:rPr lang="sv-SE" sz="1800" dirty="0">
                          <a:solidFill>
                            <a:schemeClr val="tx1"/>
                          </a:solidFill>
                        </a:rPr>
                        <a:t>(10*45,6%)</a:t>
                      </a:r>
                      <a:endParaRPr lang="sv-SE" sz="2400" dirty="0">
                        <a:solidFill>
                          <a:schemeClr val="tx1"/>
                        </a:solidFill>
                      </a:endParaRPr>
                    </a:p>
                  </a:txBody>
                  <a:tcPr/>
                </a:tc>
                <a:extLst>
                  <a:ext uri="{0D108BD9-81ED-4DB2-BD59-A6C34878D82A}">
                    <a16:rowId xmlns:a16="http://schemas.microsoft.com/office/drawing/2014/main" val="10005"/>
                  </a:ext>
                </a:extLst>
              </a:tr>
              <a:tr h="446799">
                <a:tc>
                  <a:txBody>
                    <a:bodyPr/>
                    <a:lstStyle/>
                    <a:p>
                      <a:r>
                        <a:rPr lang="sv-SE" sz="2400" dirty="0">
                          <a:solidFill>
                            <a:schemeClr val="tx1"/>
                          </a:solidFill>
                        </a:rPr>
                        <a:t>STRÖMSUND </a:t>
                      </a:r>
                    </a:p>
                  </a:txBody>
                  <a:tcPr/>
                </a:tc>
                <a:tc>
                  <a:txBody>
                    <a:bodyPr/>
                    <a:lstStyle/>
                    <a:p>
                      <a:pPr algn="ctr"/>
                      <a:r>
                        <a:rPr lang="sv-SE" sz="2400" dirty="0">
                          <a:solidFill>
                            <a:schemeClr val="tx1"/>
                          </a:solidFill>
                        </a:rPr>
                        <a:t>58</a:t>
                      </a:r>
                    </a:p>
                  </a:txBody>
                  <a:tcPr/>
                </a:tc>
                <a:tc>
                  <a:txBody>
                    <a:bodyPr/>
                    <a:lstStyle/>
                    <a:p>
                      <a:pPr algn="ctr"/>
                      <a:r>
                        <a:rPr lang="sv-SE" sz="2400" dirty="0">
                          <a:solidFill>
                            <a:schemeClr val="tx1"/>
                          </a:solidFill>
                        </a:rPr>
                        <a:t>48</a:t>
                      </a:r>
                    </a:p>
                  </a:txBody>
                  <a:tcPr/>
                </a:tc>
                <a:tc>
                  <a:txBody>
                    <a:bodyPr/>
                    <a:lstStyle/>
                    <a:p>
                      <a:pPr algn="l"/>
                      <a:r>
                        <a:rPr lang="sv-SE" sz="2400" dirty="0">
                          <a:solidFill>
                            <a:schemeClr val="tx1"/>
                          </a:solidFill>
                        </a:rPr>
                        <a:t>9                      </a:t>
                      </a:r>
                      <a:r>
                        <a:rPr lang="sv-SE" sz="1800" dirty="0">
                          <a:solidFill>
                            <a:schemeClr val="tx1"/>
                          </a:solidFill>
                        </a:rPr>
                        <a:t>(10*91,8%)</a:t>
                      </a:r>
                      <a:endParaRPr lang="sv-SE" sz="2400" dirty="0">
                        <a:solidFill>
                          <a:schemeClr val="tx1"/>
                        </a:solidFill>
                      </a:endParaRPr>
                    </a:p>
                  </a:txBody>
                  <a:tcPr/>
                </a:tc>
                <a:extLst>
                  <a:ext uri="{0D108BD9-81ED-4DB2-BD59-A6C34878D82A}">
                    <a16:rowId xmlns:a16="http://schemas.microsoft.com/office/drawing/2014/main" val="10006"/>
                  </a:ext>
                </a:extLst>
              </a:tr>
              <a:tr h="446799">
                <a:tc>
                  <a:txBody>
                    <a:bodyPr/>
                    <a:lstStyle/>
                    <a:p>
                      <a:r>
                        <a:rPr lang="sv-SE" sz="2400" dirty="0">
                          <a:solidFill>
                            <a:schemeClr val="tx1"/>
                          </a:solidFill>
                        </a:rPr>
                        <a:t>ÅRE</a:t>
                      </a:r>
                    </a:p>
                  </a:txBody>
                  <a:tcPr/>
                </a:tc>
                <a:tc>
                  <a:txBody>
                    <a:bodyPr/>
                    <a:lstStyle/>
                    <a:p>
                      <a:pPr algn="ctr"/>
                      <a:r>
                        <a:rPr lang="sv-SE" sz="2400" dirty="0">
                          <a:solidFill>
                            <a:schemeClr val="tx1"/>
                          </a:solidFill>
                        </a:rPr>
                        <a:t>65</a:t>
                      </a:r>
                    </a:p>
                  </a:txBody>
                  <a:tcPr/>
                </a:tc>
                <a:tc>
                  <a:txBody>
                    <a:bodyPr/>
                    <a:lstStyle/>
                    <a:p>
                      <a:pPr algn="ctr"/>
                      <a:r>
                        <a:rPr lang="sv-SE" sz="2400" dirty="0">
                          <a:solidFill>
                            <a:schemeClr val="tx1"/>
                          </a:solidFill>
                        </a:rPr>
                        <a:t>55</a:t>
                      </a:r>
                    </a:p>
                  </a:txBody>
                  <a:tcPr/>
                </a:tc>
                <a:tc>
                  <a:txBody>
                    <a:bodyPr/>
                    <a:lstStyle/>
                    <a:p>
                      <a:pPr algn="l"/>
                      <a:r>
                        <a:rPr lang="sv-SE" sz="2400" dirty="0">
                          <a:solidFill>
                            <a:schemeClr val="tx1"/>
                          </a:solidFill>
                        </a:rPr>
                        <a:t>5                      </a:t>
                      </a:r>
                      <a:r>
                        <a:rPr lang="sv-SE" sz="1800" dirty="0">
                          <a:solidFill>
                            <a:schemeClr val="tx1"/>
                          </a:solidFill>
                        </a:rPr>
                        <a:t>(10*46,9%)</a:t>
                      </a:r>
                      <a:endParaRPr lang="sv-SE" sz="2400" dirty="0">
                        <a:solidFill>
                          <a:schemeClr val="tx1"/>
                        </a:solidFill>
                      </a:endParaRPr>
                    </a:p>
                  </a:txBody>
                  <a:tcPr/>
                </a:tc>
                <a:extLst>
                  <a:ext uri="{0D108BD9-81ED-4DB2-BD59-A6C34878D82A}">
                    <a16:rowId xmlns:a16="http://schemas.microsoft.com/office/drawing/2014/main" val="10007"/>
                  </a:ext>
                </a:extLst>
              </a:tr>
              <a:tr h="510583">
                <a:tc>
                  <a:txBody>
                    <a:bodyPr/>
                    <a:lstStyle/>
                    <a:p>
                      <a:r>
                        <a:rPr lang="sv-SE" sz="2400" dirty="0">
                          <a:solidFill>
                            <a:schemeClr val="tx1"/>
                          </a:solidFill>
                        </a:rPr>
                        <a:t>ÖSTERSUND</a:t>
                      </a:r>
                    </a:p>
                  </a:txBody>
                  <a:tcPr/>
                </a:tc>
                <a:tc>
                  <a:txBody>
                    <a:bodyPr/>
                    <a:lstStyle/>
                    <a:p>
                      <a:pPr algn="ctr"/>
                      <a:r>
                        <a:rPr lang="sv-SE" sz="2400" dirty="0">
                          <a:solidFill>
                            <a:schemeClr val="tx1"/>
                          </a:solidFill>
                        </a:rPr>
                        <a:t>77</a:t>
                      </a:r>
                    </a:p>
                  </a:txBody>
                  <a:tcPr/>
                </a:tc>
                <a:tc>
                  <a:txBody>
                    <a:bodyPr/>
                    <a:lstStyle/>
                    <a:p>
                      <a:pPr algn="ctr"/>
                      <a:r>
                        <a:rPr lang="sv-SE" sz="2400" dirty="0">
                          <a:solidFill>
                            <a:schemeClr val="tx1"/>
                          </a:solidFill>
                        </a:rPr>
                        <a:t>67</a:t>
                      </a:r>
                    </a:p>
                  </a:txBody>
                  <a:tcPr/>
                </a:tc>
                <a:tc>
                  <a:txBody>
                    <a:bodyPr/>
                    <a:lstStyle/>
                    <a:p>
                      <a:pPr algn="l"/>
                      <a:r>
                        <a:rPr lang="sv-SE" sz="2400" dirty="0">
                          <a:solidFill>
                            <a:schemeClr val="tx1"/>
                          </a:solidFill>
                        </a:rPr>
                        <a:t>34                  </a:t>
                      </a:r>
                      <a:r>
                        <a:rPr lang="sv-SE" sz="1800" dirty="0">
                          <a:solidFill>
                            <a:schemeClr val="tx1"/>
                          </a:solidFill>
                        </a:rPr>
                        <a:t>(10*3,357%) </a:t>
                      </a:r>
                      <a:endParaRPr lang="sv-SE" sz="2400" dirty="0">
                        <a:solidFill>
                          <a:schemeClr val="tx1"/>
                        </a:solidFill>
                      </a:endParaRPr>
                    </a:p>
                  </a:txBody>
                  <a:tcPr/>
                </a:tc>
                <a:extLst>
                  <a:ext uri="{0D108BD9-81ED-4DB2-BD59-A6C34878D82A}">
                    <a16:rowId xmlns:a16="http://schemas.microsoft.com/office/drawing/2014/main" val="10008"/>
                  </a:ext>
                </a:extLst>
              </a:tr>
              <a:tr h="770312">
                <a:tc>
                  <a:txBody>
                    <a:bodyPr/>
                    <a:lstStyle/>
                    <a:p>
                      <a:r>
                        <a:rPr lang="sv-SE" sz="2400" b="1" dirty="0">
                          <a:solidFill>
                            <a:schemeClr val="tx1"/>
                          </a:solidFill>
                        </a:rPr>
                        <a:t>Jämtlands</a:t>
                      </a:r>
                      <a:r>
                        <a:rPr lang="sv-SE" sz="2400" b="1" baseline="0" dirty="0">
                          <a:solidFill>
                            <a:schemeClr val="tx1"/>
                          </a:solidFill>
                        </a:rPr>
                        <a:t> län </a:t>
                      </a:r>
                      <a:endParaRPr lang="sv-SE" sz="2400" b="1" dirty="0">
                        <a:solidFill>
                          <a:schemeClr val="tx1"/>
                        </a:solidFill>
                      </a:endParaRPr>
                    </a:p>
                  </a:txBody>
                  <a:tcPr/>
                </a:tc>
                <a:tc>
                  <a:txBody>
                    <a:bodyPr/>
                    <a:lstStyle/>
                    <a:p>
                      <a:pPr algn="ctr"/>
                      <a:endParaRPr lang="sv-SE" sz="2400" b="1" dirty="0">
                        <a:solidFill>
                          <a:schemeClr val="tx1"/>
                        </a:solidFill>
                      </a:endParaRPr>
                    </a:p>
                  </a:txBody>
                  <a:tcPr/>
                </a:tc>
                <a:tc>
                  <a:txBody>
                    <a:bodyPr/>
                    <a:lstStyle/>
                    <a:p>
                      <a:pPr algn="ctr"/>
                      <a:endParaRPr lang="sv-SE" sz="2400" b="1" dirty="0">
                        <a:solidFill>
                          <a:schemeClr val="tx1"/>
                        </a:solidFill>
                      </a:endParaRPr>
                    </a:p>
                  </a:txBody>
                  <a:tcPr/>
                </a:tc>
                <a:tc>
                  <a:txBody>
                    <a:bodyPr/>
                    <a:lstStyle/>
                    <a:p>
                      <a:pPr algn="ctr"/>
                      <a:r>
                        <a:rPr lang="sv-SE" sz="2400" b="1">
                          <a:solidFill>
                            <a:schemeClr val="tx1"/>
                          </a:solidFill>
                        </a:rPr>
                        <a:t>cirka</a:t>
                      </a:r>
                      <a:r>
                        <a:rPr lang="sv-SE" sz="2400" b="1" baseline="0">
                          <a:solidFill>
                            <a:schemeClr val="tx1"/>
                          </a:solidFill>
                        </a:rPr>
                        <a:t> 78</a:t>
                      </a:r>
                      <a:endParaRPr lang="sv-SE" sz="2400" b="1" dirty="0">
                        <a:solidFill>
                          <a:schemeClr val="tx1"/>
                        </a:solidFill>
                      </a:endParaRPr>
                    </a:p>
                  </a:txBody>
                  <a:tcPr/>
                </a:tc>
                <a:extLst>
                  <a:ext uri="{0D108BD9-81ED-4DB2-BD59-A6C34878D82A}">
                    <a16:rowId xmlns:a16="http://schemas.microsoft.com/office/drawing/2014/main" val="10009"/>
                  </a:ext>
                </a:extLst>
              </a:tr>
            </a:tbl>
          </a:graphicData>
        </a:graphic>
      </p:graphicFrame>
      <p:sp>
        <p:nvSpPr>
          <p:cNvPr id="3" name="textruta 2"/>
          <p:cNvSpPr txBox="1"/>
          <p:nvPr/>
        </p:nvSpPr>
        <p:spPr>
          <a:xfrm rot="5400000">
            <a:off x="10356128" y="3373532"/>
            <a:ext cx="2727606" cy="369332"/>
          </a:xfrm>
          <a:prstGeom prst="rect">
            <a:avLst/>
          </a:prstGeom>
          <a:noFill/>
        </p:spPr>
        <p:txBody>
          <a:bodyPr wrap="none" rtlCol="0">
            <a:spAutoFit/>
          </a:bodyPr>
          <a:lstStyle/>
          <a:p>
            <a:r>
              <a:rPr lang="sv-SE" dirty="0"/>
              <a:t>www.kolada.se/jamforaren</a:t>
            </a:r>
          </a:p>
        </p:txBody>
      </p:sp>
    </p:spTree>
    <p:extLst>
      <p:ext uri="{BB962C8B-B14F-4D97-AF65-F5344CB8AC3E}">
        <p14:creationId xmlns:p14="http://schemas.microsoft.com/office/powerpoint/2010/main" val="17698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64000" y="720000"/>
            <a:ext cx="10465200" cy="1092022"/>
          </a:xfrm>
        </p:spPr>
        <p:txBody>
          <a:bodyPr/>
          <a:lstStyle/>
          <a:p>
            <a:r>
              <a:rPr lang="sv-SE" dirty="0"/>
              <a:t>Ledningskrafts förslag på fallpreventiva åtgärder Jämtlands län</a:t>
            </a:r>
          </a:p>
        </p:txBody>
      </p:sp>
      <p:pic>
        <p:nvPicPr>
          <p:cNvPr id="5" name="Bildobjekt 4">
            <a:extLst>
              <a:ext uri="{FF2B5EF4-FFF2-40B4-BE49-F238E27FC236}">
                <a16:creationId xmlns:a16="http://schemas.microsoft.com/office/drawing/2014/main" id="{F47ED694-D8EB-497D-B1C3-B341FA68218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801" y="5821362"/>
            <a:ext cx="1100223" cy="412115"/>
          </a:xfrm>
          <a:prstGeom prst="rect">
            <a:avLst/>
          </a:prstGeom>
          <a:noFill/>
          <a:ln>
            <a:noFill/>
          </a:ln>
        </p:spPr>
      </p:pic>
      <p:pic>
        <p:nvPicPr>
          <p:cNvPr id="6" name="Bildobjekt 5">
            <a:extLst>
              <a:ext uri="{FF2B5EF4-FFF2-40B4-BE49-F238E27FC236}">
                <a16:creationId xmlns:a16="http://schemas.microsoft.com/office/drawing/2014/main" id="{3DB89474-AD01-4FFC-9EB3-50D75CFDE08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2234" y="5846127"/>
            <a:ext cx="1195583" cy="291873"/>
          </a:xfrm>
          <a:prstGeom prst="rect">
            <a:avLst/>
          </a:prstGeom>
          <a:noFill/>
          <a:ln>
            <a:noFill/>
          </a:ln>
        </p:spPr>
      </p:pic>
      <p:pic>
        <p:nvPicPr>
          <p:cNvPr id="7" name="Platshållare för innehåll 6">
            <a:extLst>
              <a:ext uri="{FF2B5EF4-FFF2-40B4-BE49-F238E27FC236}">
                <a16:creationId xmlns:a16="http://schemas.microsoft.com/office/drawing/2014/main" id="{E583C965-6391-4351-9701-3A3757B49FCF}"/>
              </a:ext>
            </a:extLst>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3217027" y="5821362"/>
            <a:ext cx="1671773" cy="349151"/>
          </a:xfrm>
          <a:prstGeom prst="rect">
            <a:avLst/>
          </a:prstGeom>
          <a:noFill/>
          <a:ln>
            <a:noFill/>
          </a:ln>
        </p:spPr>
      </p:pic>
      <p:pic>
        <p:nvPicPr>
          <p:cNvPr id="8" name="Bildobjekt 7">
            <a:extLst>
              <a:ext uri="{FF2B5EF4-FFF2-40B4-BE49-F238E27FC236}">
                <a16:creationId xmlns:a16="http://schemas.microsoft.com/office/drawing/2014/main" id="{50242A05-E587-4F84-8E5C-4A36A63879B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8010" y="5798828"/>
            <a:ext cx="801212" cy="339172"/>
          </a:xfrm>
          <a:prstGeom prst="rect">
            <a:avLst/>
          </a:prstGeom>
          <a:noFill/>
          <a:ln>
            <a:noFill/>
          </a:ln>
        </p:spPr>
      </p:pic>
      <p:pic>
        <p:nvPicPr>
          <p:cNvPr id="9" name="Bildobjekt 8">
            <a:extLst>
              <a:ext uri="{FF2B5EF4-FFF2-40B4-BE49-F238E27FC236}">
                <a16:creationId xmlns:a16="http://schemas.microsoft.com/office/drawing/2014/main" id="{DFC335E5-173F-48A3-A26D-A1F4693118C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748432" y="5734100"/>
            <a:ext cx="884242" cy="499378"/>
          </a:xfrm>
          <a:prstGeom prst="rect">
            <a:avLst/>
          </a:prstGeom>
          <a:noFill/>
          <a:ln>
            <a:noFill/>
          </a:ln>
        </p:spPr>
      </p:pic>
      <p:pic>
        <p:nvPicPr>
          <p:cNvPr id="10" name="Bildobjekt 9">
            <a:extLst>
              <a:ext uri="{FF2B5EF4-FFF2-40B4-BE49-F238E27FC236}">
                <a16:creationId xmlns:a16="http://schemas.microsoft.com/office/drawing/2014/main" id="{1CBD9783-D529-4EE3-AA1B-E2AD3F175B2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32674" y="5798827"/>
            <a:ext cx="1015067" cy="434649"/>
          </a:xfrm>
          <a:prstGeom prst="rect">
            <a:avLst/>
          </a:prstGeom>
          <a:noFill/>
          <a:ln>
            <a:noFill/>
          </a:ln>
        </p:spPr>
      </p:pic>
      <p:pic>
        <p:nvPicPr>
          <p:cNvPr id="11" name="Bildobjekt 10">
            <a:extLst>
              <a:ext uri="{FF2B5EF4-FFF2-40B4-BE49-F238E27FC236}">
                <a16:creationId xmlns:a16="http://schemas.microsoft.com/office/drawing/2014/main" id="{4462E09D-5FFB-46AE-BE41-D2BF67951917}"/>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4287" y="5806219"/>
            <a:ext cx="833120" cy="371687"/>
          </a:xfrm>
          <a:prstGeom prst="rect">
            <a:avLst/>
          </a:prstGeom>
          <a:noFill/>
          <a:ln>
            <a:noFill/>
          </a:ln>
        </p:spPr>
      </p:pic>
      <p:pic>
        <p:nvPicPr>
          <p:cNvPr id="12" name="Bildobjekt 11">
            <a:extLst>
              <a:ext uri="{FF2B5EF4-FFF2-40B4-BE49-F238E27FC236}">
                <a16:creationId xmlns:a16="http://schemas.microsoft.com/office/drawing/2014/main" id="{7834042E-9ACB-4652-8332-7D2688395A40}"/>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48381" y="5734099"/>
            <a:ext cx="1405255" cy="468630"/>
          </a:xfrm>
          <a:prstGeom prst="rect">
            <a:avLst/>
          </a:prstGeom>
          <a:noFill/>
          <a:ln>
            <a:noFill/>
          </a:ln>
        </p:spPr>
      </p:pic>
    </p:spTree>
    <p:extLst>
      <p:ext uri="{BB962C8B-B14F-4D97-AF65-F5344CB8AC3E}">
        <p14:creationId xmlns:p14="http://schemas.microsoft.com/office/powerpoint/2010/main" val="1713018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21DF9B-ABB3-4413-B4CC-8F17CD6CBD9E}"/>
              </a:ext>
            </a:extLst>
          </p:cNvPr>
          <p:cNvSpPr>
            <a:spLocks noGrp="1"/>
          </p:cNvSpPr>
          <p:nvPr>
            <p:ph type="title"/>
          </p:nvPr>
        </p:nvSpPr>
        <p:spPr/>
        <p:txBody>
          <a:bodyPr/>
          <a:lstStyle/>
          <a:p>
            <a:r>
              <a:rPr lang="sv-SE" dirty="0"/>
              <a:t>Förslag på fallpreventiva åtgärder Jämtlands län</a:t>
            </a:r>
          </a:p>
        </p:txBody>
      </p:sp>
      <p:sp>
        <p:nvSpPr>
          <p:cNvPr id="3" name="Platshållare för innehåll 2">
            <a:extLst>
              <a:ext uri="{FF2B5EF4-FFF2-40B4-BE49-F238E27FC236}">
                <a16:creationId xmlns:a16="http://schemas.microsoft.com/office/drawing/2014/main" id="{57300666-1FB2-41B5-83A7-160A68A4E50B}"/>
              </a:ext>
            </a:extLst>
          </p:cNvPr>
          <p:cNvSpPr>
            <a:spLocks noGrp="1"/>
          </p:cNvSpPr>
          <p:nvPr>
            <p:ph idx="1"/>
          </p:nvPr>
        </p:nvSpPr>
        <p:spPr/>
        <p:txBody>
          <a:bodyPr>
            <a:normAutofit fontScale="85000" lnSpcReduction="20000"/>
          </a:bodyPr>
          <a:lstStyle/>
          <a:p>
            <a:r>
              <a:rPr lang="sv-SE" dirty="0"/>
              <a:t>2016-10-14 SVOM- uppdrag till Fredagsgruppen att se över fallolyckor i länet</a:t>
            </a:r>
          </a:p>
          <a:p>
            <a:pPr lvl="1"/>
            <a:r>
              <a:rPr lang="sv-SE" dirty="0"/>
              <a:t>2017 får FoU Jämt tillsammans med vårdstrateg Region JH  uppdrag att påbörja analysarbetet</a:t>
            </a:r>
          </a:p>
          <a:p>
            <a:pPr lvl="2"/>
            <a:r>
              <a:rPr lang="sv-SE" dirty="0"/>
              <a:t>Rapport 2018- Fallolyckor bland äldre personer i Jämtlands län</a:t>
            </a:r>
          </a:p>
          <a:p>
            <a:pPr marL="252000" lvl="1" indent="0">
              <a:buNone/>
            </a:pPr>
            <a:endParaRPr lang="sv-SE" dirty="0"/>
          </a:p>
          <a:p>
            <a:r>
              <a:rPr lang="sv-SE" dirty="0"/>
              <a:t>December 2017- SKL – Strategi för hälsa- tillsammans- varje dag lite bättre</a:t>
            </a:r>
          </a:p>
          <a:p>
            <a:pPr lvl="1"/>
            <a:r>
              <a:rPr lang="sv-SE" dirty="0"/>
              <a:t>Minska antalet fallskador bland individer 80 + år med 10/1000 till år 2022</a:t>
            </a:r>
          </a:p>
          <a:p>
            <a:pPr lvl="2"/>
            <a:r>
              <a:rPr lang="sv-SE" dirty="0"/>
              <a:t>(SVOM 2018-06-01, rekommenderar siffran 51/1000) </a:t>
            </a:r>
          </a:p>
          <a:p>
            <a:endParaRPr lang="sv-SE" dirty="0"/>
          </a:p>
          <a:p>
            <a:r>
              <a:rPr lang="sv-SE" dirty="0"/>
              <a:t>2018-05-04 Fredagsgruppen- uppdrag till Ledningskraft, FoU Jämt och vårdstrateg Region JH att ta fram förslag på fallpreventiva åtgärder</a:t>
            </a:r>
          </a:p>
          <a:p>
            <a:pPr lvl="1"/>
            <a:r>
              <a:rPr lang="sv-SE" dirty="0"/>
              <a:t>Remiss </a:t>
            </a:r>
          </a:p>
          <a:p>
            <a:pPr lvl="2"/>
            <a:r>
              <a:rPr lang="sv-SE" dirty="0"/>
              <a:t>Fredagsgruppen 1/2 och SVOM 15/2</a:t>
            </a:r>
          </a:p>
          <a:p>
            <a:endParaRPr lang="sv-SE" dirty="0"/>
          </a:p>
          <a:p>
            <a:endParaRPr lang="sv-SE" dirty="0"/>
          </a:p>
        </p:txBody>
      </p:sp>
      <p:sp>
        <p:nvSpPr>
          <p:cNvPr id="4" name="Platshållare för innehåll 3">
            <a:extLst>
              <a:ext uri="{FF2B5EF4-FFF2-40B4-BE49-F238E27FC236}">
                <a16:creationId xmlns:a16="http://schemas.microsoft.com/office/drawing/2014/main" id="{B84155E2-82C1-4A27-A2E6-DA46A00E16EE}"/>
              </a:ext>
            </a:extLst>
          </p:cNvPr>
          <p:cNvSpPr>
            <a:spLocks noGrp="1"/>
          </p:cNvSpPr>
          <p:nvPr>
            <p:ph sz="quarter" idx="13"/>
          </p:nvPr>
        </p:nvSpPr>
        <p:spPr/>
        <p:txBody>
          <a:bodyPr>
            <a:normAutofit fontScale="92500" lnSpcReduction="20000"/>
          </a:bodyPr>
          <a:lstStyle/>
          <a:p>
            <a:r>
              <a:rPr lang="sv-SE" dirty="0"/>
              <a:t>Återblick </a:t>
            </a:r>
          </a:p>
        </p:txBody>
      </p:sp>
    </p:spTree>
    <p:extLst>
      <p:ext uri="{BB962C8B-B14F-4D97-AF65-F5344CB8AC3E}">
        <p14:creationId xmlns:p14="http://schemas.microsoft.com/office/powerpoint/2010/main" val="251854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9615A3-B403-402F-BC6A-B25CEF444AD4}"/>
              </a:ext>
            </a:extLst>
          </p:cNvPr>
          <p:cNvSpPr>
            <a:spLocks noGrp="1"/>
          </p:cNvSpPr>
          <p:nvPr>
            <p:ph type="title"/>
          </p:nvPr>
        </p:nvSpPr>
        <p:spPr/>
        <p:txBody>
          <a:bodyPr/>
          <a:lstStyle/>
          <a:p>
            <a:r>
              <a:rPr lang="sv-SE" dirty="0"/>
              <a:t>Förslag på fallpreventiva åtgärder Jämtlands län</a:t>
            </a:r>
          </a:p>
        </p:txBody>
      </p:sp>
      <p:sp>
        <p:nvSpPr>
          <p:cNvPr id="4" name="Platshållare för innehåll 3">
            <a:extLst>
              <a:ext uri="{FF2B5EF4-FFF2-40B4-BE49-F238E27FC236}">
                <a16:creationId xmlns:a16="http://schemas.microsoft.com/office/drawing/2014/main" id="{1E447643-E8F7-44CE-8576-79AEE287547A}"/>
              </a:ext>
            </a:extLst>
          </p:cNvPr>
          <p:cNvSpPr>
            <a:spLocks noGrp="1"/>
          </p:cNvSpPr>
          <p:nvPr>
            <p:ph sz="quarter" idx="13"/>
          </p:nvPr>
        </p:nvSpPr>
        <p:spPr/>
        <p:txBody>
          <a:bodyPr>
            <a:normAutofit fontScale="92500" lnSpcReduction="20000"/>
          </a:bodyPr>
          <a:lstStyle/>
          <a:p>
            <a:r>
              <a:rPr lang="sv-SE" dirty="0"/>
              <a:t>Ansvar för fallprevention, olika ansvarsområden</a:t>
            </a:r>
          </a:p>
        </p:txBody>
      </p:sp>
      <p:graphicFrame>
        <p:nvGraphicFramePr>
          <p:cNvPr id="9" name="Platshållare för innehåll 8">
            <a:extLst>
              <a:ext uri="{FF2B5EF4-FFF2-40B4-BE49-F238E27FC236}">
                <a16:creationId xmlns:a16="http://schemas.microsoft.com/office/drawing/2014/main" id="{4C18062E-79AB-4A4A-9A11-97E9832A0E00}"/>
              </a:ext>
            </a:extLst>
          </p:cNvPr>
          <p:cNvGraphicFramePr>
            <a:graphicFrameLocks noGrp="1"/>
          </p:cNvGraphicFramePr>
          <p:nvPr>
            <p:ph idx="1"/>
            <p:extLst/>
          </p:nvPr>
        </p:nvGraphicFramePr>
        <p:xfrm>
          <a:off x="863600" y="1989138"/>
          <a:ext cx="10466388" cy="383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3737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3C794AC-6C38-4183-A487-21CD71D9A2D1}"/>
              </a:ext>
            </a:extLst>
          </p:cNvPr>
          <p:cNvSpPr>
            <a:spLocks noGrp="1"/>
          </p:cNvSpPr>
          <p:nvPr>
            <p:ph type="title"/>
          </p:nvPr>
        </p:nvSpPr>
        <p:spPr/>
        <p:txBody>
          <a:bodyPr/>
          <a:lstStyle/>
          <a:p>
            <a:r>
              <a:rPr lang="sv-SE" dirty="0"/>
              <a:t>Förslag på fallpreventiva åtgärder Jämtlands län</a:t>
            </a:r>
          </a:p>
        </p:txBody>
      </p:sp>
      <p:sp>
        <p:nvSpPr>
          <p:cNvPr id="3" name="Platshållare för innehåll 2">
            <a:extLst>
              <a:ext uri="{FF2B5EF4-FFF2-40B4-BE49-F238E27FC236}">
                <a16:creationId xmlns:a16="http://schemas.microsoft.com/office/drawing/2014/main" id="{A77FBC54-A17D-42B4-9DBB-FC8C039EFE0A}"/>
              </a:ext>
            </a:extLst>
          </p:cNvPr>
          <p:cNvSpPr>
            <a:spLocks noGrp="1"/>
          </p:cNvSpPr>
          <p:nvPr>
            <p:ph idx="1"/>
          </p:nvPr>
        </p:nvSpPr>
        <p:spPr/>
        <p:txBody>
          <a:bodyPr/>
          <a:lstStyle/>
          <a:p>
            <a:r>
              <a:rPr lang="sv-SE" dirty="0"/>
              <a:t>Hälsofrämjande åtgärder, föreslås ske på samhällsnivå, gruppnivå och individnivå</a:t>
            </a:r>
          </a:p>
          <a:p>
            <a:r>
              <a:rPr lang="sv-SE" dirty="0"/>
              <a:t>Förebygga risk för fall, föreslås ske på både grupp- och individnivå</a:t>
            </a:r>
          </a:p>
          <a:p>
            <a:r>
              <a:rPr lang="sv-SE" dirty="0"/>
              <a:t>Förebygga fall, föreslås ske  framförallt på individnivå</a:t>
            </a:r>
          </a:p>
          <a:p>
            <a:r>
              <a:rPr lang="sv-SE" dirty="0"/>
              <a:t>Förhindra skador vid fall, förslås ske framförallt på individnivå</a:t>
            </a:r>
          </a:p>
        </p:txBody>
      </p:sp>
      <p:sp>
        <p:nvSpPr>
          <p:cNvPr id="4" name="Platshållare för innehåll 3">
            <a:extLst>
              <a:ext uri="{FF2B5EF4-FFF2-40B4-BE49-F238E27FC236}">
                <a16:creationId xmlns:a16="http://schemas.microsoft.com/office/drawing/2014/main" id="{AFA98EC6-5939-4589-9ED9-9A83A237DB2D}"/>
              </a:ext>
            </a:extLst>
          </p:cNvPr>
          <p:cNvSpPr>
            <a:spLocks noGrp="1"/>
          </p:cNvSpPr>
          <p:nvPr>
            <p:ph sz="quarter" idx="13"/>
          </p:nvPr>
        </p:nvSpPr>
        <p:spPr/>
        <p:txBody>
          <a:bodyPr>
            <a:normAutofit fontScale="92500" lnSpcReduction="20000"/>
          </a:bodyPr>
          <a:lstStyle/>
          <a:p>
            <a:r>
              <a:rPr lang="sv-SE" dirty="0"/>
              <a:t>Fallpreventiva åtgärder på flera nivåer</a:t>
            </a:r>
          </a:p>
        </p:txBody>
      </p:sp>
    </p:spTree>
    <p:extLst>
      <p:ext uri="{BB962C8B-B14F-4D97-AF65-F5344CB8AC3E}">
        <p14:creationId xmlns:p14="http://schemas.microsoft.com/office/powerpoint/2010/main" val="2503037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A3D518-4A4E-4A45-AEEA-F796AE5C4032}"/>
              </a:ext>
            </a:extLst>
          </p:cNvPr>
          <p:cNvSpPr>
            <a:spLocks noGrp="1"/>
          </p:cNvSpPr>
          <p:nvPr>
            <p:ph type="title"/>
          </p:nvPr>
        </p:nvSpPr>
        <p:spPr/>
        <p:txBody>
          <a:bodyPr/>
          <a:lstStyle/>
          <a:p>
            <a:r>
              <a:rPr lang="sv-SE" dirty="0"/>
              <a:t>Förslag på fallpreventiva åtgärder Jämtlands län</a:t>
            </a:r>
          </a:p>
        </p:txBody>
      </p:sp>
      <p:sp>
        <p:nvSpPr>
          <p:cNvPr id="3" name="Platshållare för innehåll 2">
            <a:extLst>
              <a:ext uri="{FF2B5EF4-FFF2-40B4-BE49-F238E27FC236}">
                <a16:creationId xmlns:a16="http://schemas.microsoft.com/office/drawing/2014/main" id="{06D976E9-54A2-4A32-860D-157700519BB6}"/>
              </a:ext>
            </a:extLst>
          </p:cNvPr>
          <p:cNvSpPr>
            <a:spLocks noGrp="1"/>
          </p:cNvSpPr>
          <p:nvPr>
            <p:ph idx="1"/>
          </p:nvPr>
        </p:nvSpPr>
        <p:spPr/>
        <p:txBody>
          <a:bodyPr/>
          <a:lstStyle/>
          <a:p>
            <a:pPr lvl="1"/>
            <a:r>
              <a:rPr lang="sv-SE" dirty="0"/>
              <a:t>Medvetandegöra problemet</a:t>
            </a:r>
          </a:p>
          <a:p>
            <a:pPr lvl="2"/>
            <a:r>
              <a:rPr lang="sv-SE" dirty="0"/>
              <a:t>Utbildning av vårdpersonal </a:t>
            </a:r>
            <a:r>
              <a:rPr lang="sv-SE" i="1" dirty="0"/>
              <a:t>Ett fall för teamet</a:t>
            </a:r>
          </a:p>
          <a:p>
            <a:pPr lvl="1"/>
            <a:r>
              <a:rPr lang="sv-SE" dirty="0"/>
              <a:t>Tidig riskintervention</a:t>
            </a:r>
          </a:p>
          <a:p>
            <a:pPr lvl="2"/>
            <a:r>
              <a:rPr lang="sv-SE" dirty="0"/>
              <a:t>Riskbedömning med Senior Alert + AUDIT</a:t>
            </a:r>
          </a:p>
          <a:p>
            <a:pPr lvl="1"/>
            <a:r>
              <a:rPr lang="sv-SE" dirty="0"/>
              <a:t>Ökad fysisk aktivitet</a:t>
            </a:r>
          </a:p>
          <a:p>
            <a:pPr lvl="2"/>
            <a:r>
              <a:rPr lang="sv-SE" dirty="0"/>
              <a:t>Ordinerade insatser- FAR</a:t>
            </a:r>
          </a:p>
          <a:p>
            <a:pPr lvl="1"/>
            <a:r>
              <a:rPr lang="sv-SE" dirty="0"/>
              <a:t>Minskad användning av olämpliga läkemedel</a:t>
            </a:r>
          </a:p>
          <a:p>
            <a:pPr lvl="2"/>
            <a:r>
              <a:rPr lang="sv-SE" dirty="0"/>
              <a:t>Läkemedelsgenomgångar</a:t>
            </a:r>
          </a:p>
          <a:p>
            <a:endParaRPr lang="sv-SE" dirty="0"/>
          </a:p>
        </p:txBody>
      </p:sp>
      <p:sp>
        <p:nvSpPr>
          <p:cNvPr id="4" name="Platshållare för innehåll 3">
            <a:extLst>
              <a:ext uri="{FF2B5EF4-FFF2-40B4-BE49-F238E27FC236}">
                <a16:creationId xmlns:a16="http://schemas.microsoft.com/office/drawing/2014/main" id="{EF2F8534-9B73-416F-89A3-D88B90B131AA}"/>
              </a:ext>
            </a:extLst>
          </p:cNvPr>
          <p:cNvSpPr>
            <a:spLocks noGrp="1"/>
          </p:cNvSpPr>
          <p:nvPr>
            <p:ph sz="quarter" idx="13"/>
          </p:nvPr>
        </p:nvSpPr>
        <p:spPr/>
        <p:txBody>
          <a:bodyPr>
            <a:normAutofit fontScale="92500" lnSpcReduction="20000"/>
          </a:bodyPr>
          <a:lstStyle/>
          <a:p>
            <a:r>
              <a:rPr lang="sv-SE" dirty="0"/>
              <a:t>Fyra områden</a:t>
            </a:r>
          </a:p>
        </p:txBody>
      </p:sp>
    </p:spTree>
    <p:extLst>
      <p:ext uri="{BB962C8B-B14F-4D97-AF65-F5344CB8AC3E}">
        <p14:creationId xmlns:p14="http://schemas.microsoft.com/office/powerpoint/2010/main" val="261679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4F81CC-AEA3-4430-BFCD-B24CD8E9DD11}"/>
              </a:ext>
            </a:extLst>
          </p:cNvPr>
          <p:cNvSpPr>
            <a:spLocks noGrp="1"/>
          </p:cNvSpPr>
          <p:nvPr>
            <p:ph type="title"/>
          </p:nvPr>
        </p:nvSpPr>
        <p:spPr/>
        <p:txBody>
          <a:bodyPr/>
          <a:lstStyle/>
          <a:p>
            <a:r>
              <a:rPr lang="sv-SE" sz="2800" dirty="0"/>
              <a:t>Nationell kraftsamling för att minska fallskador hos äldre 2018-12-21 SKL</a:t>
            </a:r>
            <a:br>
              <a:rPr lang="sv-SE" dirty="0"/>
            </a:br>
            <a:endParaRPr lang="sv-SE" dirty="0"/>
          </a:p>
        </p:txBody>
      </p:sp>
      <p:sp>
        <p:nvSpPr>
          <p:cNvPr id="3" name="Platshållare för innehåll 2">
            <a:extLst>
              <a:ext uri="{FF2B5EF4-FFF2-40B4-BE49-F238E27FC236}">
                <a16:creationId xmlns:a16="http://schemas.microsoft.com/office/drawing/2014/main" id="{22703487-09D9-4D22-A116-B3801AAC4BA3}"/>
              </a:ext>
            </a:extLst>
          </p:cNvPr>
          <p:cNvSpPr>
            <a:spLocks noGrp="1"/>
          </p:cNvSpPr>
          <p:nvPr>
            <p:ph idx="1"/>
          </p:nvPr>
        </p:nvSpPr>
        <p:spPr>
          <a:xfrm>
            <a:off x="864000" y="1697760"/>
            <a:ext cx="10465200" cy="4123603"/>
          </a:xfrm>
        </p:spPr>
        <p:txBody>
          <a:bodyPr>
            <a:normAutofit/>
          </a:bodyPr>
          <a:lstStyle/>
          <a:p>
            <a:r>
              <a:rPr lang="sv-SE" dirty="0"/>
              <a:t>Ledning och styrning</a:t>
            </a:r>
          </a:p>
          <a:p>
            <a:r>
              <a:rPr lang="sv-SE" dirty="0"/>
              <a:t>Utbildningsinsatser</a:t>
            </a:r>
          </a:p>
          <a:p>
            <a:r>
              <a:rPr lang="sv-SE" dirty="0"/>
              <a:t>Medvetandegörande insatser</a:t>
            </a:r>
          </a:p>
          <a:p>
            <a:r>
              <a:rPr lang="sv-SE" dirty="0"/>
              <a:t>Fysisk träning och fysisk aktivitet</a:t>
            </a:r>
          </a:p>
          <a:p>
            <a:r>
              <a:rPr lang="sv-SE" dirty="0"/>
              <a:t>Identifiera personer med risk för fall</a:t>
            </a:r>
          </a:p>
          <a:p>
            <a:r>
              <a:rPr lang="sv-SE" dirty="0"/>
              <a:t>Förebygga undernäring</a:t>
            </a:r>
          </a:p>
          <a:p>
            <a:r>
              <a:rPr lang="sv-SE" dirty="0"/>
              <a:t>Läkemedel</a:t>
            </a:r>
          </a:p>
          <a:p>
            <a:endParaRPr lang="sv-SE" dirty="0"/>
          </a:p>
          <a:p>
            <a:r>
              <a:rPr lang="sv-SE" dirty="0"/>
              <a:t>UPPFÖLJNING AV FALLSKADOR- nationell, regional och lokal nivå</a:t>
            </a:r>
          </a:p>
          <a:p>
            <a:pPr marL="0" indent="0">
              <a:buNone/>
            </a:pPr>
            <a:endParaRPr lang="sv-SE" dirty="0"/>
          </a:p>
          <a:p>
            <a:pPr marL="0" indent="0">
              <a:buNone/>
            </a:pPr>
            <a:endParaRPr lang="sv-SE" dirty="0"/>
          </a:p>
        </p:txBody>
      </p:sp>
      <p:sp>
        <p:nvSpPr>
          <p:cNvPr id="4" name="Platshållare för innehåll 3">
            <a:extLst>
              <a:ext uri="{FF2B5EF4-FFF2-40B4-BE49-F238E27FC236}">
                <a16:creationId xmlns:a16="http://schemas.microsoft.com/office/drawing/2014/main" id="{D6D0E827-8E8A-4AF9-98CE-2F8FFC6A7DDE}"/>
              </a:ext>
            </a:extLst>
          </p:cNvPr>
          <p:cNvSpPr>
            <a:spLocks noGrp="1"/>
          </p:cNvSpPr>
          <p:nvPr>
            <p:ph sz="quarter" idx="13"/>
          </p:nvPr>
        </p:nvSpPr>
        <p:spPr/>
        <p:txBody>
          <a:bodyPr>
            <a:normAutofit fontScale="62500" lnSpcReduction="20000"/>
          </a:bodyPr>
          <a:lstStyle/>
          <a:p>
            <a:r>
              <a:rPr lang="sv-SE" dirty="0"/>
              <a:t>Förslag till hälsofrämjande och förebyggande insatser som alla kommuner, landsting och regioner kan kraftsamlas kring</a:t>
            </a:r>
          </a:p>
        </p:txBody>
      </p:sp>
    </p:spTree>
    <p:extLst>
      <p:ext uri="{BB962C8B-B14F-4D97-AF65-F5344CB8AC3E}">
        <p14:creationId xmlns:p14="http://schemas.microsoft.com/office/powerpoint/2010/main" val="2364816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3"/>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3591727" y="1538289"/>
            <a:ext cx="5008547" cy="4770437"/>
          </a:xfrm>
        </p:spPr>
      </p:pic>
      <p:sp>
        <p:nvSpPr>
          <p:cNvPr id="6" name="Rubrik 5"/>
          <p:cNvSpPr>
            <a:spLocks noGrp="1"/>
          </p:cNvSpPr>
          <p:nvPr>
            <p:ph type="title"/>
          </p:nvPr>
        </p:nvSpPr>
        <p:spPr/>
        <p:txBody>
          <a:bodyPr/>
          <a:lstStyle/>
          <a:p>
            <a:r>
              <a:rPr lang="sv-SE" dirty="0"/>
              <a:t>Trygg och Säker Hemma</a:t>
            </a:r>
          </a:p>
        </p:txBody>
      </p:sp>
    </p:spTree>
    <p:extLst>
      <p:ext uri="{BB962C8B-B14F-4D97-AF65-F5344CB8AC3E}">
        <p14:creationId xmlns:p14="http://schemas.microsoft.com/office/powerpoint/2010/main" val="241232130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Shape 106" descr="FOU-logo_utan.pdf"/>
          <p:cNvPicPr preferRelativeResize="0"/>
          <p:nvPr/>
        </p:nvPicPr>
        <p:blipFill rotWithShape="1">
          <a:blip r:embed="rId3">
            <a:alphaModFix/>
          </a:blip>
          <a:srcRect/>
          <a:stretch/>
        </p:blipFill>
        <p:spPr>
          <a:xfrm>
            <a:off x="9818846" y="4120955"/>
            <a:ext cx="1592104" cy="1670245"/>
          </a:xfrm>
          <a:prstGeom prst="rect">
            <a:avLst/>
          </a:prstGeom>
          <a:noFill/>
          <a:ln>
            <a:noFill/>
          </a:ln>
        </p:spPr>
      </p:pic>
      <p:sp>
        <p:nvSpPr>
          <p:cNvPr id="107" name="Shape 107"/>
          <p:cNvSpPr txBox="1"/>
          <p:nvPr/>
        </p:nvSpPr>
        <p:spPr>
          <a:xfrm>
            <a:off x="876300" y="458414"/>
            <a:ext cx="10687049" cy="52629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4800" b="1" i="0" u="none" strike="noStrike" cap="none">
                <a:solidFill>
                  <a:srgbClr val="990000"/>
                </a:solidFill>
                <a:latin typeface="Calibri"/>
                <a:ea typeface="Calibri"/>
                <a:cs typeface="Calibri"/>
                <a:sym typeface="Calibri"/>
              </a:rPr>
              <a:t>Fallolyckor i Jämtlands län</a:t>
            </a:r>
            <a:endParaRPr/>
          </a:p>
          <a:p>
            <a:pPr marL="0" marR="0" lvl="0" indent="0" algn="ctr" rtl="0">
              <a:spcBef>
                <a:spcPts val="0"/>
              </a:spcBef>
              <a:spcAft>
                <a:spcPts val="0"/>
              </a:spcAft>
              <a:buNone/>
            </a:pPr>
            <a:endParaRPr sz="4000" b="1" i="0" u="none" strike="noStrike" cap="none">
              <a:solidFill>
                <a:srgbClr val="990000"/>
              </a:solidFill>
              <a:latin typeface="Calibri"/>
              <a:ea typeface="Calibri"/>
              <a:cs typeface="Calibri"/>
              <a:sym typeface="Calibri"/>
            </a:endParaRPr>
          </a:p>
          <a:p>
            <a:pPr marL="0" marR="0" lvl="0" indent="0" algn="ctr" rtl="0">
              <a:spcBef>
                <a:spcPts val="0"/>
              </a:spcBef>
              <a:spcAft>
                <a:spcPts val="0"/>
              </a:spcAft>
              <a:buNone/>
            </a:pPr>
            <a:r>
              <a:rPr lang="sv-SE" sz="3600" b="0" i="1" u="none" strike="noStrike" cap="none">
                <a:solidFill>
                  <a:schemeClr val="dk1"/>
                </a:solidFill>
                <a:latin typeface="Calibri"/>
                <a:ea typeface="Calibri"/>
                <a:cs typeface="Calibri"/>
                <a:sym typeface="Calibri"/>
              </a:rPr>
              <a:t>Beslut i SVOM 2016-10-14 </a:t>
            </a:r>
            <a:endParaRPr/>
          </a:p>
          <a:p>
            <a:pPr marL="0" marR="0" lvl="0" indent="0" algn="ctr" rtl="0">
              <a:spcBef>
                <a:spcPts val="0"/>
              </a:spcBef>
              <a:spcAft>
                <a:spcPts val="0"/>
              </a:spcAft>
              <a:buNone/>
            </a:pPr>
            <a:r>
              <a:rPr lang="sv-SE" sz="3600" b="0" i="1" u="none" strike="noStrike" cap="none">
                <a:solidFill>
                  <a:schemeClr val="dk1"/>
                </a:solidFill>
                <a:latin typeface="Calibri"/>
                <a:ea typeface="Calibri"/>
                <a:cs typeface="Calibri"/>
                <a:sym typeface="Calibri"/>
              </a:rPr>
              <a:t>läns- och regionövergripande analysarbete</a:t>
            </a:r>
            <a:endParaRPr/>
          </a:p>
          <a:p>
            <a:pPr marL="0" marR="0" lvl="0" indent="0" algn="ctr" rtl="0">
              <a:spcBef>
                <a:spcPts val="0"/>
              </a:spcBef>
              <a:spcAft>
                <a:spcPts val="0"/>
              </a:spcAft>
              <a:buNone/>
            </a:pPr>
            <a:r>
              <a:rPr lang="sv-SE" sz="3600" b="0" i="1" u="none" strike="noStrike" cap="none">
                <a:solidFill>
                  <a:schemeClr val="dk1"/>
                </a:solidFill>
                <a:latin typeface="Calibri"/>
                <a:ea typeface="Calibri"/>
                <a:cs typeface="Calibri"/>
                <a:sym typeface="Calibri"/>
              </a:rPr>
              <a:t>Uppdrag till Fredagsgrupp </a:t>
            </a:r>
            <a:endParaRPr/>
          </a:p>
          <a:p>
            <a:pPr marL="0" marR="0" lvl="0" indent="0" algn="ctr" rtl="0">
              <a:spcBef>
                <a:spcPts val="0"/>
              </a:spcBef>
              <a:spcAft>
                <a:spcPts val="0"/>
              </a:spcAft>
              <a:buNone/>
            </a:pPr>
            <a:endParaRPr sz="2800" b="0" i="1"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sv-SE" sz="2800" b="0" i="0" u="sng" strike="noStrike" cap="none">
                <a:solidFill>
                  <a:schemeClr val="dk1"/>
                </a:solidFill>
                <a:latin typeface="Calibri"/>
                <a:ea typeface="Calibri"/>
                <a:cs typeface="Calibri"/>
                <a:sym typeface="Calibri"/>
              </a:rPr>
              <a:t>Operativ grupp;</a:t>
            </a:r>
            <a:endParaRPr/>
          </a:p>
          <a:p>
            <a:pPr marL="0" marR="0" lvl="0" indent="0" algn="ctr" rtl="0">
              <a:spcBef>
                <a:spcPts val="0"/>
              </a:spcBef>
              <a:spcAft>
                <a:spcPts val="0"/>
              </a:spcAft>
              <a:buNone/>
            </a:pPr>
            <a:r>
              <a:rPr lang="sv-SE" sz="2800" b="0" i="0" u="none" strike="noStrike" cap="none">
                <a:solidFill>
                  <a:schemeClr val="dk1"/>
                </a:solidFill>
                <a:latin typeface="Calibri"/>
                <a:ea typeface="Calibri"/>
                <a:cs typeface="Calibri"/>
                <a:sym typeface="Calibri"/>
              </a:rPr>
              <a:t>Ingegerd Skoglind Öhman </a:t>
            </a:r>
            <a:endParaRPr/>
          </a:p>
          <a:p>
            <a:pPr marL="0" marR="0" lvl="0" indent="0" algn="ctr" rtl="0">
              <a:spcBef>
                <a:spcPts val="0"/>
              </a:spcBef>
              <a:spcAft>
                <a:spcPts val="0"/>
              </a:spcAft>
              <a:buNone/>
            </a:pPr>
            <a:r>
              <a:rPr lang="sv-SE" sz="2800" b="0" i="0" u="none" strike="noStrike" cap="none">
                <a:solidFill>
                  <a:schemeClr val="dk1"/>
                </a:solidFill>
                <a:latin typeface="Calibri"/>
                <a:ea typeface="Calibri"/>
                <a:cs typeface="Calibri"/>
                <a:sym typeface="Calibri"/>
              </a:rPr>
              <a:t>Suzanne Göransson </a:t>
            </a:r>
            <a:endParaRPr/>
          </a:p>
          <a:p>
            <a:pPr marL="0" marR="0" lvl="0" indent="0" algn="ctr" rtl="0">
              <a:spcBef>
                <a:spcPts val="0"/>
              </a:spcBef>
              <a:spcAft>
                <a:spcPts val="0"/>
              </a:spcAft>
              <a:buNone/>
            </a:pPr>
            <a:r>
              <a:rPr lang="sv-SE" sz="2800" b="0" i="0" u="none" strike="noStrike" cap="none">
                <a:solidFill>
                  <a:schemeClr val="dk1"/>
                </a:solidFill>
                <a:latin typeface="Calibri"/>
                <a:ea typeface="Calibri"/>
                <a:cs typeface="Calibri"/>
                <a:sym typeface="Calibri"/>
              </a:rPr>
              <a:t>Anna Kerstin Lejonklou </a:t>
            </a:r>
            <a:endParaRPr/>
          </a:p>
        </p:txBody>
      </p:sp>
      <p:pic>
        <p:nvPicPr>
          <p:cNvPr id="108" name="Shape 108"/>
          <p:cNvPicPr preferRelativeResize="0"/>
          <p:nvPr/>
        </p:nvPicPr>
        <p:blipFill rotWithShape="1">
          <a:blip r:embed="rId4">
            <a:alphaModFix/>
          </a:blip>
          <a:srcRect/>
          <a:stretch/>
        </p:blipFill>
        <p:spPr>
          <a:xfrm>
            <a:off x="1047750" y="4686300"/>
            <a:ext cx="2419350" cy="1104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6C0FC1-9D61-4986-91F2-BCFD6DC6F133}"/>
              </a:ext>
            </a:extLst>
          </p:cNvPr>
          <p:cNvSpPr>
            <a:spLocks noGrp="1"/>
          </p:cNvSpPr>
          <p:nvPr>
            <p:ph type="title"/>
          </p:nvPr>
        </p:nvSpPr>
        <p:spPr/>
        <p:txBody>
          <a:bodyPr/>
          <a:lstStyle/>
          <a:p>
            <a:r>
              <a:rPr lang="sv-SE" dirty="0"/>
              <a:t>2019 förslag till beslut SVOM</a:t>
            </a:r>
          </a:p>
        </p:txBody>
      </p:sp>
      <p:sp>
        <p:nvSpPr>
          <p:cNvPr id="3" name="Platshållare för innehåll 2">
            <a:extLst>
              <a:ext uri="{FF2B5EF4-FFF2-40B4-BE49-F238E27FC236}">
                <a16:creationId xmlns:a16="http://schemas.microsoft.com/office/drawing/2014/main" id="{0E048DEA-FE80-4329-B6FE-50B66455E24A}"/>
              </a:ext>
            </a:extLst>
          </p:cNvPr>
          <p:cNvSpPr>
            <a:spLocks noGrp="1"/>
          </p:cNvSpPr>
          <p:nvPr>
            <p:ph idx="1"/>
          </p:nvPr>
        </p:nvSpPr>
        <p:spPr/>
        <p:txBody>
          <a:bodyPr>
            <a:normAutofit/>
          </a:bodyPr>
          <a:lstStyle/>
          <a:p>
            <a:r>
              <a:rPr lang="sv-SE" dirty="0"/>
              <a:t>SVOM rekommenderar kommuner och region att besluta:</a:t>
            </a:r>
          </a:p>
          <a:p>
            <a:pPr marL="252000" lvl="1" indent="0">
              <a:buNone/>
            </a:pPr>
            <a:r>
              <a:rPr lang="sv-SE" dirty="0"/>
              <a:t>1 Systematiskt implementera arbetssättet </a:t>
            </a:r>
            <a:r>
              <a:rPr lang="sv-SE" i="1" dirty="0"/>
              <a:t>Trygg och säker hemma </a:t>
            </a:r>
            <a:r>
              <a:rPr lang="sv-SE" dirty="0"/>
              <a:t>i hela länet</a:t>
            </a:r>
          </a:p>
          <a:p>
            <a:pPr marL="252000" lvl="1" indent="0">
              <a:buNone/>
            </a:pPr>
            <a:r>
              <a:rPr lang="sv-SE" dirty="0"/>
              <a:t>2 Ta fram tidsplan för prioritering av när övriga förslag i remissdokumentet ska planeras för genomförande</a:t>
            </a:r>
          </a:p>
          <a:p>
            <a:pPr marL="252000" lvl="1" indent="0">
              <a:buNone/>
            </a:pPr>
            <a:r>
              <a:rPr lang="sv-SE" dirty="0"/>
              <a:t>3 Ansvar för operativa arbetets genomförande i samverkan mellan kommuner och region fördelas till lokala samverkansgrupperna </a:t>
            </a:r>
          </a:p>
          <a:p>
            <a:pPr marL="252000" lvl="1" indent="0">
              <a:buNone/>
            </a:pPr>
            <a:r>
              <a:rPr lang="sv-SE" dirty="0"/>
              <a:t>4. Ta fram statistik, analysera och vidta åtgärder som ska leda till fastställt mål </a:t>
            </a:r>
          </a:p>
          <a:p>
            <a:r>
              <a:rPr lang="sv-SE" i="1" dirty="0"/>
              <a:t>5  planeringschef och samordnare social välfärd blir ansvariga för aktivitet 2 och</a:t>
            </a:r>
          </a:p>
          <a:p>
            <a:r>
              <a:rPr lang="sv-SE" i="1" dirty="0"/>
              <a:t>    4 </a:t>
            </a:r>
            <a:endParaRPr lang="sv-SE" dirty="0"/>
          </a:p>
        </p:txBody>
      </p:sp>
    </p:spTree>
    <p:extLst>
      <p:ext uri="{BB962C8B-B14F-4D97-AF65-F5344CB8AC3E}">
        <p14:creationId xmlns:p14="http://schemas.microsoft.com/office/powerpoint/2010/main" val="179206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rot="-1138649">
            <a:off x="828924" y="636565"/>
            <a:ext cx="2186817"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6600" b="0" i="0" u="none" strike="noStrike" cap="none">
                <a:solidFill>
                  <a:srgbClr val="C00000"/>
                </a:solidFill>
                <a:latin typeface="Kaushan Script"/>
                <a:ea typeface="Kaushan Script"/>
                <a:cs typeface="Kaushan Script"/>
                <a:sym typeface="Kaushan Script"/>
              </a:rPr>
              <a:t>Syfte</a:t>
            </a:r>
            <a:r>
              <a:rPr lang="sv-SE" sz="5400" b="0" i="0" u="none" strike="noStrike" cap="none">
                <a:solidFill>
                  <a:schemeClr val="dk1"/>
                </a:solidFill>
                <a:latin typeface="Kaushan Script"/>
                <a:ea typeface="Kaushan Script"/>
                <a:cs typeface="Kaushan Script"/>
                <a:sym typeface="Kaushan Script"/>
              </a:rPr>
              <a:t> </a:t>
            </a:r>
            <a:endParaRPr/>
          </a:p>
        </p:txBody>
      </p:sp>
      <p:sp>
        <p:nvSpPr>
          <p:cNvPr id="115" name="Shape 115"/>
          <p:cNvSpPr txBox="1"/>
          <p:nvPr/>
        </p:nvSpPr>
        <p:spPr>
          <a:xfrm>
            <a:off x="354905" y="2070022"/>
            <a:ext cx="11626324" cy="255454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Noto Sans Symbols"/>
              <a:buChar char="➢"/>
            </a:pPr>
            <a:r>
              <a:rPr lang="sv-SE" sz="3200">
                <a:solidFill>
                  <a:schemeClr val="dk1"/>
                </a:solidFill>
                <a:latin typeface="Calibri"/>
                <a:ea typeface="Calibri"/>
                <a:cs typeface="Calibri"/>
                <a:sym typeface="Calibri"/>
              </a:rPr>
              <a:t>att göra en </a:t>
            </a:r>
            <a:r>
              <a:rPr lang="sv-SE" sz="3200" b="1">
                <a:solidFill>
                  <a:schemeClr val="dk1"/>
                </a:solidFill>
                <a:latin typeface="Calibri"/>
                <a:ea typeface="Calibri"/>
                <a:cs typeface="Calibri"/>
                <a:sym typeface="Calibri"/>
              </a:rPr>
              <a:t>bred analys</a:t>
            </a:r>
            <a:r>
              <a:rPr lang="sv-SE" sz="3200">
                <a:solidFill>
                  <a:schemeClr val="dk1"/>
                </a:solidFill>
                <a:latin typeface="Calibri"/>
                <a:ea typeface="Calibri"/>
                <a:cs typeface="Calibri"/>
                <a:sym typeface="Calibri"/>
              </a:rPr>
              <a:t> av fallolyckor hos personer 65 år och äldre</a:t>
            </a:r>
            <a:endParaRPr/>
          </a:p>
          <a:p>
            <a:pPr marL="0" marR="0" lvl="0" indent="0" algn="l" rtl="0">
              <a:spcBef>
                <a:spcPts val="0"/>
              </a:spcBef>
              <a:spcAft>
                <a:spcPts val="0"/>
              </a:spcAft>
              <a:buNone/>
            </a:pPr>
            <a:r>
              <a:rPr lang="sv-SE" sz="3200">
                <a:solidFill>
                  <a:schemeClr val="dk1"/>
                </a:solidFill>
                <a:latin typeface="Calibri"/>
                <a:ea typeface="Calibri"/>
                <a:cs typeface="Calibri"/>
                <a:sym typeface="Calibri"/>
              </a:rPr>
              <a:t> </a:t>
            </a:r>
            <a:endParaRPr/>
          </a:p>
          <a:p>
            <a:pPr marL="457200" marR="0" lvl="0" indent="-457200" algn="l" rtl="0">
              <a:spcBef>
                <a:spcPts val="0"/>
              </a:spcBef>
              <a:spcAft>
                <a:spcPts val="0"/>
              </a:spcAft>
              <a:buClr>
                <a:schemeClr val="dk1"/>
              </a:buClr>
              <a:buSzPts val="3200"/>
              <a:buFont typeface="Noto Sans Symbols"/>
              <a:buChar char="➢"/>
            </a:pPr>
            <a:r>
              <a:rPr lang="sv-SE" sz="3200">
                <a:solidFill>
                  <a:schemeClr val="dk1"/>
                </a:solidFill>
                <a:latin typeface="Calibri"/>
                <a:ea typeface="Calibri"/>
                <a:cs typeface="Calibri"/>
                <a:sym typeface="Calibri"/>
              </a:rPr>
              <a:t>att </a:t>
            </a:r>
            <a:r>
              <a:rPr lang="sv-SE" sz="3200" b="1">
                <a:solidFill>
                  <a:schemeClr val="dk1"/>
                </a:solidFill>
                <a:latin typeface="Calibri"/>
                <a:ea typeface="Calibri"/>
                <a:cs typeface="Calibri"/>
                <a:sym typeface="Calibri"/>
              </a:rPr>
              <a:t>identifiera framgångsfaktorer</a:t>
            </a:r>
            <a:r>
              <a:rPr lang="sv-SE" sz="3200">
                <a:solidFill>
                  <a:schemeClr val="dk1"/>
                </a:solidFill>
                <a:latin typeface="Calibri"/>
                <a:ea typeface="Calibri"/>
                <a:cs typeface="Calibri"/>
                <a:sym typeface="Calibri"/>
              </a:rPr>
              <a:t> i förebyggande åtgärder, samt</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sv-SE" sz="3200">
                <a:solidFill>
                  <a:schemeClr val="dk1"/>
                </a:solidFill>
                <a:latin typeface="Calibri"/>
                <a:ea typeface="Calibri"/>
                <a:cs typeface="Calibri"/>
                <a:sym typeface="Calibri"/>
              </a:rPr>
              <a:t>att finna </a:t>
            </a:r>
            <a:r>
              <a:rPr lang="sv-SE" sz="3200" b="1">
                <a:solidFill>
                  <a:schemeClr val="dk1"/>
                </a:solidFill>
                <a:latin typeface="Calibri"/>
                <a:ea typeface="Calibri"/>
                <a:cs typeface="Calibri"/>
                <a:sym typeface="Calibri"/>
              </a:rPr>
              <a:t>effektiva åtgärder</a:t>
            </a:r>
            <a:r>
              <a:rPr lang="sv-SE" sz="3200">
                <a:solidFill>
                  <a:schemeClr val="dk1"/>
                </a:solidFill>
                <a:latin typeface="Calibri"/>
                <a:ea typeface="Calibri"/>
                <a:cs typeface="Calibri"/>
                <a:sym typeface="Calibri"/>
              </a:rPr>
              <a:t> i det gemensamma arbetet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p:nvPr/>
        </p:nvSpPr>
        <p:spPr>
          <a:xfrm>
            <a:off x="3200941" y="386834"/>
            <a:ext cx="5332935"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3200" b="1">
                <a:solidFill>
                  <a:srgbClr val="990000"/>
                </a:solidFill>
                <a:latin typeface="Calibri"/>
                <a:ea typeface="Calibri"/>
                <a:cs typeface="Calibri"/>
                <a:sym typeface="Calibri"/>
              </a:rPr>
              <a:t>Litteratur- och evidenssökning</a:t>
            </a:r>
            <a:endParaRPr/>
          </a:p>
        </p:txBody>
      </p:sp>
      <p:sp>
        <p:nvSpPr>
          <p:cNvPr id="122" name="Shape 122"/>
          <p:cNvSpPr txBox="1"/>
          <p:nvPr/>
        </p:nvSpPr>
        <p:spPr>
          <a:xfrm>
            <a:off x="1281823" y="1409700"/>
            <a:ext cx="9639177" cy="3785652"/>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Noto Sans Symbols"/>
              <a:buChar char="➢"/>
            </a:pPr>
            <a:r>
              <a:rPr lang="sv-SE" sz="3200">
                <a:solidFill>
                  <a:schemeClr val="dk1"/>
                </a:solidFill>
                <a:latin typeface="Calibri"/>
                <a:ea typeface="Calibri"/>
                <a:cs typeface="Calibri"/>
                <a:sym typeface="Calibri"/>
              </a:rPr>
              <a:t> Lårbensfrakturer leder till flest vårddagar</a:t>
            </a:r>
            <a:endParaRPr/>
          </a:p>
          <a:p>
            <a:pPr marL="0" marR="0" lvl="0" indent="0" algn="l" rtl="0">
              <a:spcBef>
                <a:spcPts val="0"/>
              </a:spcBef>
              <a:spcAft>
                <a:spcPts val="0"/>
              </a:spcAft>
              <a:buNone/>
            </a:pPr>
            <a:r>
              <a:rPr lang="sv-SE" sz="3200">
                <a:solidFill>
                  <a:schemeClr val="dk1"/>
                </a:solidFill>
                <a:latin typeface="Calibri"/>
                <a:ea typeface="Calibri"/>
                <a:cs typeface="Calibri"/>
                <a:sym typeface="Calibri"/>
              </a:rPr>
              <a:t>      </a:t>
            </a:r>
            <a:r>
              <a:rPr lang="sv-SE" sz="2800" i="1">
                <a:solidFill>
                  <a:schemeClr val="dk1"/>
                </a:solidFill>
                <a:latin typeface="Calibri"/>
                <a:ea typeface="Calibri"/>
                <a:cs typeface="Calibri"/>
                <a:sym typeface="Calibri"/>
              </a:rPr>
              <a:t>- utgör nästan 40 % av samtliga vårddagar </a:t>
            </a:r>
            <a:endParaRPr/>
          </a:p>
          <a:p>
            <a:pPr marL="0" marR="0" lvl="0" indent="0" algn="l" rtl="0">
              <a:spcBef>
                <a:spcPts val="0"/>
              </a:spcBef>
              <a:spcAft>
                <a:spcPts val="0"/>
              </a:spcAft>
              <a:buNone/>
            </a:pPr>
            <a:endParaRPr sz="2800" i="1">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200"/>
              <a:buFont typeface="Noto Sans Symbols"/>
              <a:buChar char="➢"/>
            </a:pPr>
            <a:r>
              <a:rPr lang="sv-SE" sz="3200">
                <a:solidFill>
                  <a:schemeClr val="dk1"/>
                </a:solidFill>
                <a:latin typeface="Calibri"/>
                <a:ea typeface="Calibri"/>
                <a:cs typeface="Calibri"/>
                <a:sym typeface="Calibri"/>
              </a:rPr>
              <a:t> De flesta faller i sitt eget hem </a:t>
            </a:r>
            <a:endParaRPr/>
          </a:p>
          <a:p>
            <a:pPr marL="0" marR="0" lvl="0" indent="0" algn="l" rtl="0">
              <a:spcBef>
                <a:spcPts val="0"/>
              </a:spcBef>
              <a:spcAft>
                <a:spcPts val="0"/>
              </a:spcAft>
              <a:buNone/>
            </a:pPr>
            <a:r>
              <a:rPr lang="sv-SE" sz="3200">
                <a:solidFill>
                  <a:schemeClr val="dk1"/>
                </a:solidFill>
                <a:latin typeface="Calibri"/>
                <a:ea typeface="Calibri"/>
                <a:cs typeface="Calibri"/>
                <a:sym typeface="Calibri"/>
              </a:rPr>
              <a:t>      </a:t>
            </a:r>
            <a:r>
              <a:rPr lang="sv-SE" sz="2800">
                <a:solidFill>
                  <a:schemeClr val="dk1"/>
                </a:solidFill>
                <a:latin typeface="Calibri"/>
                <a:ea typeface="Calibri"/>
                <a:cs typeface="Calibri"/>
                <a:sym typeface="Calibri"/>
              </a:rPr>
              <a:t>- </a:t>
            </a:r>
            <a:r>
              <a:rPr lang="sv-SE" sz="2800" i="1">
                <a:solidFill>
                  <a:schemeClr val="dk1"/>
                </a:solidFill>
                <a:latin typeface="Calibri"/>
                <a:ea typeface="Calibri"/>
                <a:cs typeface="Calibri"/>
                <a:sym typeface="Calibri"/>
              </a:rPr>
              <a:t>oftast i sovrum eller i badrum </a:t>
            </a:r>
            <a:endParaRPr/>
          </a:p>
          <a:p>
            <a:pPr marL="0" marR="0" lvl="0" indent="0" algn="l" rtl="0">
              <a:spcBef>
                <a:spcPts val="0"/>
              </a:spcBef>
              <a:spcAft>
                <a:spcPts val="0"/>
              </a:spcAft>
              <a:buNone/>
            </a:pPr>
            <a:endParaRPr sz="2800" i="1">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Noto Sans Symbols"/>
              <a:buChar char="➢"/>
            </a:pPr>
            <a:r>
              <a:rPr lang="sv-SE" sz="2800">
                <a:solidFill>
                  <a:schemeClr val="dk1"/>
                </a:solidFill>
                <a:latin typeface="Calibri"/>
                <a:ea typeface="Calibri"/>
                <a:cs typeface="Calibri"/>
                <a:sym typeface="Calibri"/>
              </a:rPr>
              <a:t> Ca 70 000 personer vårdas årligen på sjukhus efter att ha fallit</a:t>
            </a:r>
            <a:endParaRPr/>
          </a:p>
          <a:p>
            <a:pPr marL="0" marR="0" lvl="0" indent="0" algn="l" rtl="0">
              <a:spcBef>
                <a:spcPts val="0"/>
              </a:spcBef>
              <a:spcAft>
                <a:spcPts val="0"/>
              </a:spcAft>
              <a:buNone/>
            </a:pPr>
            <a:r>
              <a:rPr lang="sv-SE" sz="2800">
                <a:solidFill>
                  <a:schemeClr val="dk1"/>
                </a:solidFill>
                <a:latin typeface="Calibri"/>
                <a:ea typeface="Calibri"/>
                <a:cs typeface="Calibri"/>
                <a:sym typeface="Calibri"/>
              </a:rPr>
              <a:t>       - </a:t>
            </a:r>
            <a:r>
              <a:rPr lang="sv-SE" sz="2800" i="1">
                <a:solidFill>
                  <a:schemeClr val="dk1"/>
                </a:solidFill>
                <a:latin typeface="Calibri"/>
                <a:ea typeface="Calibri"/>
                <a:cs typeface="Calibri"/>
                <a:sym typeface="Calibri"/>
              </a:rPr>
              <a:t>ca 70 % av personer m fallskada i slutenvård är 65 år o äldre</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8754"/>
            <a:ext cx="4894856" cy="3480513"/>
          </a:xfrm>
          <a:prstGeom prst="rect">
            <a:avLst/>
          </a:prstGeom>
        </p:spPr>
      </p:pic>
      <p:sp>
        <p:nvSpPr>
          <p:cNvPr id="2" name="Rektangel 1"/>
          <p:cNvSpPr/>
          <p:nvPr/>
        </p:nvSpPr>
        <p:spPr>
          <a:xfrm>
            <a:off x="1463040" y="860197"/>
            <a:ext cx="9452610" cy="5632311"/>
          </a:xfrm>
          <a:prstGeom prst="rect">
            <a:avLst/>
          </a:prstGeom>
        </p:spPr>
        <p:txBody>
          <a:bodyPr wrap="square">
            <a:spAutoFit/>
          </a:bodyPr>
          <a:lstStyle/>
          <a:p>
            <a:pPr algn="ctr"/>
            <a:r>
              <a:rPr lang="sv-SE" sz="3200" b="1" dirty="0">
                <a:solidFill>
                  <a:srgbClr val="C00000"/>
                </a:solidFill>
              </a:rPr>
              <a:t>Vi kan minska antalet fallolyckor </a:t>
            </a:r>
          </a:p>
          <a:p>
            <a:endParaRPr lang="sv-SE" sz="3200" b="1" dirty="0"/>
          </a:p>
          <a:p>
            <a:r>
              <a:rPr lang="sv-SE" sz="3200" dirty="0"/>
              <a:t>Cirka </a:t>
            </a:r>
            <a:r>
              <a:rPr lang="sv-SE" sz="3200" dirty="0">
                <a:solidFill>
                  <a:srgbClr val="C00000"/>
                </a:solidFill>
              </a:rPr>
              <a:t>1000 personer dör </a:t>
            </a:r>
            <a:r>
              <a:rPr lang="sv-SE" sz="3200" dirty="0"/>
              <a:t>varje år till följd av fallolyckor och </a:t>
            </a:r>
            <a:r>
              <a:rPr lang="sv-SE" sz="3200" dirty="0">
                <a:solidFill>
                  <a:srgbClr val="C00000"/>
                </a:solidFill>
              </a:rPr>
              <a:t>70 000 skadas</a:t>
            </a:r>
            <a:r>
              <a:rPr lang="sv-SE" sz="3200" dirty="0"/>
              <a:t>, oftast äldre personer</a:t>
            </a:r>
          </a:p>
          <a:p>
            <a:endParaRPr lang="sv-SE" sz="3200" dirty="0"/>
          </a:p>
          <a:p>
            <a:r>
              <a:rPr lang="sv-SE" sz="3200" dirty="0"/>
              <a:t>			Som jämförelse omkom 263 			                personer i trafiken under 2016 </a:t>
            </a:r>
          </a:p>
          <a:p>
            <a:pPr lvl="5"/>
            <a:r>
              <a:rPr lang="sv-SE" sz="3200" dirty="0"/>
              <a:t>	Samhällets totala kostnader för 	fallolyckor uppgick 2012 till nästan 	25 miljarder </a:t>
            </a:r>
          </a:p>
          <a:p>
            <a:pPr algn="r"/>
            <a:endParaRPr lang="sv-SE" sz="2000" dirty="0"/>
          </a:p>
          <a:p>
            <a:pPr algn="r"/>
            <a:r>
              <a:rPr lang="sv-SE" sz="2000" i="1" dirty="0"/>
              <a:t>Strategi för hälsa sidan 13</a:t>
            </a:r>
          </a:p>
        </p:txBody>
      </p:sp>
    </p:spTree>
    <p:extLst>
      <p:ext uri="{BB962C8B-B14F-4D97-AF65-F5344CB8AC3E}">
        <p14:creationId xmlns:p14="http://schemas.microsoft.com/office/powerpoint/2010/main" val="405214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p:nvPr/>
        </p:nvSpPr>
        <p:spPr>
          <a:xfrm>
            <a:off x="2820813" y="85457"/>
            <a:ext cx="5844099"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3200" b="1">
                <a:solidFill>
                  <a:srgbClr val="990000"/>
                </a:solidFill>
                <a:latin typeface="Calibri"/>
                <a:ea typeface="Calibri"/>
                <a:cs typeface="Calibri"/>
                <a:sym typeface="Calibri"/>
              </a:rPr>
              <a:t>Fallpreventivt arbete i Sverige    </a:t>
            </a:r>
            <a:endParaRPr/>
          </a:p>
        </p:txBody>
      </p:sp>
      <p:sp>
        <p:nvSpPr>
          <p:cNvPr id="165" name="Shape 165"/>
          <p:cNvSpPr txBox="1"/>
          <p:nvPr/>
        </p:nvSpPr>
        <p:spPr>
          <a:xfrm>
            <a:off x="2159351" y="856350"/>
            <a:ext cx="9620100" cy="403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3200">
                <a:solidFill>
                  <a:schemeClr val="dk1"/>
                </a:solidFill>
                <a:latin typeface="Calibri"/>
                <a:ea typeface="Calibri"/>
                <a:cs typeface="Calibri"/>
                <a:sym typeface="Calibri"/>
              </a:rPr>
              <a:t> Socialstyrelsen har regeringens uppdrag att ta fram</a:t>
            </a:r>
            <a:endParaRPr/>
          </a:p>
          <a:p>
            <a:pPr marL="0" marR="0" lvl="0" indent="0" algn="l" rtl="0">
              <a:spcBef>
                <a:spcPts val="0"/>
              </a:spcBef>
              <a:spcAft>
                <a:spcPts val="0"/>
              </a:spcAft>
              <a:buNone/>
            </a:pPr>
            <a:r>
              <a:rPr lang="sv-SE" sz="3200">
                <a:solidFill>
                  <a:schemeClr val="dk1"/>
                </a:solidFill>
                <a:latin typeface="Calibri"/>
                <a:ea typeface="Calibri"/>
                <a:cs typeface="Calibri"/>
                <a:sym typeface="Calibri"/>
              </a:rPr>
              <a:t>och utföra informations- och utbildningssatsning; </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sv-SE" sz="3200">
                <a:solidFill>
                  <a:schemeClr val="dk1"/>
                </a:solidFill>
                <a:latin typeface="Calibri"/>
                <a:ea typeface="Calibri"/>
                <a:cs typeface="Calibri"/>
                <a:sym typeface="Calibri"/>
              </a:rPr>
              <a:t>				Nationell kampanjvecka ”Balansera mera” </a:t>
            </a:r>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sv-SE" sz="3200">
                <a:solidFill>
                  <a:schemeClr val="dk1"/>
                </a:solidFill>
                <a:latin typeface="Calibri"/>
                <a:ea typeface="Calibri"/>
                <a:cs typeface="Calibri"/>
                <a:sym typeface="Calibri"/>
              </a:rPr>
              <a:t>					Informationsmaterial (foldrar, filmer, </a:t>
            </a:r>
            <a:endParaRPr/>
          </a:p>
          <a:p>
            <a:pPr marL="0" marR="0" lvl="0" indent="0" algn="l" rtl="0">
              <a:spcBef>
                <a:spcPts val="0"/>
              </a:spcBef>
              <a:spcAft>
                <a:spcPts val="0"/>
              </a:spcAft>
              <a:buNone/>
            </a:pPr>
            <a:r>
              <a:rPr lang="sv-SE" sz="3200">
                <a:solidFill>
                  <a:schemeClr val="dk1"/>
                </a:solidFill>
                <a:latin typeface="Calibri"/>
                <a:ea typeface="Calibri"/>
                <a:cs typeface="Calibri"/>
                <a:sym typeface="Calibri"/>
              </a:rPr>
              <a:t>					webbutbildning för personal ) </a:t>
            </a:r>
            <a:endParaRPr/>
          </a:p>
        </p:txBody>
      </p:sp>
      <p:pic>
        <p:nvPicPr>
          <p:cNvPr id="166" name="Shape 166"/>
          <p:cNvPicPr preferRelativeResize="0"/>
          <p:nvPr/>
        </p:nvPicPr>
        <p:blipFill rotWithShape="1">
          <a:blip r:embed="rId3">
            <a:alphaModFix/>
          </a:blip>
          <a:srcRect l="4728" t="16256" r="4677" b="17077"/>
          <a:stretch/>
        </p:blipFill>
        <p:spPr>
          <a:xfrm>
            <a:off x="476920" y="1008185"/>
            <a:ext cx="1426969" cy="1008184"/>
          </a:xfrm>
          <a:prstGeom prst="rect">
            <a:avLst/>
          </a:prstGeom>
          <a:noFill/>
          <a:ln>
            <a:noFill/>
          </a:ln>
        </p:spPr>
      </p:pic>
      <p:pic>
        <p:nvPicPr>
          <p:cNvPr id="167" name="Shape 167"/>
          <p:cNvPicPr preferRelativeResize="0"/>
          <p:nvPr/>
        </p:nvPicPr>
        <p:blipFill rotWithShape="1">
          <a:blip r:embed="rId4">
            <a:alphaModFix/>
          </a:blip>
          <a:srcRect/>
          <a:stretch/>
        </p:blipFill>
        <p:spPr>
          <a:xfrm rot="-1193756">
            <a:off x="939228" y="2451586"/>
            <a:ext cx="2844069" cy="4032628"/>
          </a:xfrm>
          <a:prstGeom prst="rect">
            <a:avLst/>
          </a:prstGeom>
          <a:noFill/>
          <a:ln>
            <a:noFill/>
          </a:ln>
        </p:spPr>
      </p:pic>
      <p:sp>
        <p:nvSpPr>
          <p:cNvPr id="168" name="Shape 168"/>
          <p:cNvSpPr/>
          <p:nvPr/>
        </p:nvSpPr>
        <p:spPr>
          <a:xfrm>
            <a:off x="4825457" y="5074355"/>
            <a:ext cx="5352171" cy="10772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3200" u="sng">
                <a:solidFill>
                  <a:schemeClr val="hlink"/>
                </a:solidFill>
                <a:latin typeface="Calibri"/>
                <a:ea typeface="Calibri"/>
                <a:cs typeface="Calibri"/>
                <a:sym typeface="Calibri"/>
                <a:hlinkClick r:id="rId5"/>
              </a:rPr>
              <a:t>https://vimeo.com/235906148</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p:nvPr/>
        </p:nvSpPr>
        <p:spPr>
          <a:xfrm>
            <a:off x="1723290" y="235766"/>
            <a:ext cx="881575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3200" b="1">
                <a:solidFill>
                  <a:srgbClr val="990000"/>
                </a:solidFill>
                <a:latin typeface="Calibri"/>
                <a:ea typeface="Calibri"/>
                <a:cs typeface="Calibri"/>
                <a:sym typeface="Calibri"/>
              </a:rPr>
              <a:t>Fallolyckor </a:t>
            </a:r>
            <a:r>
              <a:rPr lang="sv-SE" sz="3200" b="1" u="sng">
                <a:solidFill>
                  <a:srgbClr val="990000"/>
                </a:solidFill>
                <a:latin typeface="Calibri"/>
                <a:ea typeface="Calibri"/>
                <a:cs typeface="Calibri"/>
                <a:sym typeface="Calibri"/>
              </a:rPr>
              <a:t>per 1000 invånare 80 år och äldre </a:t>
            </a:r>
            <a:endParaRPr/>
          </a:p>
          <a:p>
            <a:pPr marL="0" marR="0" lvl="0" indent="0" algn="ctr" rtl="0">
              <a:spcBef>
                <a:spcPts val="0"/>
              </a:spcBef>
              <a:spcAft>
                <a:spcPts val="0"/>
              </a:spcAft>
              <a:buNone/>
            </a:pPr>
            <a:r>
              <a:rPr lang="sv-SE" sz="3200">
                <a:solidFill>
                  <a:schemeClr val="dk1"/>
                </a:solidFill>
                <a:latin typeface="Calibri"/>
                <a:ea typeface="Calibri"/>
                <a:cs typeface="Calibri"/>
                <a:sym typeface="Calibri"/>
              </a:rPr>
              <a:t>- </a:t>
            </a:r>
            <a:r>
              <a:rPr lang="sv-SE" sz="3200">
                <a:solidFill>
                  <a:srgbClr val="990000"/>
                </a:solidFill>
                <a:latin typeface="Calibri"/>
                <a:ea typeface="Calibri"/>
                <a:cs typeface="Calibri"/>
                <a:sym typeface="Calibri"/>
              </a:rPr>
              <a:t>stor variation på kommunnivå </a:t>
            </a:r>
            <a:endParaRPr/>
          </a:p>
        </p:txBody>
      </p:sp>
      <p:sp>
        <p:nvSpPr>
          <p:cNvPr id="186" name="Shape 186"/>
          <p:cNvSpPr txBox="1"/>
          <p:nvPr/>
        </p:nvSpPr>
        <p:spPr>
          <a:xfrm>
            <a:off x="773719" y="1312984"/>
            <a:ext cx="10714893" cy="1015663"/>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3200"/>
              <a:buFont typeface="Noto Sans Symbols"/>
              <a:buChar char="➢"/>
            </a:pPr>
            <a:r>
              <a:rPr lang="sv-SE" sz="3200">
                <a:solidFill>
                  <a:schemeClr val="dk1"/>
                </a:solidFill>
                <a:latin typeface="Calibri"/>
                <a:ea typeface="Calibri"/>
                <a:cs typeface="Calibri"/>
                <a:sym typeface="Calibri"/>
              </a:rPr>
              <a:t>Riket i genomsnitt </a:t>
            </a:r>
            <a:r>
              <a:rPr lang="sv-SE" sz="3200" b="1">
                <a:solidFill>
                  <a:schemeClr val="dk1"/>
                </a:solidFill>
                <a:latin typeface="Calibri"/>
                <a:ea typeface="Calibri"/>
                <a:cs typeface="Calibri"/>
                <a:sym typeface="Calibri"/>
              </a:rPr>
              <a:t>60</a:t>
            </a:r>
            <a:r>
              <a:rPr lang="sv-SE" sz="3200">
                <a:solidFill>
                  <a:schemeClr val="dk1"/>
                </a:solidFill>
                <a:latin typeface="Calibri"/>
                <a:ea typeface="Calibri"/>
                <a:cs typeface="Calibri"/>
                <a:sym typeface="Calibri"/>
              </a:rPr>
              <a:t> personer - </a:t>
            </a:r>
            <a:r>
              <a:rPr lang="sv-SE" sz="2800" i="1">
                <a:solidFill>
                  <a:schemeClr val="dk1"/>
                </a:solidFill>
                <a:latin typeface="Calibri"/>
                <a:ea typeface="Calibri"/>
                <a:cs typeface="Calibri"/>
                <a:sym typeface="Calibri"/>
              </a:rPr>
              <a:t>Lägsta antal i Ödeshög: </a:t>
            </a:r>
            <a:r>
              <a:rPr lang="sv-SE" sz="2800" b="1" i="1">
                <a:solidFill>
                  <a:schemeClr val="dk1"/>
                </a:solidFill>
                <a:latin typeface="Calibri"/>
                <a:ea typeface="Calibri"/>
                <a:cs typeface="Calibri"/>
                <a:sym typeface="Calibri"/>
              </a:rPr>
              <a:t>33 </a:t>
            </a:r>
            <a:r>
              <a:rPr lang="sv-SE" sz="2800" i="1">
                <a:solidFill>
                  <a:schemeClr val="dk1"/>
                </a:solidFill>
                <a:latin typeface="Calibri"/>
                <a:ea typeface="Calibri"/>
                <a:cs typeface="Calibri"/>
                <a:sym typeface="Calibri"/>
              </a:rPr>
              <a:t>personer - Högsta antal i Ragunda och Stockholm: </a:t>
            </a:r>
            <a:r>
              <a:rPr lang="sv-SE" sz="2800" b="1" i="1">
                <a:solidFill>
                  <a:schemeClr val="dk1"/>
                </a:solidFill>
                <a:latin typeface="Calibri"/>
                <a:ea typeface="Calibri"/>
                <a:cs typeface="Calibri"/>
                <a:sym typeface="Calibri"/>
              </a:rPr>
              <a:t>83</a:t>
            </a:r>
            <a:r>
              <a:rPr lang="sv-SE" sz="2800" i="1">
                <a:solidFill>
                  <a:schemeClr val="dk1"/>
                </a:solidFill>
                <a:latin typeface="Calibri"/>
                <a:ea typeface="Calibri"/>
                <a:cs typeface="Calibri"/>
                <a:sym typeface="Calibri"/>
              </a:rPr>
              <a:t> personer</a:t>
            </a:r>
            <a:endParaRPr/>
          </a:p>
        </p:txBody>
      </p:sp>
      <p:sp>
        <p:nvSpPr>
          <p:cNvPr id="187" name="Shape 187"/>
          <p:cNvSpPr/>
          <p:nvPr/>
        </p:nvSpPr>
        <p:spPr>
          <a:xfrm>
            <a:off x="3594420" y="6396335"/>
            <a:ext cx="5729069"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sv-SE" sz="2400" b="1">
                <a:solidFill>
                  <a:schemeClr val="accent1"/>
                </a:solidFill>
                <a:latin typeface="Calibri"/>
                <a:ea typeface="Calibri"/>
                <a:cs typeface="Calibri"/>
                <a:sym typeface="Calibri"/>
              </a:rPr>
              <a:t>Medelvärde för Jämtlands län; 65 personer </a:t>
            </a:r>
            <a:endParaRPr/>
          </a:p>
        </p:txBody>
      </p:sp>
      <p:graphicFrame>
        <p:nvGraphicFramePr>
          <p:cNvPr id="188" name="Shape 188"/>
          <p:cNvGraphicFramePr/>
          <p:nvPr/>
        </p:nvGraphicFramePr>
        <p:xfrm>
          <a:off x="2252113" y="2507938"/>
          <a:ext cx="3096500" cy="3314158"/>
        </p:xfrm>
        <a:graphic>
          <a:graphicData uri="http://schemas.openxmlformats.org/drawingml/2006/table">
            <a:tbl>
              <a:tblPr firstRow="1">
                <a:noFill/>
              </a:tblPr>
              <a:tblGrid>
                <a:gridCol w="1781275">
                  <a:extLst>
                    <a:ext uri="{9D8B030D-6E8A-4147-A177-3AD203B41FA5}">
                      <a16:colId xmlns:a16="http://schemas.microsoft.com/office/drawing/2014/main" val="20000"/>
                    </a:ext>
                  </a:extLst>
                </a:gridCol>
                <a:gridCol w="1315225">
                  <a:extLst>
                    <a:ext uri="{9D8B030D-6E8A-4147-A177-3AD203B41FA5}">
                      <a16:colId xmlns:a16="http://schemas.microsoft.com/office/drawing/2014/main" val="20001"/>
                    </a:ext>
                  </a:extLst>
                </a:gridCol>
              </a:tblGrid>
              <a:tr h="354550">
                <a:tc>
                  <a:txBody>
                    <a:bodyPr/>
                    <a:lstStyle/>
                    <a:p>
                      <a:pPr marL="0" marR="0" lvl="0" indent="0" algn="l" rtl="0">
                        <a:lnSpc>
                          <a:spcPct val="105000"/>
                        </a:lnSpc>
                        <a:spcBef>
                          <a:spcPts val="0"/>
                        </a:spcBef>
                        <a:spcAft>
                          <a:spcPts val="0"/>
                        </a:spcAft>
                        <a:buNone/>
                      </a:pPr>
                      <a:r>
                        <a:rPr lang="sv-SE" sz="2000" u="none" strike="noStrike" cap="none">
                          <a:solidFill>
                            <a:schemeClr val="dk1"/>
                          </a:solidFill>
                        </a:rPr>
                        <a:t>KOMMUN</a:t>
                      </a:r>
                      <a:endParaRPr sz="2000" u="none" strike="noStrike" cap="none">
                        <a:solidFill>
                          <a:schemeClr val="dk1"/>
                        </a:solidFill>
                        <a:latin typeface="Garamond"/>
                        <a:ea typeface="Garamond"/>
                        <a:cs typeface="Garamond"/>
                        <a:sym typeface="Garamond"/>
                      </a:endParaRPr>
                    </a:p>
                  </a:txBody>
                  <a:tcPr marL="68575" marR="68575" marT="0" marB="0"/>
                </a:tc>
                <a:tc>
                  <a:txBody>
                    <a:bodyPr/>
                    <a:lstStyle/>
                    <a:p>
                      <a:pPr marL="0" marR="0" lvl="0" indent="0" algn="l" rtl="0">
                        <a:lnSpc>
                          <a:spcPct val="105000"/>
                        </a:lnSpc>
                        <a:spcBef>
                          <a:spcPts val="0"/>
                        </a:spcBef>
                        <a:spcAft>
                          <a:spcPts val="0"/>
                        </a:spcAft>
                        <a:buNone/>
                      </a:pPr>
                      <a:r>
                        <a:rPr lang="sv-SE" sz="2000" u="none" strike="noStrike" cap="none">
                          <a:solidFill>
                            <a:schemeClr val="dk1"/>
                          </a:solidFill>
                        </a:rPr>
                        <a:t>ANTAL</a:t>
                      </a:r>
                      <a:endParaRPr sz="2000" u="none" strike="noStrike" cap="none">
                        <a:solidFill>
                          <a:schemeClr val="dk1"/>
                        </a:solidFill>
                        <a:latin typeface="Garamond"/>
                        <a:ea typeface="Garamond"/>
                        <a:cs typeface="Garamond"/>
                        <a:sym typeface="Garamond"/>
                      </a:endParaRPr>
                    </a:p>
                  </a:txBody>
                  <a:tcPr marL="68575" marR="68575" marT="0" marB="0"/>
                </a:tc>
                <a:extLst>
                  <a:ext uri="{0D108BD9-81ED-4DB2-BD59-A6C34878D82A}">
                    <a16:rowId xmlns:a16="http://schemas.microsoft.com/office/drawing/2014/main" val="10000"/>
                  </a:ext>
                </a:extLst>
              </a:tr>
              <a:tr h="354550">
                <a:tc>
                  <a:txBody>
                    <a:bodyPr/>
                    <a:lstStyle/>
                    <a:p>
                      <a:pPr marL="0" marR="0" lvl="0" indent="0" algn="l" rtl="0">
                        <a:lnSpc>
                          <a:spcPct val="105000"/>
                        </a:lnSpc>
                        <a:spcBef>
                          <a:spcPts val="0"/>
                        </a:spcBef>
                        <a:spcAft>
                          <a:spcPts val="0"/>
                        </a:spcAft>
                        <a:buNone/>
                      </a:pPr>
                      <a:r>
                        <a:rPr lang="sv-SE" sz="2400" u="none" strike="noStrike" cap="none"/>
                        <a:t>Berg</a:t>
                      </a:r>
                      <a:endParaRPr sz="2400" u="none" strike="noStrike" cap="none">
                        <a:latin typeface="Garamond"/>
                        <a:ea typeface="Garamond"/>
                        <a:cs typeface="Garamond"/>
                        <a:sym typeface="Garamond"/>
                      </a:endParaRPr>
                    </a:p>
                  </a:txBody>
                  <a:tcPr marL="68575" marR="68575" marT="0" marB="0"/>
                </a:tc>
                <a:tc>
                  <a:txBody>
                    <a:bodyPr/>
                    <a:lstStyle/>
                    <a:p>
                      <a:pPr marL="0" marR="0" lvl="0" indent="0" algn="l" rtl="0">
                        <a:lnSpc>
                          <a:spcPct val="105000"/>
                        </a:lnSpc>
                        <a:spcBef>
                          <a:spcPts val="0"/>
                        </a:spcBef>
                        <a:spcAft>
                          <a:spcPts val="0"/>
                        </a:spcAft>
                        <a:buNone/>
                      </a:pPr>
                      <a:r>
                        <a:rPr lang="sv-SE" sz="2400" u="none" strike="noStrike" cap="none"/>
                        <a:t>54</a:t>
                      </a:r>
                      <a:endParaRPr sz="2400" u="none" strike="noStrike" cap="none">
                        <a:latin typeface="Garamond"/>
                        <a:ea typeface="Garamond"/>
                        <a:cs typeface="Garamond"/>
                        <a:sym typeface="Garamond"/>
                      </a:endParaRPr>
                    </a:p>
                  </a:txBody>
                  <a:tcPr marL="68575" marR="68575" marT="0" marB="0"/>
                </a:tc>
                <a:extLst>
                  <a:ext uri="{0D108BD9-81ED-4DB2-BD59-A6C34878D82A}">
                    <a16:rowId xmlns:a16="http://schemas.microsoft.com/office/drawing/2014/main" val="10001"/>
                  </a:ext>
                </a:extLst>
              </a:tr>
              <a:tr h="354550">
                <a:tc>
                  <a:txBody>
                    <a:bodyPr/>
                    <a:lstStyle/>
                    <a:p>
                      <a:pPr marL="0" marR="0" lvl="0" indent="0" algn="l" rtl="0">
                        <a:lnSpc>
                          <a:spcPct val="105000"/>
                        </a:lnSpc>
                        <a:spcBef>
                          <a:spcPts val="0"/>
                        </a:spcBef>
                        <a:spcAft>
                          <a:spcPts val="0"/>
                        </a:spcAft>
                        <a:buNone/>
                      </a:pPr>
                      <a:r>
                        <a:rPr lang="sv-SE" sz="2400" u="none" strike="noStrike" cap="none"/>
                        <a:t>Bräcke</a:t>
                      </a:r>
                      <a:endParaRPr sz="2400" u="none" strike="noStrike" cap="none">
                        <a:latin typeface="Garamond"/>
                        <a:ea typeface="Garamond"/>
                        <a:cs typeface="Garamond"/>
                        <a:sym typeface="Garamond"/>
                      </a:endParaRPr>
                    </a:p>
                  </a:txBody>
                  <a:tcPr marL="68575" marR="68575" marT="0" marB="0"/>
                </a:tc>
                <a:tc>
                  <a:txBody>
                    <a:bodyPr/>
                    <a:lstStyle/>
                    <a:p>
                      <a:pPr marL="0" marR="0" lvl="0" indent="0" algn="l" rtl="0">
                        <a:lnSpc>
                          <a:spcPct val="105000"/>
                        </a:lnSpc>
                        <a:spcBef>
                          <a:spcPts val="0"/>
                        </a:spcBef>
                        <a:spcAft>
                          <a:spcPts val="0"/>
                        </a:spcAft>
                        <a:buNone/>
                      </a:pPr>
                      <a:r>
                        <a:rPr lang="sv-SE" sz="2400" u="none" strike="noStrike" cap="none"/>
                        <a:t>66</a:t>
                      </a:r>
                      <a:endParaRPr sz="2400" u="none" strike="noStrike" cap="none">
                        <a:latin typeface="Garamond"/>
                        <a:ea typeface="Garamond"/>
                        <a:cs typeface="Garamond"/>
                        <a:sym typeface="Garamond"/>
                      </a:endParaRPr>
                    </a:p>
                  </a:txBody>
                  <a:tcPr marL="68575" marR="68575" marT="0" marB="0"/>
                </a:tc>
                <a:extLst>
                  <a:ext uri="{0D108BD9-81ED-4DB2-BD59-A6C34878D82A}">
                    <a16:rowId xmlns:a16="http://schemas.microsoft.com/office/drawing/2014/main" val="10002"/>
                  </a:ext>
                </a:extLst>
              </a:tr>
              <a:tr h="354550">
                <a:tc>
                  <a:txBody>
                    <a:bodyPr/>
                    <a:lstStyle/>
                    <a:p>
                      <a:pPr marL="0" marR="0" lvl="0" indent="0" algn="l" rtl="0">
                        <a:lnSpc>
                          <a:spcPct val="105000"/>
                        </a:lnSpc>
                        <a:spcBef>
                          <a:spcPts val="0"/>
                        </a:spcBef>
                        <a:spcAft>
                          <a:spcPts val="0"/>
                        </a:spcAft>
                        <a:buNone/>
                      </a:pPr>
                      <a:r>
                        <a:rPr lang="sv-SE" sz="2400" u="none" strike="noStrike" cap="none"/>
                        <a:t>Härjedalen</a:t>
                      </a:r>
                      <a:endParaRPr sz="2400" u="none" strike="noStrike" cap="none">
                        <a:latin typeface="Garamond"/>
                        <a:ea typeface="Garamond"/>
                        <a:cs typeface="Garamond"/>
                        <a:sym typeface="Garamond"/>
                      </a:endParaRPr>
                    </a:p>
                  </a:txBody>
                  <a:tcPr marL="68575" marR="68575" marT="0" marB="0"/>
                </a:tc>
                <a:tc>
                  <a:txBody>
                    <a:bodyPr/>
                    <a:lstStyle/>
                    <a:p>
                      <a:pPr marL="0" marR="0" lvl="0" indent="0" algn="l" rtl="0">
                        <a:lnSpc>
                          <a:spcPct val="105000"/>
                        </a:lnSpc>
                        <a:spcBef>
                          <a:spcPts val="0"/>
                        </a:spcBef>
                        <a:spcAft>
                          <a:spcPts val="0"/>
                        </a:spcAft>
                        <a:buNone/>
                      </a:pPr>
                      <a:r>
                        <a:rPr lang="sv-SE" sz="2400" u="none" strike="noStrike" cap="none"/>
                        <a:t>53</a:t>
                      </a:r>
                      <a:endParaRPr sz="2400" u="none" strike="noStrike" cap="none">
                        <a:latin typeface="Garamond"/>
                        <a:ea typeface="Garamond"/>
                        <a:cs typeface="Garamond"/>
                        <a:sym typeface="Garamond"/>
                      </a:endParaRPr>
                    </a:p>
                  </a:txBody>
                  <a:tcPr marL="68575" marR="68575" marT="0" marB="0"/>
                </a:tc>
                <a:extLst>
                  <a:ext uri="{0D108BD9-81ED-4DB2-BD59-A6C34878D82A}">
                    <a16:rowId xmlns:a16="http://schemas.microsoft.com/office/drawing/2014/main" val="10003"/>
                  </a:ext>
                </a:extLst>
              </a:tr>
              <a:tr h="354550">
                <a:tc>
                  <a:txBody>
                    <a:bodyPr/>
                    <a:lstStyle/>
                    <a:p>
                      <a:pPr marL="0" marR="0" lvl="0" indent="0" algn="l" rtl="0">
                        <a:lnSpc>
                          <a:spcPct val="105000"/>
                        </a:lnSpc>
                        <a:spcBef>
                          <a:spcPts val="0"/>
                        </a:spcBef>
                        <a:spcAft>
                          <a:spcPts val="0"/>
                        </a:spcAft>
                        <a:buNone/>
                      </a:pPr>
                      <a:r>
                        <a:rPr lang="sv-SE" sz="2400" u="none" strike="noStrike" cap="none"/>
                        <a:t>Krokom</a:t>
                      </a:r>
                      <a:endParaRPr sz="2400" u="none" strike="noStrike" cap="none">
                        <a:latin typeface="Garamond"/>
                        <a:ea typeface="Garamond"/>
                        <a:cs typeface="Garamond"/>
                        <a:sym typeface="Garamond"/>
                      </a:endParaRPr>
                    </a:p>
                  </a:txBody>
                  <a:tcPr marL="68575" marR="68575" marT="0" marB="0"/>
                </a:tc>
                <a:tc>
                  <a:txBody>
                    <a:bodyPr/>
                    <a:lstStyle/>
                    <a:p>
                      <a:pPr marL="0" marR="0" lvl="0" indent="0" algn="l" rtl="0">
                        <a:lnSpc>
                          <a:spcPct val="105000"/>
                        </a:lnSpc>
                        <a:spcBef>
                          <a:spcPts val="0"/>
                        </a:spcBef>
                        <a:spcAft>
                          <a:spcPts val="0"/>
                        </a:spcAft>
                        <a:buNone/>
                      </a:pPr>
                      <a:r>
                        <a:rPr lang="sv-SE" sz="2400" u="none" strike="noStrike" cap="none"/>
                        <a:t>60</a:t>
                      </a:r>
                      <a:endParaRPr sz="2400" u="none" strike="noStrike" cap="none">
                        <a:latin typeface="Garamond"/>
                        <a:ea typeface="Garamond"/>
                        <a:cs typeface="Garamond"/>
                        <a:sym typeface="Garamond"/>
                      </a:endParaRPr>
                    </a:p>
                  </a:txBody>
                  <a:tcPr marL="68575" marR="68575" marT="0" marB="0"/>
                </a:tc>
                <a:extLst>
                  <a:ext uri="{0D108BD9-81ED-4DB2-BD59-A6C34878D82A}">
                    <a16:rowId xmlns:a16="http://schemas.microsoft.com/office/drawing/2014/main" val="10004"/>
                  </a:ext>
                </a:extLst>
              </a:tr>
              <a:tr h="354550">
                <a:tc>
                  <a:txBody>
                    <a:bodyPr/>
                    <a:lstStyle/>
                    <a:p>
                      <a:pPr marL="0" marR="0" lvl="0" indent="0" algn="l" rtl="0">
                        <a:lnSpc>
                          <a:spcPct val="105000"/>
                        </a:lnSpc>
                        <a:spcBef>
                          <a:spcPts val="0"/>
                        </a:spcBef>
                        <a:spcAft>
                          <a:spcPts val="0"/>
                        </a:spcAft>
                        <a:buNone/>
                      </a:pPr>
                      <a:r>
                        <a:rPr lang="sv-SE" sz="2400" u="none" strike="noStrike" cap="none"/>
                        <a:t>Ragunda</a:t>
                      </a:r>
                      <a:endParaRPr sz="2400" u="none" strike="noStrike" cap="none">
                        <a:latin typeface="Garamond"/>
                        <a:ea typeface="Garamond"/>
                        <a:cs typeface="Garamond"/>
                        <a:sym typeface="Garamond"/>
                      </a:endParaRPr>
                    </a:p>
                  </a:txBody>
                  <a:tcPr marL="68575" marR="68575" marT="0" marB="0"/>
                </a:tc>
                <a:tc>
                  <a:txBody>
                    <a:bodyPr/>
                    <a:lstStyle/>
                    <a:p>
                      <a:pPr marL="0" marR="0" lvl="0" indent="0" algn="l" rtl="0">
                        <a:lnSpc>
                          <a:spcPct val="105000"/>
                        </a:lnSpc>
                        <a:spcBef>
                          <a:spcPts val="0"/>
                        </a:spcBef>
                        <a:spcAft>
                          <a:spcPts val="0"/>
                        </a:spcAft>
                        <a:buNone/>
                      </a:pPr>
                      <a:r>
                        <a:rPr lang="sv-SE" sz="2400" u="none" strike="noStrike" cap="none"/>
                        <a:t>83</a:t>
                      </a:r>
                      <a:endParaRPr sz="2400" u="none" strike="noStrike" cap="none">
                        <a:latin typeface="Garamond"/>
                        <a:ea typeface="Garamond"/>
                        <a:cs typeface="Garamond"/>
                        <a:sym typeface="Garamond"/>
                      </a:endParaRPr>
                    </a:p>
                  </a:txBody>
                  <a:tcPr marL="68575" marR="68575" marT="0" marB="0"/>
                </a:tc>
                <a:extLst>
                  <a:ext uri="{0D108BD9-81ED-4DB2-BD59-A6C34878D82A}">
                    <a16:rowId xmlns:a16="http://schemas.microsoft.com/office/drawing/2014/main" val="10005"/>
                  </a:ext>
                </a:extLst>
              </a:tr>
              <a:tr h="354550">
                <a:tc>
                  <a:txBody>
                    <a:bodyPr/>
                    <a:lstStyle/>
                    <a:p>
                      <a:pPr marL="0" marR="0" lvl="0" indent="0" algn="l" rtl="0">
                        <a:lnSpc>
                          <a:spcPct val="105000"/>
                        </a:lnSpc>
                        <a:spcBef>
                          <a:spcPts val="0"/>
                        </a:spcBef>
                        <a:spcAft>
                          <a:spcPts val="0"/>
                        </a:spcAft>
                        <a:buNone/>
                      </a:pPr>
                      <a:r>
                        <a:rPr lang="sv-SE" sz="2400" u="none" strike="noStrike" cap="none"/>
                        <a:t>Strömsund</a:t>
                      </a:r>
                      <a:endParaRPr sz="2400" u="none" strike="noStrike" cap="none">
                        <a:latin typeface="Garamond"/>
                        <a:ea typeface="Garamond"/>
                        <a:cs typeface="Garamond"/>
                        <a:sym typeface="Garamond"/>
                      </a:endParaRPr>
                    </a:p>
                  </a:txBody>
                  <a:tcPr marL="68575" marR="68575" marT="0" marB="0"/>
                </a:tc>
                <a:tc>
                  <a:txBody>
                    <a:bodyPr/>
                    <a:lstStyle/>
                    <a:p>
                      <a:pPr marL="0" marR="0" lvl="0" indent="0" algn="l" rtl="0">
                        <a:lnSpc>
                          <a:spcPct val="105000"/>
                        </a:lnSpc>
                        <a:spcBef>
                          <a:spcPts val="0"/>
                        </a:spcBef>
                        <a:spcAft>
                          <a:spcPts val="0"/>
                        </a:spcAft>
                        <a:buNone/>
                      </a:pPr>
                      <a:r>
                        <a:rPr lang="sv-SE" sz="2400" u="none" strike="noStrike" cap="none"/>
                        <a:t>60</a:t>
                      </a:r>
                      <a:endParaRPr sz="2400" u="none" strike="noStrike" cap="none">
                        <a:latin typeface="Garamond"/>
                        <a:ea typeface="Garamond"/>
                        <a:cs typeface="Garamond"/>
                        <a:sym typeface="Garamond"/>
                      </a:endParaRPr>
                    </a:p>
                  </a:txBody>
                  <a:tcPr marL="68575" marR="68575" marT="0" marB="0"/>
                </a:tc>
                <a:extLst>
                  <a:ext uri="{0D108BD9-81ED-4DB2-BD59-A6C34878D82A}">
                    <a16:rowId xmlns:a16="http://schemas.microsoft.com/office/drawing/2014/main" val="10006"/>
                  </a:ext>
                </a:extLst>
              </a:tr>
              <a:tr h="354550">
                <a:tc>
                  <a:txBody>
                    <a:bodyPr/>
                    <a:lstStyle/>
                    <a:p>
                      <a:pPr marL="0" marR="0" lvl="0" indent="0" algn="l" rtl="0">
                        <a:lnSpc>
                          <a:spcPct val="105000"/>
                        </a:lnSpc>
                        <a:spcBef>
                          <a:spcPts val="0"/>
                        </a:spcBef>
                        <a:spcAft>
                          <a:spcPts val="0"/>
                        </a:spcAft>
                        <a:buNone/>
                      </a:pPr>
                      <a:r>
                        <a:rPr lang="sv-SE" sz="2400" u="none" strike="noStrike" cap="none"/>
                        <a:t>Åre</a:t>
                      </a:r>
                      <a:endParaRPr sz="2400" u="none" strike="noStrike" cap="none">
                        <a:latin typeface="Garamond"/>
                        <a:ea typeface="Garamond"/>
                        <a:cs typeface="Garamond"/>
                        <a:sym typeface="Garamond"/>
                      </a:endParaRPr>
                    </a:p>
                  </a:txBody>
                  <a:tcPr marL="68575" marR="68575" marT="0" marB="0"/>
                </a:tc>
                <a:tc>
                  <a:txBody>
                    <a:bodyPr/>
                    <a:lstStyle/>
                    <a:p>
                      <a:pPr marL="0" marR="0" lvl="0" indent="0" algn="l" rtl="0">
                        <a:lnSpc>
                          <a:spcPct val="105000"/>
                        </a:lnSpc>
                        <a:spcBef>
                          <a:spcPts val="0"/>
                        </a:spcBef>
                        <a:spcAft>
                          <a:spcPts val="0"/>
                        </a:spcAft>
                        <a:buNone/>
                      </a:pPr>
                      <a:r>
                        <a:rPr lang="sv-SE" sz="2400" u="none" strike="noStrike" cap="none"/>
                        <a:t>55</a:t>
                      </a:r>
                      <a:endParaRPr sz="2400" u="none" strike="noStrike" cap="none">
                        <a:latin typeface="Garamond"/>
                        <a:ea typeface="Garamond"/>
                        <a:cs typeface="Garamond"/>
                        <a:sym typeface="Garamond"/>
                      </a:endParaRPr>
                    </a:p>
                  </a:txBody>
                  <a:tcPr marL="68575" marR="68575" marT="0" marB="0"/>
                </a:tc>
                <a:extLst>
                  <a:ext uri="{0D108BD9-81ED-4DB2-BD59-A6C34878D82A}">
                    <a16:rowId xmlns:a16="http://schemas.microsoft.com/office/drawing/2014/main" val="10007"/>
                  </a:ext>
                </a:extLst>
              </a:tr>
              <a:tr h="354550">
                <a:tc>
                  <a:txBody>
                    <a:bodyPr/>
                    <a:lstStyle/>
                    <a:p>
                      <a:pPr marL="0" marR="0" lvl="0" indent="0" algn="l" rtl="0">
                        <a:lnSpc>
                          <a:spcPct val="105000"/>
                        </a:lnSpc>
                        <a:spcBef>
                          <a:spcPts val="0"/>
                        </a:spcBef>
                        <a:spcAft>
                          <a:spcPts val="0"/>
                        </a:spcAft>
                        <a:buNone/>
                      </a:pPr>
                      <a:r>
                        <a:rPr lang="sv-SE" sz="2400" u="none" strike="noStrike" cap="none"/>
                        <a:t>Östersund</a:t>
                      </a:r>
                      <a:endParaRPr sz="2400" u="none" strike="noStrike" cap="none">
                        <a:latin typeface="Garamond"/>
                        <a:ea typeface="Garamond"/>
                        <a:cs typeface="Garamond"/>
                        <a:sym typeface="Garamond"/>
                      </a:endParaRPr>
                    </a:p>
                  </a:txBody>
                  <a:tcPr marL="68575" marR="68575" marT="0" marB="0"/>
                </a:tc>
                <a:tc>
                  <a:txBody>
                    <a:bodyPr/>
                    <a:lstStyle/>
                    <a:p>
                      <a:pPr marL="0" marR="0" lvl="0" indent="0" algn="l" rtl="0">
                        <a:lnSpc>
                          <a:spcPct val="105000"/>
                        </a:lnSpc>
                        <a:spcBef>
                          <a:spcPts val="0"/>
                        </a:spcBef>
                        <a:spcAft>
                          <a:spcPts val="0"/>
                        </a:spcAft>
                        <a:buNone/>
                      </a:pPr>
                      <a:r>
                        <a:rPr lang="sv-SE" sz="2400" u="none" strike="noStrike" cap="none"/>
                        <a:t>72</a:t>
                      </a:r>
                      <a:endParaRPr sz="2400" u="none" strike="noStrike" cap="none">
                        <a:latin typeface="Garamond"/>
                        <a:ea typeface="Garamond"/>
                        <a:cs typeface="Garamond"/>
                        <a:sym typeface="Garamond"/>
                      </a:endParaRPr>
                    </a:p>
                  </a:txBody>
                  <a:tcPr marL="68575" marR="68575" marT="0" marB="0"/>
                </a:tc>
                <a:extLst>
                  <a:ext uri="{0D108BD9-81ED-4DB2-BD59-A6C34878D82A}">
                    <a16:rowId xmlns:a16="http://schemas.microsoft.com/office/drawing/2014/main" val="10008"/>
                  </a:ext>
                </a:extLst>
              </a:tr>
            </a:tbl>
          </a:graphicData>
        </a:graphic>
      </p:graphicFrame>
      <p:sp>
        <p:nvSpPr>
          <p:cNvPr id="189" name="Shape 189"/>
          <p:cNvSpPr/>
          <p:nvPr/>
        </p:nvSpPr>
        <p:spPr>
          <a:xfrm>
            <a:off x="5675889" y="3405865"/>
            <a:ext cx="5812723" cy="209288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800"/>
              <a:buFont typeface="Calibri"/>
              <a:buNone/>
            </a:pPr>
            <a:r>
              <a:rPr lang="sv-SE" sz="2800" b="0" i="0" u="none" strike="noStrike" cap="none">
                <a:solidFill>
                  <a:schemeClr val="dk1"/>
                </a:solidFill>
                <a:latin typeface="Calibri"/>
                <a:ea typeface="Calibri"/>
                <a:cs typeface="Calibri"/>
                <a:sym typeface="Calibri"/>
              </a:rPr>
              <a:t>Tabell 1. Antal äldre per 1000 invånare som under 2013–2015</a:t>
            </a:r>
            <a:endParaRPr/>
          </a:p>
          <a:p>
            <a:pPr marL="0" marR="0" lvl="0" indent="0" algn="l" rtl="0">
              <a:lnSpc>
                <a:spcPct val="100000"/>
              </a:lnSpc>
              <a:spcBef>
                <a:spcPts val="0"/>
              </a:spcBef>
              <a:spcAft>
                <a:spcPts val="0"/>
              </a:spcAft>
              <a:buClr>
                <a:schemeClr val="dk1"/>
              </a:buClr>
              <a:buSzPts val="2800"/>
              <a:buFont typeface="Calibri"/>
              <a:buNone/>
            </a:pPr>
            <a:r>
              <a:rPr lang="sv-SE" sz="2800" b="0" i="0" u="none" strike="noStrike" cap="none">
                <a:solidFill>
                  <a:schemeClr val="dk1"/>
                </a:solidFill>
                <a:latin typeface="Calibri"/>
                <a:ea typeface="Calibri"/>
                <a:cs typeface="Calibri"/>
                <a:sym typeface="Calibri"/>
              </a:rPr>
              <a:t> i Jämtlands län som vårdades i slutenvård till följd av fallskada.</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p:nvPr/>
        </p:nvSpPr>
        <p:spPr>
          <a:xfrm>
            <a:off x="1723290" y="235766"/>
            <a:ext cx="8815753" cy="107721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sv-SE" sz="3200" b="1">
                <a:solidFill>
                  <a:srgbClr val="990000"/>
                </a:solidFill>
                <a:latin typeface="Calibri"/>
                <a:ea typeface="Calibri"/>
                <a:cs typeface="Calibri"/>
                <a:sym typeface="Calibri"/>
              </a:rPr>
              <a:t>Fallolyckor </a:t>
            </a:r>
            <a:r>
              <a:rPr lang="sv-SE" sz="3200" b="1" u="sng">
                <a:solidFill>
                  <a:srgbClr val="990000"/>
                </a:solidFill>
                <a:latin typeface="Calibri"/>
                <a:ea typeface="Calibri"/>
                <a:cs typeface="Calibri"/>
                <a:sym typeface="Calibri"/>
              </a:rPr>
              <a:t>per 1000 invånare 80 år och äldre </a:t>
            </a:r>
            <a:endParaRPr/>
          </a:p>
          <a:p>
            <a:pPr marL="0" marR="0" lvl="0" indent="0" algn="ctr" rtl="0">
              <a:spcBef>
                <a:spcPts val="0"/>
              </a:spcBef>
              <a:spcAft>
                <a:spcPts val="0"/>
              </a:spcAft>
              <a:buNone/>
            </a:pPr>
            <a:r>
              <a:rPr lang="sv-SE" sz="3200">
                <a:solidFill>
                  <a:schemeClr val="dk1"/>
                </a:solidFill>
                <a:latin typeface="Calibri"/>
                <a:ea typeface="Calibri"/>
                <a:cs typeface="Calibri"/>
                <a:sym typeface="Calibri"/>
              </a:rPr>
              <a:t>- variation mellan de fyra Norrlandslänen</a:t>
            </a:r>
            <a:endParaRPr/>
          </a:p>
        </p:txBody>
      </p:sp>
      <p:graphicFrame>
        <p:nvGraphicFramePr>
          <p:cNvPr id="196" name="Shape 196"/>
          <p:cNvGraphicFramePr/>
          <p:nvPr/>
        </p:nvGraphicFramePr>
        <p:xfrm>
          <a:off x="2067166" y="2044373"/>
          <a:ext cx="8128000" cy="2895650"/>
        </p:xfrm>
        <a:graphic>
          <a:graphicData uri="http://schemas.openxmlformats.org/drawingml/2006/table">
            <a:tbl>
              <a:tblPr firstRow="1" bandRow="1">
                <a:noFill/>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sv-SE" sz="3200" u="none" strike="noStrike" cap="none"/>
                        <a:t>LÄN </a:t>
                      </a:r>
                      <a:endParaRPr sz="3200">
                        <a:solidFill>
                          <a:schemeClr val="dk1"/>
                        </a:solidFill>
                      </a:endParaRPr>
                    </a:p>
                  </a:txBody>
                  <a:tcPr marL="91450" marR="91450" marT="45725" marB="45725"/>
                </a:tc>
                <a:tc>
                  <a:txBody>
                    <a:bodyPr/>
                    <a:lstStyle/>
                    <a:p>
                      <a:pPr marL="0" marR="0" lvl="0" indent="0" algn="l" rtl="0">
                        <a:spcBef>
                          <a:spcPts val="0"/>
                        </a:spcBef>
                        <a:spcAft>
                          <a:spcPts val="0"/>
                        </a:spcAft>
                        <a:buNone/>
                      </a:pPr>
                      <a:r>
                        <a:rPr lang="sv-SE" sz="3200"/>
                        <a:t>MEDELVÄRDE </a:t>
                      </a:r>
                      <a:endParaRPr sz="3200">
                        <a:solidFill>
                          <a:schemeClr val="dk1"/>
                        </a:solidFil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sv-SE" sz="3200"/>
                        <a:t>Norrbotten</a:t>
                      </a:r>
                      <a:endParaRPr sz="3200">
                        <a:solidFill>
                          <a:schemeClr val="dk1"/>
                        </a:solidFill>
                      </a:endParaRPr>
                    </a:p>
                  </a:txBody>
                  <a:tcPr marL="91450" marR="91450" marT="45725" marB="45725"/>
                </a:tc>
                <a:tc>
                  <a:txBody>
                    <a:bodyPr/>
                    <a:lstStyle/>
                    <a:p>
                      <a:pPr marL="0" marR="0" lvl="0" indent="0" algn="l" rtl="0">
                        <a:spcBef>
                          <a:spcPts val="0"/>
                        </a:spcBef>
                        <a:spcAft>
                          <a:spcPts val="0"/>
                        </a:spcAft>
                        <a:buNone/>
                      </a:pPr>
                      <a:r>
                        <a:rPr lang="sv-SE" sz="3200"/>
                        <a:t>40</a:t>
                      </a:r>
                      <a:endParaRPr sz="3200">
                        <a:solidFill>
                          <a:schemeClr val="dk1"/>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sv-SE" sz="3200"/>
                        <a:t>Västerbotten </a:t>
                      </a:r>
                      <a:endParaRPr sz="3200">
                        <a:solidFill>
                          <a:schemeClr val="dk1"/>
                        </a:solidFill>
                      </a:endParaRPr>
                    </a:p>
                  </a:txBody>
                  <a:tcPr marL="91450" marR="91450" marT="45725" marB="45725"/>
                </a:tc>
                <a:tc>
                  <a:txBody>
                    <a:bodyPr/>
                    <a:lstStyle/>
                    <a:p>
                      <a:pPr marL="0" marR="0" lvl="0" indent="0" algn="l" rtl="0">
                        <a:spcBef>
                          <a:spcPts val="0"/>
                        </a:spcBef>
                        <a:spcAft>
                          <a:spcPts val="0"/>
                        </a:spcAft>
                        <a:buNone/>
                      </a:pPr>
                      <a:r>
                        <a:rPr lang="sv-SE" sz="3200"/>
                        <a:t>67</a:t>
                      </a:r>
                      <a:endParaRPr sz="3200">
                        <a:solidFill>
                          <a:schemeClr val="dk1"/>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sv-SE" sz="3200"/>
                        <a:t>Västernorrland </a:t>
                      </a:r>
                      <a:endParaRPr sz="3200">
                        <a:solidFill>
                          <a:schemeClr val="dk1"/>
                        </a:solidFill>
                      </a:endParaRPr>
                    </a:p>
                  </a:txBody>
                  <a:tcPr marL="91450" marR="91450" marT="45725" marB="45725"/>
                </a:tc>
                <a:tc>
                  <a:txBody>
                    <a:bodyPr/>
                    <a:lstStyle/>
                    <a:p>
                      <a:pPr marL="0" marR="0" lvl="0" indent="0" algn="l" rtl="0">
                        <a:spcBef>
                          <a:spcPts val="0"/>
                        </a:spcBef>
                        <a:spcAft>
                          <a:spcPts val="0"/>
                        </a:spcAft>
                        <a:buNone/>
                      </a:pPr>
                      <a:r>
                        <a:rPr lang="sv-SE" sz="3200"/>
                        <a:t>56 </a:t>
                      </a:r>
                      <a:endParaRPr sz="3200">
                        <a:solidFill>
                          <a:schemeClr val="dk1"/>
                        </a:solidFil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sv-SE" sz="3200"/>
                        <a:t>Jämtland </a:t>
                      </a:r>
                      <a:endParaRPr sz="3200">
                        <a:solidFill>
                          <a:schemeClr val="dk1"/>
                        </a:solidFill>
                      </a:endParaRPr>
                    </a:p>
                  </a:txBody>
                  <a:tcPr marL="91450" marR="91450" marT="45725" marB="45725"/>
                </a:tc>
                <a:tc>
                  <a:txBody>
                    <a:bodyPr/>
                    <a:lstStyle/>
                    <a:p>
                      <a:pPr marL="0" marR="0" lvl="0" indent="0" algn="l" rtl="0">
                        <a:spcBef>
                          <a:spcPts val="0"/>
                        </a:spcBef>
                        <a:spcAft>
                          <a:spcPts val="0"/>
                        </a:spcAft>
                        <a:buNone/>
                      </a:pPr>
                      <a:r>
                        <a:rPr lang="sv-SE" sz="3200"/>
                        <a:t>65 </a:t>
                      </a:r>
                      <a:endParaRPr sz="3200">
                        <a:solidFill>
                          <a:schemeClr val="dk1"/>
                        </a:solidFill>
                      </a:endParaRP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RJH">
  <a:themeElements>
    <a:clrScheme name="Region JH-0416">
      <a:dk1>
        <a:srgbClr val="000000"/>
      </a:dk1>
      <a:lt1>
        <a:srgbClr val="FFFFFF"/>
      </a:lt1>
      <a:dk2>
        <a:srgbClr val="A59C94"/>
      </a:dk2>
      <a:lt2>
        <a:srgbClr val="FFFFFF"/>
      </a:lt2>
      <a:accent1>
        <a:srgbClr val="97D700"/>
      </a:accent1>
      <a:accent2>
        <a:srgbClr val="E6F0F9"/>
      </a:accent2>
      <a:accent3>
        <a:srgbClr val="1C1C1C"/>
      </a:accent3>
      <a:accent4>
        <a:srgbClr val="BFB8AF"/>
      </a:accent4>
      <a:accent5>
        <a:srgbClr val="4E801F"/>
      </a:accent5>
      <a:accent6>
        <a:srgbClr val="96C0E6"/>
      </a:accent6>
      <a:hlink>
        <a:srgbClr val="000000"/>
      </a:hlink>
      <a:folHlink>
        <a:srgbClr val="7F746B"/>
      </a:folHlink>
    </a:clrScheme>
    <a:fontScheme name="RJH - Rubrik Arial Narrow -  Bröd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_RJH_mall_anpassade färger.pptx" id="{95C4B7E5-F834-4063-B622-10F4EB466DD8}" vid="{5504849E-FC1A-493C-ADCA-5C793ED58A5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369</TotalTime>
  <Words>2180</Words>
  <Application>Microsoft Office PowerPoint</Application>
  <PresentationFormat>Bredbild</PresentationFormat>
  <Paragraphs>445</Paragraphs>
  <Slides>30</Slides>
  <Notes>20</Notes>
  <HiddenSlides>2</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30</vt:i4>
      </vt:variant>
    </vt:vector>
  </HeadingPairs>
  <TitlesOfParts>
    <vt:vector size="41" baseType="lpstr">
      <vt:lpstr>Arial</vt:lpstr>
      <vt:lpstr>Arial Black</vt:lpstr>
      <vt:lpstr>Arial Narrow</vt:lpstr>
      <vt:lpstr>Calibri</vt:lpstr>
      <vt:lpstr>Garamond</vt:lpstr>
      <vt:lpstr>Georgia</vt:lpstr>
      <vt:lpstr>Kaushan Script</vt:lpstr>
      <vt:lpstr>Noto Sans Symbols</vt:lpstr>
      <vt:lpstr>Verdana</vt:lpstr>
      <vt:lpstr>Wingdings</vt:lpstr>
      <vt:lpstr>RJH</vt:lpstr>
      <vt:lpstr>Fallprevention fallskador </vt:lpstr>
      <vt:lpstr>Början SVOM oktober 2016</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Ledningskrafts förslag på fallpreventiva åtgärder Jämtlands län</vt:lpstr>
      <vt:lpstr>Förslag på fallpreventiva åtgärder Jämtlands län</vt:lpstr>
      <vt:lpstr>Förslag på fallpreventiva åtgärder Jämtlands län</vt:lpstr>
      <vt:lpstr>Förslag på fallpreventiva åtgärder Jämtlands län</vt:lpstr>
      <vt:lpstr>Förslag på fallpreventiva åtgärder Jämtlands län</vt:lpstr>
      <vt:lpstr>Nationell kraftsamling för att minska fallskador hos äldre 2018-12-21 SKL </vt:lpstr>
      <vt:lpstr>Trygg och Säker Hemma</vt:lpstr>
      <vt:lpstr>2019 förslag till beslut SVOM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Ledningskrafts förslag på fallpreventiva åtgärder</dc:title>
  <dc:creator>Monica Eriksson</dc:creator>
  <cp:lastModifiedBy>Kerstin Lejonklou</cp:lastModifiedBy>
  <cp:revision>34</cp:revision>
  <cp:lastPrinted>2019-01-21T12:26:54Z</cp:lastPrinted>
  <dcterms:created xsi:type="dcterms:W3CDTF">2019-01-21T09:09:01Z</dcterms:created>
  <dcterms:modified xsi:type="dcterms:W3CDTF">2019-05-09T11:05:53Z</dcterms:modified>
</cp:coreProperties>
</file>