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21" r:id="rId2"/>
  </p:sldMasterIdLst>
  <p:notesMasterIdLst>
    <p:notesMasterId r:id="rId28"/>
  </p:notesMasterIdLst>
  <p:handoutMasterIdLst>
    <p:handoutMasterId r:id="rId29"/>
  </p:handoutMasterIdLst>
  <p:sldIdLst>
    <p:sldId id="256" r:id="rId3"/>
    <p:sldId id="338" r:id="rId4"/>
    <p:sldId id="340" r:id="rId5"/>
    <p:sldId id="341" r:id="rId6"/>
    <p:sldId id="343" r:id="rId7"/>
    <p:sldId id="344" r:id="rId8"/>
    <p:sldId id="348" r:id="rId9"/>
    <p:sldId id="409" r:id="rId10"/>
    <p:sldId id="356" r:id="rId11"/>
    <p:sldId id="413" r:id="rId12"/>
    <p:sldId id="357" r:id="rId13"/>
    <p:sldId id="361" r:id="rId14"/>
    <p:sldId id="362" r:id="rId15"/>
    <p:sldId id="367" r:id="rId16"/>
    <p:sldId id="375" r:id="rId17"/>
    <p:sldId id="376" r:id="rId18"/>
    <p:sldId id="377" r:id="rId19"/>
    <p:sldId id="378" r:id="rId20"/>
    <p:sldId id="414" r:id="rId21"/>
    <p:sldId id="380" r:id="rId22"/>
    <p:sldId id="384" r:id="rId23"/>
    <p:sldId id="394" r:id="rId24"/>
    <p:sldId id="411" r:id="rId25"/>
    <p:sldId id="412" r:id="rId26"/>
    <p:sldId id="398" r:id="rId27"/>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userDrawn="1">
          <p15:clr>
            <a:srgbClr val="A4A3A4"/>
          </p15:clr>
        </p15:guide>
        <p15:guide id="2" orient="horz" pos="801" userDrawn="1">
          <p15:clr>
            <a:srgbClr val="A4A3A4"/>
          </p15:clr>
        </p15:guide>
        <p15:guide id="4" pos="5957" userDrawn="1">
          <p15:clr>
            <a:srgbClr val="A4A3A4"/>
          </p15:clr>
        </p15:guide>
        <p15:guide id="5" pos="601" userDrawn="1">
          <p15:clr>
            <a:srgbClr val="A4A3A4"/>
          </p15:clr>
        </p15:guide>
        <p15:guide id="6" pos="7101" userDrawn="1">
          <p15:clr>
            <a:srgbClr val="A4A3A4"/>
          </p15:clr>
        </p15:guide>
        <p15:guide id="7" orient="horz" pos="3398"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ia Lepp" initials="TL" lastIdx="37" clrIdx="0">
    <p:extLst>
      <p:ext uri="{19B8F6BF-5375-455C-9EA6-DF929625EA0E}">
        <p15:presenceInfo xmlns:p15="http://schemas.microsoft.com/office/powerpoint/2012/main" userId="S-1-5-21-1634941473-1398440489-521539862-2710" providerId="AD"/>
      </p:ext>
    </p:extLst>
  </p:cmAuthor>
  <p:cmAuthor id="2" name="Anna Leetmaa" initials="AL" lastIdx="1" clrIdx="1">
    <p:extLst>
      <p:ext uri="{19B8F6BF-5375-455C-9EA6-DF929625EA0E}">
        <p15:presenceInfo xmlns:p15="http://schemas.microsoft.com/office/powerpoint/2012/main" userId="S-1-5-21-1634941473-1398440489-521539862-9819" providerId="AD"/>
      </p:ext>
    </p:extLst>
  </p:cmAuthor>
  <p:cmAuthor id="3" name="Kathy Falkenstein-Hagander" initials="KF" lastIdx="35" clrIdx="2">
    <p:extLst>
      <p:ext uri="{19B8F6BF-5375-455C-9EA6-DF929625EA0E}">
        <p15:presenceInfo xmlns:p15="http://schemas.microsoft.com/office/powerpoint/2012/main" userId="S-1-5-21-1634941473-1398440489-521539862-10090" providerId="AD"/>
      </p:ext>
    </p:extLst>
  </p:cmAuthor>
  <p:cmAuthor id="4" name="Lena Sundström Mattsson" initials="LSM" lastIdx="14" clrIdx="3">
    <p:extLst>
      <p:ext uri="{19B8F6BF-5375-455C-9EA6-DF929625EA0E}">
        <p15:presenceInfo xmlns:p15="http://schemas.microsoft.com/office/powerpoint/2012/main" userId="S-1-5-21-1634941473-1398440489-521539862-8181" providerId="AD"/>
      </p:ext>
    </p:extLst>
  </p:cmAuthor>
  <p:cmAuthor id="5" name="Anna Lundmark" initials="AL" lastIdx="1" clrIdx="4">
    <p:extLst>
      <p:ext uri="{19B8F6BF-5375-455C-9EA6-DF929625EA0E}">
        <p15:presenceInfo xmlns:p15="http://schemas.microsoft.com/office/powerpoint/2012/main" userId="S::anna.lundmark@regionjh.se::7d314de7-15e2-494c-a11d-38817a7ed9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A8D"/>
    <a:srgbClr val="009988"/>
    <a:srgbClr val="9E2580"/>
    <a:srgbClr val="0065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4422" autoAdjust="0"/>
  </p:normalViewPr>
  <p:slideViewPr>
    <p:cSldViewPr showGuides="1">
      <p:cViewPr varScale="1">
        <p:scale>
          <a:sx n="64" d="100"/>
          <a:sy n="64" d="100"/>
        </p:scale>
        <p:origin x="876" y="60"/>
      </p:cViewPr>
      <p:guideLst>
        <p:guide orient="horz" pos="4020"/>
        <p:guide orient="horz" pos="801"/>
        <p:guide pos="5957"/>
        <p:guide pos="601"/>
        <p:guide pos="7101"/>
        <p:guide orient="horz" pos="3398"/>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264"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5591" tIns="47796" rIns="95591" bIns="47796" rtlCol="0"/>
          <a:lstStyle>
            <a:lvl1pPr algn="l">
              <a:defRPr sz="1300"/>
            </a:lvl1pPr>
          </a:lstStyle>
          <a:p>
            <a:endParaRPr lang="sv-SE" dirty="0"/>
          </a:p>
        </p:txBody>
      </p:sp>
      <p:sp>
        <p:nvSpPr>
          <p:cNvPr id="3" name="Platshållare för datum 2"/>
          <p:cNvSpPr>
            <a:spLocks noGrp="1"/>
          </p:cNvSpPr>
          <p:nvPr>
            <p:ph type="dt" sz="quarter" idx="1"/>
          </p:nvPr>
        </p:nvSpPr>
        <p:spPr>
          <a:xfrm>
            <a:off x="3851343" y="0"/>
            <a:ext cx="2946347" cy="496491"/>
          </a:xfrm>
          <a:prstGeom prst="rect">
            <a:avLst/>
          </a:prstGeom>
        </p:spPr>
        <p:txBody>
          <a:bodyPr vert="horz" lIns="95591" tIns="47796" rIns="95591" bIns="47796" rtlCol="0"/>
          <a:lstStyle>
            <a:lvl1pPr algn="r">
              <a:defRPr sz="1300"/>
            </a:lvl1pPr>
          </a:lstStyle>
          <a:p>
            <a:fld id="{41AE9EB3-8931-49C7-BE2C-A6174C33ACB4}" type="datetimeFigureOut">
              <a:rPr lang="sv-SE" smtClean="0"/>
              <a:t>2019-06-05</a:t>
            </a:fld>
            <a:endParaRPr lang="sv-SE" dirty="0"/>
          </a:p>
        </p:txBody>
      </p:sp>
      <p:sp>
        <p:nvSpPr>
          <p:cNvPr id="5" name="Platshållare för bildnummer 4"/>
          <p:cNvSpPr>
            <a:spLocks noGrp="1"/>
          </p:cNvSpPr>
          <p:nvPr>
            <p:ph type="sldNum" sz="quarter" idx="3"/>
          </p:nvPr>
        </p:nvSpPr>
        <p:spPr>
          <a:xfrm>
            <a:off x="3851343" y="9431599"/>
            <a:ext cx="2946347" cy="496491"/>
          </a:xfrm>
          <a:prstGeom prst="rect">
            <a:avLst/>
          </a:prstGeom>
        </p:spPr>
        <p:txBody>
          <a:bodyPr vert="horz" lIns="95591" tIns="47796" rIns="95591" bIns="47796" rtlCol="0" anchor="b"/>
          <a:lstStyle>
            <a:lvl1pPr algn="r">
              <a:defRPr sz="1300"/>
            </a:lvl1pPr>
          </a:lstStyle>
          <a:p>
            <a:fld id="{37EE2D9D-F385-4CF0-A100-034B5F23D549}" type="slidenum">
              <a:rPr lang="sv-SE" smtClean="0"/>
              <a:t>‹#›</a:t>
            </a:fld>
            <a:endParaRPr lang="sv-SE" dirty="0"/>
          </a:p>
        </p:txBody>
      </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5591" tIns="47796" rIns="95591" bIns="47796" rtlCol="0"/>
          <a:lstStyle>
            <a:lvl1pPr algn="l">
              <a:defRPr sz="1300"/>
            </a:lvl1pPr>
          </a:lstStyle>
          <a:p>
            <a:endParaRPr lang="sv-SE" dirty="0"/>
          </a:p>
        </p:txBody>
      </p:sp>
      <p:sp>
        <p:nvSpPr>
          <p:cNvPr id="3" name="Platshållare för datum 2"/>
          <p:cNvSpPr>
            <a:spLocks noGrp="1"/>
          </p:cNvSpPr>
          <p:nvPr>
            <p:ph type="dt" idx="1"/>
          </p:nvPr>
        </p:nvSpPr>
        <p:spPr>
          <a:xfrm>
            <a:off x="3851343" y="0"/>
            <a:ext cx="2946347" cy="496491"/>
          </a:xfrm>
          <a:prstGeom prst="rect">
            <a:avLst/>
          </a:prstGeom>
        </p:spPr>
        <p:txBody>
          <a:bodyPr vert="horz" lIns="95591" tIns="47796" rIns="95591" bIns="47796" rtlCol="0"/>
          <a:lstStyle>
            <a:lvl1pPr algn="r">
              <a:defRPr sz="1300"/>
            </a:lvl1pPr>
          </a:lstStyle>
          <a:p>
            <a:fld id="{33324598-625F-4279-8712-6568122A40DD}" type="datetimeFigureOut">
              <a:rPr lang="sv-SE" smtClean="0"/>
              <a:t>2019-06-05</a:t>
            </a:fld>
            <a:endParaRPr lang="sv-SE" dirty="0"/>
          </a:p>
        </p:txBody>
      </p:sp>
      <p:sp>
        <p:nvSpPr>
          <p:cNvPr id="4" name="Platshållare för bildobjekt 3"/>
          <p:cNvSpPr>
            <a:spLocks noGrp="1" noRot="1" noChangeAspect="1"/>
          </p:cNvSpPr>
          <p:nvPr>
            <p:ph type="sldImg" idx="2"/>
          </p:nvPr>
        </p:nvSpPr>
        <p:spPr>
          <a:xfrm>
            <a:off x="92075" y="746125"/>
            <a:ext cx="6615113" cy="3722688"/>
          </a:xfrm>
          <a:prstGeom prst="rect">
            <a:avLst/>
          </a:prstGeom>
          <a:noFill/>
          <a:ln w="12700">
            <a:solidFill>
              <a:prstClr val="black"/>
            </a:solidFill>
          </a:ln>
        </p:spPr>
        <p:txBody>
          <a:bodyPr vert="horz" lIns="95591" tIns="47796" rIns="95591" bIns="47796" rtlCol="0" anchor="ctr"/>
          <a:lstStyle/>
          <a:p>
            <a:endParaRPr lang="sv-SE" dirty="0"/>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5591" tIns="47796" rIns="95591" bIns="4779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5591" tIns="47796" rIns="95591" bIns="47796" rtlCol="0" anchor="b"/>
          <a:lstStyle>
            <a:lvl1pPr algn="l">
              <a:defRPr sz="1300"/>
            </a:lvl1pPr>
          </a:lstStyle>
          <a:p>
            <a:endParaRPr lang="sv-SE" dirty="0"/>
          </a:p>
        </p:txBody>
      </p:sp>
      <p:sp>
        <p:nvSpPr>
          <p:cNvPr id="7" name="Platshållare för bildnummer 6"/>
          <p:cNvSpPr>
            <a:spLocks noGrp="1"/>
          </p:cNvSpPr>
          <p:nvPr>
            <p:ph type="sldNum" sz="quarter" idx="5"/>
          </p:nvPr>
        </p:nvSpPr>
        <p:spPr>
          <a:xfrm>
            <a:off x="3851343" y="9431599"/>
            <a:ext cx="2946347" cy="496491"/>
          </a:xfrm>
          <a:prstGeom prst="rect">
            <a:avLst/>
          </a:prstGeom>
        </p:spPr>
        <p:txBody>
          <a:bodyPr vert="horz" lIns="95591" tIns="47796" rIns="95591" bIns="47796" rtlCol="0" anchor="b"/>
          <a:lstStyle>
            <a:lvl1pPr algn="r">
              <a:defRPr sz="1300"/>
            </a:lvl1pPr>
          </a:lstStyle>
          <a:p>
            <a:fld id="{8B5362E9-56F8-4489-B0BC-0270E33C950D}" type="slidenum">
              <a:rPr lang="sv-SE" smtClean="0"/>
              <a:t>‹#›</a:t>
            </a:fld>
            <a:endParaRPr lang="sv-SE" dirty="0"/>
          </a:p>
        </p:txBody>
      </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akemedelsverket.se/rapporter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plosone.org/article/info:doi/10.1371/journal.pone.006848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 Lundmark, Barnhälsovårdsöverläkare Region Jämtland Härjedalen</a:t>
            </a:r>
          </a:p>
          <a:p>
            <a:r>
              <a:rPr lang="sv-SE" dirty="0"/>
              <a:t>Efter förlaga Folkhälsomyndigheten</a:t>
            </a:r>
          </a:p>
        </p:txBody>
      </p:sp>
      <p:sp>
        <p:nvSpPr>
          <p:cNvPr id="4" name="Platshållare för bildnummer 3"/>
          <p:cNvSpPr>
            <a:spLocks noGrp="1"/>
          </p:cNvSpPr>
          <p:nvPr>
            <p:ph type="sldNum" sz="quarter" idx="5"/>
          </p:nvPr>
        </p:nvSpPr>
        <p:spPr/>
        <p:txBody>
          <a:bodyPr/>
          <a:lstStyle/>
          <a:p>
            <a:fld id="{8B5362E9-56F8-4489-B0BC-0270E33C950D}" type="slidenum">
              <a:rPr lang="sv-SE" smtClean="0"/>
              <a:t>1</a:t>
            </a:fld>
            <a:endParaRPr lang="sv-SE" dirty="0"/>
          </a:p>
        </p:txBody>
      </p:sp>
    </p:spTree>
    <p:extLst>
      <p:ext uri="{BB962C8B-B14F-4D97-AF65-F5344CB8AC3E}">
        <p14:creationId xmlns:p14="http://schemas.microsoft.com/office/powerpoint/2010/main" val="308827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Vaccinationen omfattar två doser, med minimum 4 veckor mellan doserna. Tidsgränser och -intervaller är viktiga att hålla</a:t>
            </a:r>
            <a:r>
              <a:rPr lang="sv-SE" baseline="0" dirty="0"/>
              <a:t> för bäst effekt och för minimerad risk för sällsynta men allvarliga biverkningar.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Vid spill av vaccinet eller kräkning gäller samma som vid andra ofullständigt givna doser: en ny dos ges direkt vid samma tillfälle och </a:t>
            </a:r>
            <a:r>
              <a:rPr lang="sv-SE" b="1" dirty="0"/>
              <a:t>INTE</a:t>
            </a:r>
            <a:r>
              <a:rPr lang="sv-SE" dirty="0"/>
              <a:t> kommande dagar eller veckor efter. </a:t>
            </a:r>
            <a:r>
              <a:rPr lang="sv-SE" b="1" dirty="0"/>
              <a:t>Mer än två doser ska aldrig ges vid samma tillfälle</a:t>
            </a:r>
            <a:r>
              <a:rPr lang="sv-SE" dirty="0"/>
              <a:t>, även om problemet upprepar sig.</a:t>
            </a:r>
            <a:endParaRPr lang="sv-SE" baseline="0" dirty="0"/>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Enligt vaccinets</a:t>
            </a:r>
            <a:r>
              <a:rPr lang="sv-SE" baseline="0" dirty="0"/>
              <a:t> produktresumé</a:t>
            </a:r>
            <a:r>
              <a:rPr lang="sv-SE" dirty="0"/>
              <a:t> (FASS) bör</a:t>
            </a:r>
            <a:r>
              <a:rPr lang="sv-SE" baseline="0" dirty="0"/>
              <a:t> andra dosen helst ges före 16 veckors ålder och ska ges före 24 veckors ålder. Men enligt Folkhälsomyndighetens föreskrifter ska den andra dosen ges före 16 veckors ålder. Folkhälsomyndigheten har en striktare åldersgräns för att säkerställa tidigt skydd och även för att minska risken för att naturlig </a:t>
            </a:r>
            <a:r>
              <a:rPr lang="sv-SE" baseline="0" dirty="0" err="1"/>
              <a:t>invagination</a:t>
            </a:r>
            <a:r>
              <a:rPr lang="sv-SE" baseline="0" dirty="0"/>
              <a:t> sammanfaller med tidpunkten för vaccination. </a:t>
            </a:r>
            <a:endParaRPr lang="sv-SE" b="0" dirty="0"/>
          </a:p>
          <a:p>
            <a:r>
              <a:rPr lang="sv-SE" dirty="0"/>
              <a:t>	Källa:</a:t>
            </a:r>
            <a:r>
              <a:rPr lang="sv-SE" baseline="0" dirty="0"/>
              <a:t> Folkhälsomyndigheten 2018 </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går bra att ge vaccinet samtidigt som andra vaccinationer</a:t>
            </a:r>
            <a:r>
              <a:rPr lang="sv-SE" baseline="0" dirty="0"/>
              <a:t> i programmet. Det kan med fördel ges strax före vaccinationer med </a:t>
            </a:r>
            <a:r>
              <a:rPr lang="sv-SE" baseline="0" dirty="0" err="1"/>
              <a:t>sexvalent</a:t>
            </a:r>
            <a:r>
              <a:rPr lang="sv-SE" baseline="0" dirty="0"/>
              <a:t> och pneumokockvaccin vid tre månaders ålder. Vaccinets sötma har viss smärtstillande effekt. Även klokt att ge det innan för att undvika att barnet är oroligt och/eller påverkad av sticken.</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10</a:t>
            </a:fld>
            <a:endParaRPr lang="sv-SE" dirty="0"/>
          </a:p>
        </p:txBody>
      </p:sp>
    </p:spTree>
    <p:extLst>
      <p:ext uri="{BB962C8B-B14F-4D97-AF65-F5344CB8AC3E}">
        <p14:creationId xmlns:p14="http://schemas.microsoft.com/office/powerpoint/2010/main" val="105484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Vaccinet skyddar</a:t>
            </a:r>
            <a:r>
              <a:rPr lang="sv-SE" baseline="0" dirty="0"/>
              <a:t> främst spädbarnet som har fått vaccinet. Men även syskon och vuxna i barnets närhet kan bli skyddade. När tillräckligt många i samhället vaccinerats mot rotavirus uppstår en så kallad flockimmunitet då spridningen av viruset minskar. </a:t>
            </a:r>
          </a:p>
          <a:p>
            <a:r>
              <a:rPr lang="sv-SE" sz="1000" dirty="0"/>
              <a:t>	Källa: Rotavirusinfektion i Sverige 2015, Folkhälsomyndigheten</a:t>
            </a:r>
          </a:p>
          <a:p>
            <a:pPr defTabSz="882487">
              <a:defRPr/>
            </a:pPr>
            <a:r>
              <a:rPr lang="sv-SE" sz="1000" dirty="0">
                <a:solidFill>
                  <a:srgbClr val="000000"/>
                </a:solidFill>
                <a:latin typeface="Tw Cen MT" panose="020B0602020104020603" pitchFamily="34" charset="0"/>
              </a:rPr>
              <a:t>	Beslutsunderlag om rotavirusvaccination 2017, Folkhälsomyndigheten</a:t>
            </a:r>
          </a:p>
          <a:p>
            <a:endParaRPr lang="sv-SE" dirty="0"/>
          </a:p>
          <a:p>
            <a:pPr defTabSz="882487">
              <a:defRPr/>
            </a:pPr>
            <a:r>
              <a:rPr lang="sv-SE" i="0" dirty="0"/>
              <a:t>Vaccinet skyddar framförallt mot</a:t>
            </a:r>
            <a:r>
              <a:rPr lang="sv-SE" i="0" baseline="0" dirty="0"/>
              <a:t> allvarlig rotavirusinfektion som leder till sjukhusvård, men ger också ett drygt 70-procentigt skydd mot all infektion orsakad av rotavirus. </a:t>
            </a:r>
          </a:p>
          <a:p>
            <a:r>
              <a:rPr lang="en-US" sz="1000" dirty="0"/>
              <a:t>	*Koch et al Background paper to the recommendation </a:t>
            </a:r>
            <a:r>
              <a:rPr lang="en-US" sz="1000" dirty="0" err="1"/>
              <a:t>för</a:t>
            </a:r>
            <a:r>
              <a:rPr lang="en-US" sz="1000" dirty="0"/>
              <a:t> routine rotavirus vaccination of infants in Germany. </a:t>
            </a:r>
            <a:r>
              <a:rPr lang="en-US" sz="1000" dirty="0" err="1"/>
              <a:t>Bundegesundheitsbl</a:t>
            </a:r>
            <a:r>
              <a:rPr lang="en-US" sz="1000" dirty="0"/>
              <a:t> 2013 56 957-984</a:t>
            </a:r>
            <a:endParaRPr lang="sv-SE" sz="1000" dirty="0"/>
          </a:p>
          <a:p>
            <a:r>
              <a:rPr lang="en-US" sz="1000" dirty="0"/>
              <a:t>	**</a:t>
            </a:r>
            <a:r>
              <a:rPr lang="en-US" sz="1000" dirty="0" err="1"/>
              <a:t>Vesikari</a:t>
            </a:r>
            <a:r>
              <a:rPr lang="en-US" sz="1000" dirty="0"/>
              <a:t> et al &amp; Ruiz-Palacios et al NEJM 2006, </a:t>
            </a:r>
            <a:r>
              <a:rPr lang="en-US" sz="1000" dirty="0" err="1"/>
              <a:t>Vesikari</a:t>
            </a:r>
            <a:r>
              <a:rPr lang="en-US" sz="1000" dirty="0"/>
              <a:t> et al Lancet 2007 Armah et al Lancet 2010, Zaman et al Lancet 2010, </a:t>
            </a:r>
            <a:r>
              <a:rPr lang="en-US" sz="1000" dirty="0" err="1"/>
              <a:t>Madhi</a:t>
            </a:r>
            <a:r>
              <a:rPr lang="en-US" sz="1000" dirty="0"/>
              <a:t> et al NEJM 2010</a:t>
            </a:r>
            <a:endParaRPr lang="sv-SE" sz="1000" dirty="0"/>
          </a:p>
          <a:p>
            <a:r>
              <a:rPr lang="en-US" sz="1000" dirty="0"/>
              <a:t>	***Cochrane 2013</a:t>
            </a:r>
            <a:endParaRPr lang="sv-SE" sz="1000" dirty="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11</a:t>
            </a:fld>
            <a:endParaRPr lang="sv-SE" dirty="0"/>
          </a:p>
        </p:txBody>
      </p:sp>
    </p:spTree>
    <p:extLst>
      <p:ext uri="{BB962C8B-B14F-4D97-AF65-F5344CB8AC3E}">
        <p14:creationId xmlns:p14="http://schemas.microsoft.com/office/powerpoint/2010/main" val="90770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Fem år efter införandet av rotavirusvaccination i Finland har man sett en </a:t>
            </a:r>
            <a:r>
              <a:rPr lang="sv-SE" b="0" baseline="0" dirty="0"/>
              <a:t>nästan 70-procentig minskning </a:t>
            </a:r>
            <a:r>
              <a:rPr lang="sv-SE" baseline="0" dirty="0"/>
              <a:t>av magtarminfektioner som leder till sjukhusvård. Att bli inlagd p.g.a. rotavirusinfektion minskade med nästan 93 procent. </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12</a:t>
            </a:fld>
            <a:endParaRPr lang="sv-SE" dirty="0"/>
          </a:p>
        </p:txBody>
      </p:sp>
    </p:spTree>
    <p:extLst>
      <p:ext uri="{BB962C8B-B14F-4D97-AF65-F5344CB8AC3E}">
        <p14:creationId xmlns:p14="http://schemas.microsoft.com/office/powerpoint/2010/main" val="39695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882487">
              <a:defRPr/>
            </a:pPr>
            <a:r>
              <a:rPr lang="sv-SE" baseline="0" dirty="0"/>
              <a:t>Studier har visat att skyddet mot allvarlig rotavirusinfektion består i minst 3–4 år. </a:t>
            </a:r>
          </a:p>
          <a:p>
            <a:pPr defTabSz="882487">
              <a:defRPr/>
            </a:pPr>
            <a:endParaRPr lang="sv-SE" dirty="0"/>
          </a:p>
          <a:p>
            <a:pPr defTabSz="882487">
              <a:defRPr/>
            </a:pPr>
            <a:r>
              <a:rPr lang="sv-SE" dirty="0"/>
              <a:t>Källa: </a:t>
            </a:r>
            <a:r>
              <a:rPr lang="sv-SE" dirty="0">
                <a:solidFill>
                  <a:srgbClr val="000000"/>
                </a:solidFill>
                <a:latin typeface="Tw Cen MT" panose="020B0602020104020603" pitchFamily="34" charset="0"/>
              </a:rPr>
              <a:t>Beslutsunderlag om rotavirusvaccination 2017, Folkhälsomyndigheten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13</a:t>
            </a:fld>
            <a:endParaRPr lang="sv-SE" dirty="0"/>
          </a:p>
        </p:txBody>
      </p:sp>
    </p:spTree>
    <p:extLst>
      <p:ext uri="{BB962C8B-B14F-4D97-AF65-F5344CB8AC3E}">
        <p14:creationId xmlns:p14="http://schemas.microsoft.com/office/powerpoint/2010/main" val="419157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viktigt att informera</a:t>
            </a:r>
            <a:r>
              <a:rPr lang="sv-SE" baseline="0" dirty="0"/>
              <a:t> om eventuella och förväntade biverkningar efter vaccinationen. </a:t>
            </a:r>
            <a:r>
              <a:rPr lang="sv-SE" dirty="0"/>
              <a:t>De vanligaste biverkningarna är milda och kortvariga.</a:t>
            </a:r>
            <a:r>
              <a:rPr lang="sv-SE" baseline="0" dirty="0"/>
              <a:t> Det finns studier som visar en något ökad risk för tarminvagination efter vaccinationen. Risken för t</a:t>
            </a:r>
            <a:r>
              <a:rPr lang="sv-SE" dirty="0"/>
              <a:t>arminvagination</a:t>
            </a:r>
            <a:r>
              <a:rPr lang="sv-SE" baseline="0" dirty="0"/>
              <a:t> är 0,1-0,6/10 000 barn </a:t>
            </a:r>
          </a:p>
          <a:p>
            <a:endParaRPr lang="sv-SE" b="1" baseline="0" dirty="0"/>
          </a:p>
          <a:p>
            <a:pPr defTabSz="882487">
              <a:defRPr/>
            </a:pPr>
            <a:r>
              <a:rPr lang="sv-SE" i="0" dirty="0"/>
              <a:t>Med införandet</a:t>
            </a:r>
            <a:r>
              <a:rPr lang="sv-SE" i="0" baseline="0" dirty="0"/>
              <a:t> av ett nytt vaccin i programmet är det särskilt viktigt att r</a:t>
            </a:r>
            <a:r>
              <a:rPr lang="sv-SE" i="0" dirty="0"/>
              <a:t>apportera samtliga misstänkta</a:t>
            </a:r>
            <a:r>
              <a:rPr lang="sv-SE" i="0" baseline="0" dirty="0"/>
              <a:t> </a:t>
            </a:r>
            <a:r>
              <a:rPr lang="sv-SE" i="0" dirty="0"/>
              <a:t>biverkningar. Formulär för</a:t>
            </a:r>
            <a:r>
              <a:rPr lang="sv-SE" i="0" baseline="0" dirty="0"/>
              <a:t> elektronisk rapportering finns lätt tillgängligt på Läkemedelverkets hemsida. </a:t>
            </a:r>
            <a:r>
              <a:rPr lang="sv-SE" dirty="0">
                <a:hlinkClick r:id="rId3"/>
              </a:rPr>
              <a:t>https://lakemedelsverket.se/rapportera</a:t>
            </a:r>
            <a:endParaRPr lang="sv-SE" dirty="0"/>
          </a:p>
          <a:p>
            <a:endParaRPr lang="sv-SE" b="1"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14</a:t>
            </a:fld>
            <a:endParaRPr lang="sv-SE" dirty="0"/>
          </a:p>
        </p:txBody>
      </p:sp>
    </p:spTree>
    <p:extLst>
      <p:ext uri="{BB962C8B-B14F-4D97-AF65-F5344CB8AC3E}">
        <p14:creationId xmlns:p14="http://schemas.microsoft.com/office/powerpoint/2010/main" val="985248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882487">
              <a:defRPr/>
            </a:pPr>
            <a:r>
              <a:rPr lang="sv-SE" i="0" dirty="0"/>
              <a:t>Det är vanligast med primär </a:t>
            </a:r>
            <a:r>
              <a:rPr lang="sv-SE" i="0" dirty="0" err="1"/>
              <a:t>invagination</a:t>
            </a:r>
            <a:r>
              <a:rPr lang="sv-SE" i="0" dirty="0"/>
              <a:t> utan klar utlösande orsak. Efter 3 års ålder oftare </a:t>
            </a:r>
            <a:r>
              <a:rPr lang="sv-SE" i="0" dirty="0" err="1"/>
              <a:t>ileoilial</a:t>
            </a:r>
            <a:r>
              <a:rPr lang="sv-SE" i="0" dirty="0"/>
              <a:t> och sekundär p.g.a. exempelvis polyper, förstorade lymfkörtlar.</a:t>
            </a:r>
            <a:endParaRPr lang="sv-SE" i="1" dirty="0"/>
          </a:p>
          <a:p>
            <a:pPr defTabSz="882487">
              <a:defRPr/>
            </a:pPr>
            <a:endParaRPr lang="sv-SE" dirty="0"/>
          </a:p>
          <a:p>
            <a:pPr defTabSz="882487">
              <a:defRPr/>
            </a:pPr>
            <a:r>
              <a:rPr lang="sv-SE" dirty="0"/>
              <a:t>	Källa: Internetmedicin 2018</a:t>
            </a:r>
          </a:p>
          <a:p>
            <a:endParaRPr lang="sv-SE" dirty="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15</a:t>
            </a:fld>
            <a:endParaRPr lang="sv-SE" dirty="0"/>
          </a:p>
        </p:txBody>
      </p:sp>
    </p:spTree>
    <p:extLst>
      <p:ext uri="{BB962C8B-B14F-4D97-AF65-F5344CB8AC3E}">
        <p14:creationId xmlns:p14="http://schemas.microsoft.com/office/powerpoint/2010/main" val="270730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882487">
              <a:defRPr/>
            </a:pPr>
            <a:r>
              <a:rPr lang="sv-SE" dirty="0"/>
              <a:t>Observationsstudier i flera länder indikerar en liten ökad risk för tarminvagination efter rotavaccinationen.</a:t>
            </a:r>
            <a:r>
              <a:rPr lang="sv-SE" baseline="0" dirty="0"/>
              <a:t> </a:t>
            </a:r>
          </a:p>
          <a:p>
            <a:pPr marL="0" marR="0" lvl="0" indent="0" algn="l" defTabSz="882487" rtl="0" eaLnBrk="1" fontAlgn="auto" latinLnBrk="0" hangingPunct="1">
              <a:lnSpc>
                <a:spcPct val="100000"/>
              </a:lnSpc>
              <a:spcBef>
                <a:spcPts val="0"/>
              </a:spcBef>
              <a:spcAft>
                <a:spcPts val="0"/>
              </a:spcAft>
              <a:buClrTx/>
              <a:buSzTx/>
              <a:buFontTx/>
              <a:buNone/>
              <a:tabLst/>
              <a:defRPr/>
            </a:pPr>
            <a:r>
              <a:rPr lang="sv-SE" dirty="0"/>
              <a:t>I Sverige:</a:t>
            </a:r>
            <a:r>
              <a:rPr lang="sv-SE" baseline="0" dirty="0"/>
              <a:t> b</a:t>
            </a:r>
            <a:r>
              <a:rPr lang="sv-SE" dirty="0"/>
              <a:t>asincidens på 0,4/1000 fall före införandet av vaccinet. Incidens för eventuella extra fall efter införandet 0,06/1000. Denna incidens motsvarar att det i Jämtland Härjedalen, med en vaccinationstäckning på 80% skulle gå ca 14 år mellan två fall av invagination orsakad av rotavirusvaccination.</a:t>
            </a:r>
          </a:p>
          <a:p>
            <a:pPr defTabSz="882487">
              <a:defRPr/>
            </a:pPr>
            <a:endParaRPr lang="sv-SE" baseline="0" dirty="0"/>
          </a:p>
          <a:p>
            <a:pPr defTabSz="882487">
              <a:defRPr/>
            </a:pPr>
            <a:r>
              <a:rPr lang="sv-SE" baseline="0" dirty="0"/>
              <a:t>Bedömningen som gjorts i England var att vaccinets förmåga att förhindra 55 000 magtarminfektioner varje år väger upp riskerna för 0,06 extra fall av invagination per 1 000 vaccinerade barn. Eftersom genomgången viros är en vanlig anamnestisk uppgift vid tarminvagination hos ovaccinerade barn, behöver vaccinets effekt på basincidensen noggrant följas. </a:t>
            </a:r>
            <a:r>
              <a:rPr lang="sv-SE" b="1" baseline="0" dirty="0"/>
              <a:t>Hypotetiskt kan förebyggandet av magtarminfektion leda till en minskning av basförekomsten av tarminvagination hos barn</a:t>
            </a:r>
            <a:r>
              <a:rPr lang="sv-SE" baseline="0" dirty="0"/>
              <a:t>. Längre uppföljningsperioder behövs än vad som finns publicerat idag. </a:t>
            </a:r>
          </a:p>
          <a:p>
            <a:pPr defTabSz="882487">
              <a:defRPr/>
            </a:pPr>
            <a:endParaRPr lang="sv-SE" dirty="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16</a:t>
            </a:fld>
            <a:endParaRPr lang="sv-SE" dirty="0"/>
          </a:p>
        </p:txBody>
      </p:sp>
    </p:spTree>
    <p:extLst>
      <p:ext uri="{BB962C8B-B14F-4D97-AF65-F5344CB8AC3E}">
        <p14:creationId xmlns:p14="http://schemas.microsoft.com/office/powerpoint/2010/main" val="256487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882487">
              <a:defRPr/>
            </a:pPr>
            <a:r>
              <a:rPr lang="sv-SE" i="0" dirty="0"/>
              <a:t>Grafen</a:t>
            </a:r>
            <a:r>
              <a:rPr lang="sv-SE" i="0" baseline="0" dirty="0"/>
              <a:t> visar den globala incidensen av tarminvagination enligt åldern. Incidensen ökar tydligt från 3 månaders ålder. Rotavirusvaccinationen ska påbörjas före 12 veckors ålder för att ge ett tidigt skydd och minska risken för att spontan tarminvagination inträffar kort efter vaccinationen. F</a:t>
            </a:r>
            <a:r>
              <a:rPr lang="sv-SE" baseline="0" dirty="0"/>
              <a:t>örtroendet för programmet kan minska om en idiopatisk tarminvagination sammanfaller med vaccinationsåldern och därmed kan tolkas som en vaccinbiverkan. </a:t>
            </a:r>
            <a:r>
              <a:rPr lang="sv-SE" dirty="0"/>
              <a:t>En senarelagd vaccination skulle eventuellt även innebära att två riskperioder kommer samtidigt. Därför är det viktigt att respektera de angivna tidsgränserna för vaccindoserna. </a:t>
            </a:r>
          </a:p>
          <a:p>
            <a:pPr defTabSz="882487">
              <a:defRPr/>
            </a:pPr>
            <a:endParaRPr lang="sv-SE" baseline="0" dirty="0"/>
          </a:p>
          <a:p>
            <a:pPr defTabSz="882487">
              <a:defRPr/>
            </a:pPr>
            <a:r>
              <a:rPr lang="sv-SE" dirty="0"/>
              <a:t>	Källa: </a:t>
            </a:r>
            <a:r>
              <a:rPr lang="en-US" dirty="0">
                <a:solidFill>
                  <a:prstClr val="black"/>
                </a:solidFill>
                <a:latin typeface="Arial" charset="0"/>
              </a:rPr>
              <a:t>Jiang J, Jiang B, </a:t>
            </a:r>
            <a:r>
              <a:rPr lang="en-US" dirty="0" err="1">
                <a:solidFill>
                  <a:prstClr val="black"/>
                </a:solidFill>
                <a:latin typeface="Arial" charset="0"/>
              </a:rPr>
              <a:t>Parashar</a:t>
            </a:r>
            <a:r>
              <a:rPr lang="en-US" dirty="0">
                <a:solidFill>
                  <a:prstClr val="black"/>
                </a:solidFill>
                <a:latin typeface="Arial" charset="0"/>
              </a:rPr>
              <a:t> U, Nguyen T, et al. (2013) Childhood Intussusception: A Literature Review.</a:t>
            </a:r>
            <a:r>
              <a:rPr lang="en-US" dirty="0">
                <a:solidFill>
                  <a:prstClr val="black"/>
                </a:solidFill>
                <a:latin typeface="Arial" charset="0"/>
                <a:hlinkClick r:id="rId3"/>
              </a:rPr>
              <a:t> </a:t>
            </a:r>
            <a:endParaRPr lang="sv-SE" dirty="0"/>
          </a:p>
          <a:p>
            <a:r>
              <a:rPr lang="sv-SE" dirty="0"/>
              <a:t>	http://www.plosone.org/article/info:doi/10.1371/journal.pone.0068482</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17</a:t>
            </a:fld>
            <a:endParaRPr lang="sv-SE" dirty="0"/>
          </a:p>
        </p:txBody>
      </p:sp>
    </p:spTree>
    <p:extLst>
      <p:ext uri="{BB962C8B-B14F-4D97-AF65-F5344CB8AC3E}">
        <p14:creationId xmlns:p14="http://schemas.microsoft.com/office/powerpoint/2010/main" val="3826955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missar inga </a:t>
            </a:r>
            <a:r>
              <a:rPr lang="sv-SE" dirty="0" err="1"/>
              <a:t>invaginationer</a:t>
            </a:r>
            <a:r>
              <a:rPr lang="sv-SE" dirty="0"/>
              <a:t> i dag, som alltid vid symptom och misstanke om </a:t>
            </a:r>
            <a:r>
              <a:rPr lang="sv-SE" dirty="0" err="1"/>
              <a:t>invagination</a:t>
            </a:r>
            <a:r>
              <a:rPr lang="sv-SE" dirty="0"/>
              <a:t> skall föräldrar uppmanas att uppsöka akut undersökning omgående.</a:t>
            </a:r>
          </a:p>
          <a:p>
            <a:endParaRPr lang="sv-SE" dirty="0"/>
          </a:p>
          <a:p>
            <a:r>
              <a:rPr lang="sv-SE" dirty="0" err="1"/>
              <a:t>Invaginationen</a:t>
            </a:r>
            <a:r>
              <a:rPr lang="sv-SE" baseline="0" dirty="0"/>
              <a:t> löses med en typ av lavemang på sjukhuset. </a:t>
            </a:r>
            <a:r>
              <a:rPr lang="sv-SE" dirty="0"/>
              <a:t>Ju tidigare barnet får behandling desto större är chanserna att barnet inte behöver opereras!</a:t>
            </a:r>
          </a:p>
          <a:p>
            <a:endParaRPr lang="sv-SE" dirty="0"/>
          </a:p>
          <a:p>
            <a:pPr defTabSz="882487">
              <a:defRPr/>
            </a:pPr>
            <a:r>
              <a:rPr lang="sv-SE" dirty="0"/>
              <a:t>	Källa: Internetmedicin 2018</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18</a:t>
            </a:fld>
            <a:endParaRPr lang="sv-SE" dirty="0"/>
          </a:p>
        </p:txBody>
      </p:sp>
    </p:spTree>
    <p:extLst>
      <p:ext uri="{BB962C8B-B14F-4D97-AF65-F5344CB8AC3E}">
        <p14:creationId xmlns:p14="http://schemas.microsoft.com/office/powerpoint/2010/main" val="845417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5362E9-56F8-4489-B0BC-0270E33C950D}" type="slidenum">
              <a:rPr lang="sv-SE" smtClean="0"/>
              <a:t>19</a:t>
            </a:fld>
            <a:endParaRPr lang="sv-SE" dirty="0"/>
          </a:p>
        </p:txBody>
      </p:sp>
    </p:spTree>
    <p:extLst>
      <p:ext uri="{BB962C8B-B14F-4D97-AF65-F5344CB8AC3E}">
        <p14:creationId xmlns:p14="http://schemas.microsoft.com/office/powerpoint/2010/main" val="119419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Rotavirus orsakar akut magsjuka och förutom lidandet för det sjuka barnet är risken att smitta andra stor. </a:t>
            </a:r>
            <a:r>
              <a:rPr lang="sv-SE" dirty="0"/>
              <a:t>I</a:t>
            </a:r>
            <a:r>
              <a:rPr lang="sv-SE" baseline="0" dirty="0"/>
              <a:t> princip alla barn har varit utsatta för rotavirus någon gång under sina första 5 levnadsår. </a:t>
            </a:r>
          </a:p>
          <a:p>
            <a:r>
              <a:rPr lang="sv-SE" baseline="0" dirty="0"/>
              <a:t>De yngsta barnen som är mellan ca 6 månader och 2 år löper störst risk för att bli allvarligt sjuka. Nyfödda är oftast skyddade via mammans antikroppar. De överförs via moderkakan, men även via bröstmjölken. </a:t>
            </a:r>
            <a:endParaRPr lang="sv-SE" dirty="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a:t>
            </a:fld>
            <a:endParaRPr lang="sv-SE" dirty="0"/>
          </a:p>
        </p:txBody>
      </p:sp>
    </p:spTree>
    <p:extLst>
      <p:ext uri="{BB962C8B-B14F-4D97-AF65-F5344CB8AC3E}">
        <p14:creationId xmlns:p14="http://schemas.microsoft.com/office/powerpoint/2010/main" val="2952651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Innan vaccinet</a:t>
            </a:r>
            <a:r>
              <a:rPr lang="sv-SE" baseline="0" dirty="0"/>
              <a:t> ges går man igenom om det finns kontraindikationer som kan leda till beslut att avstå vaccinationen, att rådgöra med en annan expert eller att senarelägga vaccinationstillfället. Som alltid m.a.o.</a:t>
            </a:r>
          </a:p>
          <a:p>
            <a:endParaRPr lang="sv-SE" dirty="0"/>
          </a:p>
          <a:p>
            <a:r>
              <a:rPr lang="sv-SE" dirty="0"/>
              <a:t>Exempel på obehandlad medfödd missbildning av magtarmkanalen är </a:t>
            </a:r>
            <a:r>
              <a:rPr lang="sv-SE" dirty="0" err="1"/>
              <a:t>Meckels</a:t>
            </a:r>
            <a:r>
              <a:rPr lang="sv-SE" dirty="0"/>
              <a:t> </a:t>
            </a:r>
            <a:r>
              <a:rPr lang="sv-SE" dirty="0" err="1"/>
              <a:t>divertikel</a:t>
            </a:r>
            <a:r>
              <a:rPr lang="sv-SE" dirty="0"/>
              <a:t>.</a:t>
            </a:r>
          </a:p>
          <a:p>
            <a:r>
              <a:rPr lang="sv-SE" dirty="0"/>
              <a:t>Bukoperation (enligt Stockholm/Värmland och FOHM men inte enligt WHO position paper 2013) kan vara en kontraindikation. </a:t>
            </a:r>
          </a:p>
          <a:p>
            <a:pPr defTabSz="882487">
              <a:defRPr/>
            </a:pPr>
            <a:r>
              <a:rPr lang="sv-SE" dirty="0"/>
              <a:t>	Källa: Fördjupad information om vaccination mot rotavirus 2018, Folkhälsomyndigheten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Läkemedelsverket bedömer</a:t>
            </a:r>
            <a:r>
              <a:rPr lang="sv-SE" b="0" i="0" baseline="0" dirty="0"/>
              <a:t> att </a:t>
            </a:r>
            <a:r>
              <a:rPr lang="sv-SE" b="0" i="0" dirty="0"/>
              <a:t>barn till moder som har fått immunmodulerande behandling under graviditeten skall normalt inte vaccineras med rotavirusvaccin. Om man överväger vaccination i specialfall behövs individuell läkarbedömning.</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20</a:t>
            </a:fld>
            <a:endParaRPr lang="sv-SE" dirty="0"/>
          </a:p>
        </p:txBody>
      </p:sp>
    </p:spTree>
    <p:extLst>
      <p:ext uri="{BB962C8B-B14F-4D97-AF65-F5344CB8AC3E}">
        <p14:creationId xmlns:p14="http://schemas.microsoft.com/office/powerpoint/2010/main" val="176322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solidFill>
                  <a:srgbClr val="FF0000"/>
                </a:solidFill>
              </a:rPr>
              <a:t>Första dosen vaccin mot rotavirusinfektion kan ges till prematura barn från 6 och före 12 veckors okorrigerad ålder. Vaccinationen ges efter en bedömning av behandlande läkare.</a:t>
            </a:r>
            <a:endParaRPr lang="sv-SE" b="0" i="1" baseline="0" dirty="0"/>
          </a:p>
          <a:p>
            <a:r>
              <a:rPr lang="sv-SE" i="0" dirty="0"/>
              <a:t>Tänk på att barn som föds för tidigt, har låg födelsevikt, är undernärda och/eller har nedsatt immunförsvar har ökad risk för att drabbas av allvarlig rotavirusinfektion som kräver sjukhusvård.</a:t>
            </a:r>
          </a:p>
          <a:p>
            <a:r>
              <a:rPr lang="sv-SE" i="0" dirty="0"/>
              <a:t>Vanlig förstoppning eller kolik, malrotation, </a:t>
            </a:r>
            <a:r>
              <a:rPr lang="sv-SE" i="0" dirty="0" err="1"/>
              <a:t>tarmduplikatur</a:t>
            </a:r>
            <a:r>
              <a:rPr lang="sv-SE" i="0" dirty="0"/>
              <a:t> är inga kontraindikationer. </a:t>
            </a:r>
          </a:p>
          <a:p>
            <a:r>
              <a:rPr lang="sv-SE" b="0" dirty="0">
                <a:solidFill>
                  <a:srgbClr val="FF0000"/>
                </a:solidFill>
              </a:rPr>
              <a:t>	Källa:</a:t>
            </a:r>
            <a:r>
              <a:rPr lang="sv-SE" b="0" baseline="0" dirty="0">
                <a:solidFill>
                  <a:srgbClr val="FF0000"/>
                </a:solidFill>
              </a:rPr>
              <a:t> Folkhälsomyndighetens r</a:t>
            </a:r>
            <a:r>
              <a:rPr lang="sv-SE" b="0" dirty="0">
                <a:solidFill>
                  <a:srgbClr val="FF0000"/>
                </a:solidFill>
              </a:rPr>
              <a:t>ekommendationer</a:t>
            </a:r>
            <a:r>
              <a:rPr lang="sv-SE" b="0" baseline="0" dirty="0">
                <a:solidFill>
                  <a:srgbClr val="FF0000"/>
                </a:solidFill>
              </a:rPr>
              <a:t> för</a:t>
            </a:r>
            <a:r>
              <a:rPr lang="sv-SE" b="0" dirty="0">
                <a:solidFill>
                  <a:srgbClr val="FF0000"/>
                </a:solidFill>
              </a:rPr>
              <a:t> prematura barn</a:t>
            </a:r>
          </a:p>
          <a:p>
            <a:endParaRPr lang="sv-SE" b="0" dirty="0">
              <a:solidFill>
                <a:srgbClr val="FF0000"/>
              </a:solidFill>
            </a:endParaRPr>
          </a:p>
          <a:p>
            <a:r>
              <a:rPr lang="sv-SE" dirty="0"/>
              <a:t>Enligt vaccinets</a:t>
            </a:r>
            <a:r>
              <a:rPr lang="sv-SE" baseline="0" dirty="0"/>
              <a:t> produktresumé</a:t>
            </a:r>
            <a:r>
              <a:rPr lang="sv-SE" dirty="0"/>
              <a:t> (FASS) bör</a:t>
            </a:r>
            <a:r>
              <a:rPr lang="sv-SE" baseline="0" dirty="0"/>
              <a:t> andra dosen helst ges före 16 veckors ålder och ska ges före 24 veckors ålder. Enligt Folkhälsomyndighetens föreskrifter ska den andra dosen ges före 16 veckors ålder. Folkhälsomyndigheten har en striktare åldersgräns för att säkerställa tidigt skydd och även för att minska risken för att naturlig </a:t>
            </a:r>
            <a:r>
              <a:rPr lang="sv-SE" baseline="0" dirty="0" err="1"/>
              <a:t>invagination</a:t>
            </a:r>
            <a:r>
              <a:rPr lang="sv-SE" baseline="0" dirty="0"/>
              <a:t> sammanfaller med tidpunkten för vaccination. </a:t>
            </a:r>
            <a:endParaRPr lang="sv-SE" b="0"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21</a:t>
            </a:fld>
            <a:endParaRPr lang="sv-SE" dirty="0"/>
          </a:p>
        </p:txBody>
      </p:sp>
    </p:spTree>
    <p:extLst>
      <p:ext uri="{BB962C8B-B14F-4D97-AF65-F5344CB8AC3E}">
        <p14:creationId xmlns:p14="http://schemas.microsoft.com/office/powerpoint/2010/main" val="2511724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a:t>
            </a:r>
            <a:r>
              <a:rPr lang="sv-SE" baseline="0" dirty="0"/>
              <a:t> f</a:t>
            </a:r>
            <a:r>
              <a:rPr lang="sv-SE" dirty="0"/>
              <a:t>inns inga kliniska belägg för att </a:t>
            </a:r>
            <a:r>
              <a:rPr lang="sv-SE" dirty="0" err="1"/>
              <a:t>immunsuprimerade</a:t>
            </a:r>
            <a:r>
              <a:rPr lang="sv-SE" dirty="0"/>
              <a:t> personer smittas av vaccinvirus med allvarligt förlopp. Man anser att viltviruset orsakar värre symtom.</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22</a:t>
            </a:fld>
            <a:endParaRPr lang="sv-SE" dirty="0"/>
          </a:p>
        </p:txBody>
      </p:sp>
    </p:spTree>
    <p:extLst>
      <p:ext uri="{BB962C8B-B14F-4D97-AF65-F5344CB8AC3E}">
        <p14:creationId xmlns:p14="http://schemas.microsoft.com/office/powerpoint/2010/main" val="3537254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Föräldrainformation på BVC</a:t>
            </a:r>
          </a:p>
        </p:txBody>
      </p:sp>
      <p:sp>
        <p:nvSpPr>
          <p:cNvPr id="4" name="Platshållare för bildnummer 3"/>
          <p:cNvSpPr>
            <a:spLocks noGrp="1"/>
          </p:cNvSpPr>
          <p:nvPr>
            <p:ph type="sldNum" sz="quarter" idx="5"/>
          </p:nvPr>
        </p:nvSpPr>
        <p:spPr/>
        <p:txBody>
          <a:bodyPr/>
          <a:lstStyle/>
          <a:p>
            <a:fld id="{8B5362E9-56F8-4489-B0BC-0270E33C950D}" type="slidenum">
              <a:rPr lang="sv-SE" smtClean="0"/>
              <a:t>23</a:t>
            </a:fld>
            <a:endParaRPr lang="sv-SE" dirty="0"/>
          </a:p>
        </p:txBody>
      </p:sp>
    </p:spTree>
    <p:extLst>
      <p:ext uri="{BB962C8B-B14F-4D97-AF65-F5344CB8AC3E}">
        <p14:creationId xmlns:p14="http://schemas.microsoft.com/office/powerpoint/2010/main" val="399055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5362E9-56F8-4489-B0BC-0270E33C950D}" type="slidenum">
              <a:rPr lang="sv-SE" smtClean="0"/>
              <a:t>24</a:t>
            </a:fld>
            <a:endParaRPr lang="sv-SE" dirty="0"/>
          </a:p>
        </p:txBody>
      </p:sp>
    </p:spTree>
    <p:extLst>
      <p:ext uri="{BB962C8B-B14F-4D97-AF65-F5344CB8AC3E}">
        <p14:creationId xmlns:p14="http://schemas.microsoft.com/office/powerpoint/2010/main" val="2842410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www.folkhalsomyndigheten.se</a:t>
            </a:r>
          </a:p>
          <a:p>
            <a:endParaRPr lang="sv-SE" dirty="0"/>
          </a:p>
          <a:p>
            <a:r>
              <a:rPr lang="sv-SE" dirty="0"/>
              <a:t>www.rikshandboken-bhv.se/</a:t>
            </a:r>
          </a:p>
          <a:p>
            <a:endParaRPr lang="sv-SE" dirty="0"/>
          </a:p>
          <a:p>
            <a:r>
              <a:rPr lang="sv-SE" dirty="0"/>
              <a:t>Faktablad</a:t>
            </a:r>
            <a:r>
              <a:rPr lang="sv-SE" baseline="0" dirty="0"/>
              <a:t> finns på Folkhälsomyndighetens hemsida: www.folkhalsomyndigheten.se </a:t>
            </a:r>
            <a:endParaRPr lang="sv-SE" dirty="0"/>
          </a:p>
          <a:p>
            <a:endParaRPr lang="sv-SE" dirty="0"/>
          </a:p>
          <a:p>
            <a:r>
              <a:rPr lang="sv-SE" dirty="0"/>
              <a:t>Frågor och svar om rota</a:t>
            </a:r>
            <a:r>
              <a:rPr lang="sv-SE" baseline="0" dirty="0"/>
              <a:t>: www.folkhalsomyndigheten.se/smittskydd-beredskap/vaccinationer/fragor-och-svar/rotavirus/ </a:t>
            </a:r>
          </a:p>
          <a:p>
            <a:endParaRPr lang="sv-SE" baseline="0" dirty="0"/>
          </a:p>
          <a:p>
            <a:r>
              <a:rPr lang="sv-SE" baseline="0" dirty="0"/>
              <a:t>Vårdguiden: www.1177.se/Stockholm/</a:t>
            </a:r>
            <a:endParaRPr lang="sv-SE" dirty="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25</a:t>
            </a:fld>
            <a:endParaRPr lang="sv-SE" dirty="0"/>
          </a:p>
        </p:txBody>
      </p:sp>
    </p:spTree>
    <p:extLst>
      <p:ext uri="{BB962C8B-B14F-4D97-AF65-F5344CB8AC3E}">
        <p14:creationId xmlns:p14="http://schemas.microsoft.com/office/powerpoint/2010/main" val="106749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a:t>
            </a:r>
            <a:r>
              <a:rPr lang="sv-SE" baseline="0" dirty="0"/>
              <a:t> kroppen smittats av rotavirus infiltrerar viruset framför allt cellerna i tunntarmen. Här förökar sig viruset och förstör tarmcellerna. Processen leder till att kroppen inte kan ta upp vätska via tarmen. </a:t>
            </a:r>
          </a:p>
          <a:p>
            <a:endParaRPr lang="sv-SE" baseline="0" dirty="0"/>
          </a:p>
          <a:p>
            <a:r>
              <a:rPr lang="sv-SE" baseline="0" dirty="0"/>
              <a:t>Viruset utsöndrar även ett gift, s.k. </a:t>
            </a:r>
            <a:r>
              <a:rPr lang="sv-SE" baseline="0" dirty="0" err="1"/>
              <a:t>enterotoxin</a:t>
            </a:r>
            <a:r>
              <a:rPr lang="sv-SE" baseline="0" dirty="0"/>
              <a:t> som rubbar saltbalansen i tarmcellen, vilket leder till osmotiska, kraftiga diarréer med uttorkning som följd. </a:t>
            </a:r>
          </a:p>
          <a:p>
            <a:r>
              <a:rPr lang="sv-SE" baseline="0" dirty="0"/>
              <a:t>Den här mekanismen kan även sätta igång serotoninutsöndring som leder till ökade tarmrörelser (peristaltik), illamående och kräkningar. </a:t>
            </a:r>
          </a:p>
          <a:p>
            <a:endParaRPr lang="sv-SE" baseline="0" dirty="0"/>
          </a:p>
          <a:p>
            <a:r>
              <a:rPr lang="sv-SE" dirty="0"/>
              <a:t>	Källa: https://www.ncbi.nlm.nih.gov/pmc/articles/PMC5858916/pdf/nihms925837.pdf</a:t>
            </a:r>
          </a:p>
        </p:txBody>
      </p:sp>
      <p:sp>
        <p:nvSpPr>
          <p:cNvPr id="4" name="Platshållare för bildnummer 3"/>
          <p:cNvSpPr>
            <a:spLocks noGrp="1"/>
          </p:cNvSpPr>
          <p:nvPr>
            <p:ph type="sldNum" sz="quarter" idx="10"/>
          </p:nvPr>
        </p:nvSpPr>
        <p:spPr/>
        <p:txBody>
          <a:bodyPr/>
          <a:lstStyle/>
          <a:p>
            <a:fld id="{8B5362E9-56F8-4489-B0BC-0270E33C950D}" type="slidenum">
              <a:rPr lang="sv-SE" smtClean="0"/>
              <a:t>3</a:t>
            </a:fld>
            <a:endParaRPr lang="sv-SE" dirty="0"/>
          </a:p>
        </p:txBody>
      </p:sp>
    </p:spTree>
    <p:extLst>
      <p:ext uri="{BB962C8B-B14F-4D97-AF65-F5344CB8AC3E}">
        <p14:creationId xmlns:p14="http://schemas.microsoft.com/office/powerpoint/2010/main" val="184059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Rotaviruset har</a:t>
            </a:r>
            <a:r>
              <a:rPr lang="sv-SE" baseline="0" dirty="0"/>
              <a:t> en relativt kort inkubationstid: från tidpunkten när smittan sker dröjer det i snitt 3 dagar tills symtom uppkommer. Sjukdomsperioden varar i regel 3-5 dagar. Diarré är det symtomet som är kvar längst. Den smittade personen kan utsöndra viruset i flera dagar, ibland i veckor efter tillfrisknandet. Under den tiden är det möjligt att smitta andra i närheten. Det kan förekomma att smittan sker på sjukhuset mellan patienterna, så kallad </a:t>
            </a:r>
            <a:r>
              <a:rPr lang="sv-SE" baseline="0" dirty="0" err="1"/>
              <a:t>nosokomial</a:t>
            </a:r>
            <a:r>
              <a:rPr lang="sv-SE" baseline="0" dirty="0"/>
              <a:t> smitta. </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a:t>
            </a:fld>
            <a:endParaRPr lang="sv-SE" dirty="0"/>
          </a:p>
        </p:txBody>
      </p:sp>
    </p:spTree>
    <p:extLst>
      <p:ext uri="{BB962C8B-B14F-4D97-AF65-F5344CB8AC3E}">
        <p14:creationId xmlns:p14="http://schemas.microsoft.com/office/powerpoint/2010/main" val="351118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882487" rtl="0" eaLnBrk="1" fontAlgn="auto" latinLnBrk="0" hangingPunct="1">
              <a:lnSpc>
                <a:spcPct val="100000"/>
              </a:lnSpc>
              <a:spcBef>
                <a:spcPts val="0"/>
              </a:spcBef>
              <a:spcAft>
                <a:spcPts val="0"/>
              </a:spcAft>
              <a:buClrTx/>
              <a:buSzTx/>
              <a:buFontTx/>
              <a:buNone/>
              <a:tabLst/>
              <a:defRPr/>
            </a:pPr>
            <a:r>
              <a:rPr lang="sv-SE" dirty="0"/>
              <a:t>Rotavirusinfektionen</a:t>
            </a:r>
            <a:r>
              <a:rPr lang="sv-SE" baseline="0" dirty="0"/>
              <a:t> är mycket smittsam, och smittsamheten kan finnas redan innan kräkningar eller diarréer har kommit igång. Det behövs inte många viruspartiklar för att bli smittad. Ibland kan infektionen vara så pass lindrig att den inte märks. Som tidigare nämnts har i princip alla barn varit utsatta för smitta före sin femårsdag. </a:t>
            </a:r>
            <a:endParaRPr lang="sv-SE" dirty="0"/>
          </a:p>
          <a:p>
            <a:pPr defTabSz="882487">
              <a:defRPr/>
            </a:pPr>
            <a:endParaRPr lang="sv-SE" dirty="0"/>
          </a:p>
          <a:p>
            <a:pPr defTabSz="882487">
              <a:defRPr/>
            </a:pPr>
            <a:r>
              <a:rPr lang="sv-SE" dirty="0"/>
              <a:t>Smittan med</a:t>
            </a:r>
            <a:r>
              <a:rPr lang="sv-SE" baseline="0" dirty="0"/>
              <a:t> rotaviruset sker mellan människor. Smittvägarna går via avföringen och sekretdroppar, men även via orena föremål och ytor. Viruset är motståndskraftigt och kan inte säkert fås bort med desinfektionsmedel eller handtvätt. Dessutom överlever det länge utanför människokroppen. </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a:t>
            </a:fld>
            <a:endParaRPr lang="sv-SE" dirty="0"/>
          </a:p>
        </p:txBody>
      </p:sp>
    </p:spTree>
    <p:extLst>
      <p:ext uri="{BB962C8B-B14F-4D97-AF65-F5344CB8AC3E}">
        <p14:creationId xmlns:p14="http://schemas.microsoft.com/office/powerpoint/2010/main" val="78655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del av barnen som</a:t>
            </a:r>
            <a:r>
              <a:rPr lang="sv-SE" baseline="0" dirty="0"/>
              <a:t> insjuknar i rotavirusinfektion drabbas av allvarliga komplikationer. Bland magsjukevirus är det framförallt rotaviruset som leder till komplikationer såsom uttorkning. Ett av hundra barn behöver till och med vårdas på en intensivvårdsavdelning. Det är vanligare med komplikationer när barnet blivit smittat utanför sjukhuset än vid smitta på sjukhus. </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a:t>
            </a:fld>
            <a:endParaRPr lang="sv-SE" dirty="0"/>
          </a:p>
        </p:txBody>
      </p:sp>
    </p:spTree>
    <p:extLst>
      <p:ext uri="{BB962C8B-B14F-4D97-AF65-F5344CB8AC3E}">
        <p14:creationId xmlns:p14="http://schemas.microsoft.com/office/powerpoint/2010/main" val="258961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882487">
              <a:defRPr/>
            </a:pPr>
            <a:r>
              <a:rPr lang="sv-SE" dirty="0"/>
              <a:t>I andra delar av världen skördar rotavirusinfektionen</a:t>
            </a:r>
            <a:r>
              <a:rPr lang="sv-SE" baseline="0" dirty="0"/>
              <a:t> liv. I stora delar av Afrika dör mer än 1 av 1 000 barn som drabbats av rotaviruset.</a:t>
            </a:r>
          </a:p>
          <a:p>
            <a:pPr defTabSz="882487">
              <a:defRPr/>
            </a:pPr>
            <a:endParaRPr lang="sv-SE" baseline="0" dirty="0"/>
          </a:p>
          <a:p>
            <a:pPr defTabSz="882487">
              <a:defRPr/>
            </a:pPr>
            <a:r>
              <a:rPr lang="sv-SE" baseline="0" dirty="0"/>
              <a:t>Före införandet av vaccinet uppskattas att mer än 500 000 barn under 5 år dog av rotaviruset varje år. </a:t>
            </a:r>
            <a:r>
              <a:rPr lang="sv-SE" dirty="0"/>
              <a:t>Än idag</a:t>
            </a:r>
            <a:r>
              <a:rPr lang="sv-SE" baseline="0" dirty="0"/>
              <a:t> dör uppskattningsvis mer än 200 000 barn årligen i världen. </a:t>
            </a:r>
            <a:endParaRPr lang="sv-SE" dirty="0"/>
          </a:p>
          <a:p>
            <a:pPr defTabSz="882487">
              <a:defRPr/>
            </a:pPr>
            <a:endParaRPr lang="sv-SE" baseline="0" dirty="0"/>
          </a:p>
          <a:p>
            <a:pPr defTabSz="882487">
              <a:defRPr/>
            </a:pPr>
            <a:r>
              <a:rPr lang="sv-SE" baseline="0" dirty="0"/>
              <a:t>I Sverige vårdades årligen drygt 2 000 barn yngre än 5 år på sjukhus på grund av rotavirusinfektion innan några regioner började erbjuda vaccinet. Medianvårdtiden var 2-3 dagar. Det är framförallt barn under tre år som drabbas av allvarliga rotavirusinfektioner. Barnen är sällan yngre än 2 månader när de insjuknar. Eftersom vaccinets första dos ges redan vid 6 veckors ålder finns det goda möjligheter till att förebygga sjukdom. Magsjuka är vanligast under senvintern och sammanfaller med säsongen för andra virusinfektioner. Detta innebär en stor belastning för akutmottagningar och vårdavdelningar som tar emot och vårdar barn. Dessutom ökar risken för att bli smittad med annat virus på sjukhuset. </a:t>
            </a:r>
          </a:p>
          <a:p>
            <a:pPr defTabSz="882487">
              <a:defRPr/>
            </a:pPr>
            <a:endParaRPr lang="sv-SE" baseline="0" dirty="0"/>
          </a:p>
          <a:p>
            <a:pPr defTabSz="882487">
              <a:defRPr/>
            </a:pPr>
            <a:r>
              <a:rPr lang="sv-SE" baseline="0" dirty="0"/>
              <a:t>Barn som vårdas på sjukhus för magsjuka registreras i Socialstyrelsens patientregister i Sverige. Grafen visar den sjunkande trenden de senaste åren när allt fler regioner tagit in rotavirusvaccinet som ett erbjudande inom ramen för barnhälsovårdens program. </a:t>
            </a:r>
          </a:p>
          <a:p>
            <a:pPr defTabSz="882487">
              <a:defRPr/>
            </a:pPr>
            <a:endParaRPr lang="sv-SE" baseline="0" dirty="0"/>
          </a:p>
          <a:p>
            <a:pPr defTabSz="882487">
              <a:defRPr/>
            </a:pP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a:t>
            </a:fld>
            <a:endParaRPr lang="sv-SE" dirty="0"/>
          </a:p>
        </p:txBody>
      </p:sp>
    </p:spTree>
    <p:extLst>
      <p:ext uri="{BB962C8B-B14F-4D97-AF65-F5344CB8AC3E}">
        <p14:creationId xmlns:p14="http://schemas.microsoft.com/office/powerpoint/2010/main" val="390967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Världshälsoorganisationen rekommenderar</a:t>
            </a:r>
            <a:r>
              <a:rPr lang="sv-SE" baseline="0" dirty="0"/>
              <a:t> sedan 2009 alla länder att inkludera rotavirusvaccinet i sina nationella vaccinationsprogram. </a:t>
            </a:r>
          </a:p>
          <a:p>
            <a:r>
              <a:rPr lang="sv-SE" altLang="sv-SE" dirty="0"/>
              <a:t>2006 rekommenderas alla låginkomstländer</a:t>
            </a:r>
          </a:p>
          <a:p>
            <a:r>
              <a:rPr lang="sv-SE" altLang="sv-SE" dirty="0"/>
              <a:t>2009 rekommenderas alla länder</a:t>
            </a:r>
          </a:p>
          <a:p>
            <a:pPr defTabSz="882487">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Långt</a:t>
            </a:r>
            <a:r>
              <a:rPr lang="sv-SE" baseline="0" dirty="0"/>
              <a:t> mer än hälften av världens länder (</a:t>
            </a:r>
            <a:r>
              <a:rPr lang="sv-SE" dirty="0"/>
              <a:t>103 enligt International</a:t>
            </a:r>
            <a:r>
              <a:rPr lang="sv-SE" baseline="0" dirty="0"/>
              <a:t> </a:t>
            </a:r>
            <a:r>
              <a:rPr lang="sv-SE" baseline="0" dirty="0" err="1"/>
              <a:t>Vaccine</a:t>
            </a:r>
            <a:r>
              <a:rPr lang="sv-SE" baseline="0" dirty="0"/>
              <a:t> Access Center) har integrerat vaccinet helt eller delvis i sina vaccinationsprogram, och det blir allt fler. </a:t>
            </a:r>
            <a:endParaRPr lang="sv-SE" dirty="0"/>
          </a:p>
          <a:p>
            <a:pPr defTabSz="882487">
              <a:defRPr/>
            </a:pPr>
            <a:r>
              <a:rPr lang="sv-SE" dirty="0"/>
              <a:t>	Källa: http://www.who.int/wer/2013/wer8805.pdf?ua=1</a:t>
            </a:r>
          </a:p>
          <a:p>
            <a:pPr defTabSz="882487">
              <a:defRPr/>
            </a:pPr>
            <a:endParaRPr lang="sv-SE" dirty="0"/>
          </a:p>
          <a:p>
            <a:pPr defTabSz="882487">
              <a:defRPr/>
            </a:pPr>
            <a:endParaRPr lang="sv-SE" dirty="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a:t>
            </a:fld>
            <a:endParaRPr lang="sv-SE" dirty="0"/>
          </a:p>
        </p:txBody>
      </p:sp>
    </p:spTree>
    <p:extLst>
      <p:ext uri="{BB962C8B-B14F-4D97-AF65-F5344CB8AC3E}">
        <p14:creationId xmlns:p14="http://schemas.microsoft.com/office/powerpoint/2010/main" val="69603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två vacciner mot</a:t>
            </a:r>
            <a:r>
              <a:rPr lang="sv-SE" baseline="0" dirty="0"/>
              <a:t> rotavirus på marknaden. Båda vaccinerna ges via munnen. Vaccinerna har liknande effekt och ger ett</a:t>
            </a:r>
            <a:r>
              <a:rPr lang="sv-SE" dirty="0"/>
              <a:t> </a:t>
            </a:r>
            <a:r>
              <a:rPr lang="sv-SE" dirty="0" err="1"/>
              <a:t>korsskydd</a:t>
            </a:r>
            <a:r>
              <a:rPr lang="sv-SE" dirty="0"/>
              <a:t> mot olika virusstammar. Det som skiljer vaccinerna</a:t>
            </a:r>
            <a:r>
              <a:rPr lang="sv-SE" baseline="0" dirty="0"/>
              <a:t> åt är att för det ena vaccinet krävs två doser med lite mindre mängd vätska medan det andra vaccinet ges i tre doser. Det ena vaccinet är godkänt för prematura barn födda efter 27 veckor och det andra för barn födda efter vecka 25. </a:t>
            </a:r>
            <a:endParaRPr lang="sv-SE" dirty="0"/>
          </a:p>
          <a:p>
            <a:endParaRPr lang="sv-SE" i="0" dirty="0"/>
          </a:p>
          <a:p>
            <a:r>
              <a:rPr lang="sv-SE" baseline="0" dirty="0"/>
              <a:t>När det gäller rotavirusvaccinet så har 2-dos vaccinet </a:t>
            </a:r>
            <a:r>
              <a:rPr lang="sv-SE" baseline="0" dirty="0" err="1"/>
              <a:t>Rotarix</a:t>
            </a:r>
            <a:r>
              <a:rPr lang="sv-SE" baseline="0" dirty="0"/>
              <a:t> upphandlats. </a:t>
            </a:r>
            <a:r>
              <a:rPr lang="sv-SE" i="0" dirty="0"/>
              <a:t>Vaccinet består av levande försvagade virus</a:t>
            </a:r>
            <a:r>
              <a:rPr lang="sv-SE" i="0" baseline="0" dirty="0"/>
              <a:t> av stammen RIX4414. Det behövs hjälpämnen för att t.ex. stabilisera vaccinet. </a:t>
            </a:r>
            <a:r>
              <a:rPr lang="sv-SE" i="0" dirty="0"/>
              <a:t>Sockret gör dessutom att vaccinet smakar sött.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Det är önskvärt att samma vaccin används för hela vaccinationsserien. I undantagsfall, t. ex. om ett barn har flyttat från ett land och har påbörjat vaccinationen med det andra vaccinet, kan serien fortsättas med det upphandlade vaccinet. Sammanlagt ska barnet då få tre vaccindoser mot rotavirus.</a:t>
            </a:r>
          </a:p>
          <a:p>
            <a:endParaRPr lang="sv-SE" i="0"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9</a:t>
            </a:fld>
            <a:endParaRPr lang="sv-SE" dirty="0"/>
          </a:p>
        </p:txBody>
      </p:sp>
    </p:spTree>
    <p:extLst>
      <p:ext uri="{BB962C8B-B14F-4D97-AF65-F5344CB8AC3E}">
        <p14:creationId xmlns:p14="http://schemas.microsoft.com/office/powerpoint/2010/main" val="4067457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innehåll">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4" y="1700808"/>
            <a:ext cx="6984775" cy="3805467"/>
          </a:xfrm>
        </p:spPr>
        <p:txBody>
          <a:bodyPr/>
          <a:lstStyle>
            <a:lvl1pPr>
              <a:defRPr/>
            </a:lvl1pPr>
            <a:lvl4pPr>
              <a:defRPr sz="1300"/>
            </a:lvl4pPr>
          </a:lstStyle>
          <a:p>
            <a:pPr lvl="0"/>
            <a:r>
              <a:rPr lang="sv-SE" dirty="0"/>
              <a:t>Punktlista</a:t>
            </a:r>
          </a:p>
          <a:p>
            <a:pPr lvl="1"/>
            <a:r>
              <a:rPr lang="sv-SE" dirty="0"/>
              <a:t>Nivå två</a:t>
            </a:r>
          </a:p>
          <a:p>
            <a:pPr lvl="2"/>
            <a:r>
              <a:rPr lang="sv-SE" dirty="0"/>
              <a:t>Nivå tre</a:t>
            </a:r>
          </a:p>
        </p:txBody>
      </p:sp>
      <p:sp>
        <p:nvSpPr>
          <p:cNvPr id="4" name="Rubrik 3"/>
          <p:cNvSpPr>
            <a:spLocks noGrp="1"/>
          </p:cNvSpPr>
          <p:nvPr>
            <p:ph type="title" hasCustomPrompt="1"/>
          </p:nvPr>
        </p:nvSpPr>
        <p:spPr>
          <a:xfrm>
            <a:off x="911424" y="572794"/>
            <a:ext cx="9145015" cy="911990"/>
          </a:xfrm>
        </p:spPr>
        <p:txBody>
          <a:bodyPr/>
          <a:lstStyle>
            <a:lvl1pPr>
              <a:defRPr/>
            </a:lvl1pPr>
          </a:lstStyle>
          <a:p>
            <a:r>
              <a:rPr lang="sv-SE" dirty="0"/>
              <a:t>Rubrik</a:t>
            </a:r>
          </a:p>
        </p:txBody>
      </p:sp>
      <p:pic>
        <p:nvPicPr>
          <p:cNvPr id="2" name="Bildobjekt 1"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70" y="5949793"/>
            <a:ext cx="1916070" cy="643238"/>
          </a:xfrm>
          <a:prstGeom prst="rect">
            <a:avLst/>
          </a:prstGeom>
        </p:spPr>
      </p:pic>
    </p:spTree>
    <p:extLst>
      <p:ext uri="{BB962C8B-B14F-4D97-AF65-F5344CB8AC3E}">
        <p14:creationId xmlns:p14="http://schemas.microsoft.com/office/powerpoint/2010/main" val="284355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5183188" y="719999"/>
            <a:ext cx="6172200" cy="500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2019-06-05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1900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pic>
        <p:nvPicPr>
          <p:cNvPr id="3" name="Bildobjekt 2"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70" y="5949793"/>
            <a:ext cx="1916070" cy="643238"/>
          </a:xfrm>
          <a:prstGeom prst="rect">
            <a:avLst/>
          </a:prstGeom>
        </p:spPr>
      </p:pic>
    </p:spTree>
    <p:extLst>
      <p:ext uri="{BB962C8B-B14F-4D97-AF65-F5344CB8AC3E}">
        <p14:creationId xmlns:p14="http://schemas.microsoft.com/office/powerpoint/2010/main" val="197322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85344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534400" cy="838944"/>
          </a:xfrm>
        </p:spPr>
        <p:txBody>
          <a:bodyPr/>
          <a:lstStyle>
            <a:lvl1pPr marL="0" indent="0" algn="l">
              <a:lnSpc>
                <a:spcPts val="3000"/>
              </a:lnSpc>
              <a:spcBef>
                <a:spcPts val="600"/>
              </a:spcBef>
              <a:spcAft>
                <a:spcPts val="300"/>
              </a:spcAft>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datum osv.</a:t>
            </a:r>
          </a:p>
        </p:txBody>
      </p:sp>
      <p:pic>
        <p:nvPicPr>
          <p:cNvPr id="5" name="Bildobjekt 4" descr="Folkhälsomyndighetens logoty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Tree>
    <p:extLst>
      <p:ext uri="{BB962C8B-B14F-4D97-AF65-F5344CB8AC3E}">
        <p14:creationId xmlns:p14="http://schemas.microsoft.com/office/powerpoint/2010/main" val="399528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rtsida 2">
    <p:bg>
      <p:bgPr>
        <a:solidFill>
          <a:srgbClr val="0065AC"/>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8534400" cy="1470025"/>
          </a:xfrm>
        </p:spPr>
        <p:txBody>
          <a:bodyPr anchor="b"/>
          <a:lstStyle>
            <a:lvl1pPr>
              <a:lnSpc>
                <a:spcPts val="4200"/>
              </a:lnSpc>
              <a:spcBef>
                <a:spcPts val="300"/>
              </a:spcBef>
              <a:spcAft>
                <a:spcPts val="600"/>
              </a:spcAft>
              <a:defRPr sz="380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534400" cy="838944"/>
          </a:xfrm>
        </p:spPr>
        <p:txBody>
          <a:bodyPr/>
          <a:lstStyle>
            <a:lvl1pPr marL="0" indent="0" algn="l">
              <a:lnSpc>
                <a:spcPts val="3000"/>
              </a:lnSpc>
              <a:spcBef>
                <a:spcPts val="600"/>
              </a:spcBef>
              <a:spcAft>
                <a:spcPts val="300"/>
              </a:spcAft>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datum osv.</a:t>
            </a:r>
          </a:p>
        </p:txBody>
      </p:sp>
      <p:pic>
        <p:nvPicPr>
          <p:cNvPr id="6" name="Bildobjekt 5"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7154" y="23787"/>
            <a:ext cx="4888720" cy="6858000"/>
          </a:xfrm>
          <a:prstGeom prst="rect">
            <a:avLst/>
          </a:prstGeom>
        </p:spPr>
      </p:pic>
    </p:spTree>
    <p:extLst>
      <p:ext uri="{BB962C8B-B14F-4D97-AF65-F5344CB8AC3E}">
        <p14:creationId xmlns:p14="http://schemas.microsoft.com/office/powerpoint/2010/main" val="266685323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rgbClr val="0065AC"/>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1424" y="2492896"/>
            <a:ext cx="8506104" cy="911990"/>
          </a:xfrm>
        </p:spPr>
        <p:txBody>
          <a:bodyPr/>
          <a:lstStyle>
            <a:lvl1pPr>
              <a:defRPr b="0" baseline="0">
                <a:solidFill>
                  <a:schemeClr val="bg1"/>
                </a:solidFill>
              </a:defRPr>
            </a:lvl1pPr>
          </a:lstStyle>
          <a:p>
            <a:r>
              <a:rPr lang="sv-SE" dirty="0"/>
              <a:t>Kapitelrubrik</a:t>
            </a:r>
          </a:p>
        </p:txBody>
      </p:sp>
      <p:pic>
        <p:nvPicPr>
          <p:cNvPr id="5" name="Bildobjekt 4"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spTree>
    <p:extLst>
      <p:ext uri="{BB962C8B-B14F-4D97-AF65-F5344CB8AC3E}">
        <p14:creationId xmlns:p14="http://schemas.microsoft.com/office/powerpoint/2010/main" val="148098296"/>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2019-06-05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427872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radig 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864000" y="1989120"/>
            <a:ext cx="10465200" cy="3832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2019-06-05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
        <p:nvSpPr>
          <p:cNvPr id="11"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dirty="0"/>
              <a:t>Eventuellt underrubrik</a:t>
            </a:r>
          </a:p>
        </p:txBody>
      </p:sp>
    </p:spTree>
    <p:extLst>
      <p:ext uri="{BB962C8B-B14F-4D97-AF65-F5344CB8AC3E}">
        <p14:creationId xmlns:p14="http://schemas.microsoft.com/office/powerpoint/2010/main" val="374464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64000" y="720000"/>
            <a:ext cx="10465200" cy="64800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64000" y="1825625"/>
            <a:ext cx="51660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6172200" y="1825625"/>
            <a:ext cx="51660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2019-06-05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
        <p:nvSpPr>
          <p:cNvPr id="8"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dirty="0"/>
              <a:t>Eventuellt underrubrik</a:t>
            </a:r>
          </a:p>
        </p:txBody>
      </p:sp>
    </p:spTree>
    <p:extLst>
      <p:ext uri="{BB962C8B-B14F-4D97-AF65-F5344CB8AC3E}">
        <p14:creationId xmlns:p14="http://schemas.microsoft.com/office/powerpoint/2010/main" val="410011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5183188" y="720000"/>
            <a:ext cx="6172200" cy="500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2019-06-05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2249310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424" y="572794"/>
            <a:ext cx="8506104" cy="911990"/>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5" y="1700809"/>
            <a:ext cx="7017045" cy="3672880"/>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415390243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6" r:id="rId3"/>
    <p:sldLayoutId id="2147483719" r:id="rId4"/>
    <p:sldLayoutId id="2147483720" r:id="rId5"/>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1071" userDrawn="1">
          <p15:clr>
            <a:srgbClr val="F26B43"/>
          </p15:clr>
        </p15:guide>
        <p15:guide id="1" pos="3840" userDrawn="1">
          <p15:clr>
            <a:srgbClr val="F26B43"/>
          </p15:clr>
        </p15:guide>
        <p15:guide id="2" pos="596" userDrawn="1">
          <p15:clr>
            <a:srgbClr val="F26B43"/>
          </p15:clr>
        </p15:guide>
        <p15:guide id="3" orient="horz" pos="890" userDrawn="1">
          <p15:clr>
            <a:srgbClr val="F26B43"/>
          </p15:clr>
        </p15:guide>
        <p15:guide id="4" orient="horz" pos="3395" userDrawn="1">
          <p15:clr>
            <a:srgbClr val="F26B43"/>
          </p15:clr>
        </p15:guide>
        <p15:guide id="5" pos="71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4000" y="720000"/>
            <a:ext cx="10465200" cy="648000"/>
          </a:xfrm>
          <a:prstGeom prst="rect">
            <a:avLst/>
          </a:prstGeom>
        </p:spPr>
        <p:txBody>
          <a:bodyPr vert="horz" lIns="91440" tIns="45720" rIns="91440" bIns="45720" rtlCol="0" anchor="t" anchorCtr="0">
            <a:noAutofit/>
          </a:bodyPr>
          <a:lstStyle/>
          <a:p>
            <a:r>
              <a:rPr lang="sv-SE" dirty="0"/>
              <a:t>Klicka här för att ändra format</a:t>
            </a:r>
          </a:p>
        </p:txBody>
      </p:sp>
      <p:pic>
        <p:nvPicPr>
          <p:cNvPr id="7" name="Bildobjekt 6"/>
          <p:cNvPicPr>
            <a:picLocks noChangeAspect="1"/>
          </p:cNvPicPr>
          <p:nvPr userDrawn="1"/>
        </p:nvPicPr>
        <p:blipFill>
          <a:blip r:embed="rId7" cstate="print">
            <a:lum contrast="-20000"/>
            <a:extLst>
              <a:ext uri="{28A0092B-C50C-407E-A947-70E740481C1C}">
                <a14:useLocalDpi xmlns:a14="http://schemas.microsoft.com/office/drawing/2010/main" val="0"/>
              </a:ext>
            </a:extLst>
          </a:blip>
          <a:stretch>
            <a:fillRect/>
          </a:stretch>
        </p:blipFill>
        <p:spPr>
          <a:xfrm>
            <a:off x="10007667" y="5607977"/>
            <a:ext cx="1944053" cy="746760"/>
          </a:xfrm>
          <a:prstGeom prst="rect">
            <a:avLst/>
          </a:prstGeom>
        </p:spPr>
      </p:pic>
      <p:sp>
        <p:nvSpPr>
          <p:cNvPr id="9" name="Rektangel 8"/>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idx="1"/>
          </p:nvPr>
        </p:nvSpPr>
        <p:spPr>
          <a:xfrm>
            <a:off x="863999" y="1569719"/>
            <a:ext cx="10465200" cy="425164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4" name="Platshållare för datum 3"/>
          <p:cNvSpPr>
            <a:spLocks noGrp="1"/>
          </p:cNvSpPr>
          <p:nvPr>
            <p:ph type="dt" sz="half" idx="2"/>
          </p:nvPr>
        </p:nvSpPr>
        <p:spPr>
          <a:xfrm>
            <a:off x="10780736" y="6532878"/>
            <a:ext cx="720000" cy="365125"/>
          </a:xfrm>
          <a:prstGeom prst="rect">
            <a:avLst/>
          </a:prstGeom>
        </p:spPr>
        <p:txBody>
          <a:bodyPr vert="horz" lIns="91440" tIns="45720" rIns="91440" bIns="45720" rtlCol="0" anchor="ctr"/>
          <a:lstStyle>
            <a:lvl1pPr algn="l">
              <a:defRPr sz="900">
                <a:solidFill>
                  <a:schemeClr val="bg1"/>
                </a:solidFill>
                <a:latin typeface="+mj-lt"/>
              </a:defRPr>
            </a:lvl1pPr>
          </a:lstStyle>
          <a:p>
            <a:pPr algn="ctr"/>
            <a:fld id="{93979412-D361-406D-A194-319B192BD2D7}" type="datetimeFigureOut">
              <a:rPr lang="sv-SE" smtClean="0"/>
              <a:pPr algn="ctr"/>
              <a:t>2019-06-05</a:t>
            </a:fld>
            <a:endParaRPr lang="sv-SE" dirty="0"/>
          </a:p>
        </p:txBody>
      </p:sp>
      <p:sp>
        <p:nvSpPr>
          <p:cNvPr id="5" name="Platshållare för sidfot 4"/>
          <p:cNvSpPr>
            <a:spLocks noGrp="1"/>
          </p:cNvSpPr>
          <p:nvPr>
            <p:ph type="ftr" sz="quarter" idx="3"/>
          </p:nvPr>
        </p:nvSpPr>
        <p:spPr>
          <a:xfrm>
            <a:off x="6653823" y="6532878"/>
            <a:ext cx="4114800" cy="365125"/>
          </a:xfrm>
          <a:prstGeom prst="rect">
            <a:avLst/>
          </a:prstGeom>
        </p:spPr>
        <p:txBody>
          <a:bodyPr vert="horz" lIns="91440" tIns="45720" rIns="91440" bIns="45720" rtlCol="0" anchor="ctr"/>
          <a:lstStyle>
            <a:lvl1pPr algn="r">
              <a:defRPr sz="900" cap="all" baseline="0">
                <a:solidFill>
                  <a:schemeClr val="bg1"/>
                </a:solidFill>
                <a:latin typeface="+mj-lt"/>
              </a:defRPr>
            </a:lvl1pPr>
          </a:lstStyle>
          <a:p>
            <a:endParaRPr lang="sv-SE" dirty="0"/>
          </a:p>
        </p:txBody>
      </p:sp>
      <p:sp>
        <p:nvSpPr>
          <p:cNvPr id="6" name="Platshållare för bildnummer 5"/>
          <p:cNvSpPr>
            <a:spLocks noGrp="1"/>
          </p:cNvSpPr>
          <p:nvPr>
            <p:ph type="sldNum" sz="quarter" idx="4"/>
          </p:nvPr>
        </p:nvSpPr>
        <p:spPr>
          <a:xfrm>
            <a:off x="11519720" y="6532878"/>
            <a:ext cx="432000" cy="365125"/>
          </a:xfrm>
          <a:prstGeom prst="rect">
            <a:avLst/>
          </a:prstGeom>
        </p:spPr>
        <p:txBody>
          <a:bodyPr vert="horz" lIns="91440" tIns="45720" rIns="91440" bIns="45720" rtlCol="0" anchor="ctr"/>
          <a:lstStyle>
            <a:lvl1pPr algn="l">
              <a:defRPr sz="900">
                <a:solidFill>
                  <a:schemeClr val="bg1"/>
                </a:solidFill>
                <a:latin typeface="+mj-lt"/>
              </a:defRPr>
            </a:lvl1pPr>
          </a:lstStyle>
          <a:p>
            <a:fld id="{44A3E772-BA0E-440B-B6B8-BBE74D104596}" type="slidenum">
              <a:rPr lang="sv-SE" smtClean="0"/>
              <a:pPr/>
              <a:t>‹#›</a:t>
            </a:fld>
            <a:endParaRPr lang="sv-SE" dirty="0"/>
          </a:p>
        </p:txBody>
      </p:sp>
    </p:spTree>
    <p:extLst>
      <p:ext uri="{BB962C8B-B14F-4D97-AF65-F5344CB8AC3E}">
        <p14:creationId xmlns:p14="http://schemas.microsoft.com/office/powerpoint/2010/main" val="37356729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914400" rtl="0" eaLnBrk="1" latinLnBrk="0" hangingPunct="1">
        <a:lnSpc>
          <a:spcPct val="110000"/>
        </a:lnSpc>
        <a:spcBef>
          <a:spcPts val="6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04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110000"/>
        </a:lnSpc>
        <a:spcBef>
          <a:spcPts val="6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3pPr>
      <a:lvl4pPr marL="1008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1177.se/Jamtland-Harjedalen/sjukdomar--besvar/mage-och-tarm/tarmbesvar/invagination-hos-barn/" TargetMode="External"/><Relationship Id="rId4" Type="http://schemas.openxmlformats.org/officeDocument/2006/relationships/hyperlink" Target="https://www.regionjh.se/forpersonalovrigavardgivarepartners/halsoochsjukvard/barnhalsovarden.4.1d7a19a1619b54bf17d2e4.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rikshandboken-bhv.s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1177.se/Stockholm/" TargetMode="External"/><Relationship Id="rId5" Type="http://schemas.openxmlformats.org/officeDocument/2006/relationships/hyperlink" Target="http://www.folkhalsomyndigheten.se/smittskydd-beredskap/vaccinationer/fragor-och-svar/rotavirus/" TargetMode="External"/><Relationship Id="rId4" Type="http://schemas.openxmlformats.org/officeDocument/2006/relationships/hyperlink" Target="http://www.folkhalsomyndighet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1CAF929-D33E-4160-A7ED-8A1C8758AA9E}"/>
              </a:ext>
            </a:extLst>
          </p:cNvPr>
          <p:cNvPicPr>
            <a:picLocks noChangeAspect="1"/>
          </p:cNvPicPr>
          <p:nvPr/>
        </p:nvPicPr>
        <p:blipFill>
          <a:blip r:embed="rId3"/>
          <a:stretch>
            <a:fillRect/>
          </a:stretch>
        </p:blipFill>
        <p:spPr>
          <a:xfrm>
            <a:off x="695400" y="173039"/>
            <a:ext cx="9493238" cy="5352961"/>
          </a:xfrm>
          <a:prstGeom prst="rect">
            <a:avLst/>
          </a:prstGeom>
        </p:spPr>
      </p:pic>
    </p:spTree>
    <p:extLst>
      <p:ext uri="{BB962C8B-B14F-4D97-AF65-F5344CB8AC3E}">
        <p14:creationId xmlns:p14="http://schemas.microsoft.com/office/powerpoint/2010/main" val="134053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911424" y="572794"/>
            <a:ext cx="9937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Rotavirusvaccin Barnvaccinationsprogrammet </a:t>
            </a:r>
          </a:p>
          <a:p>
            <a:r>
              <a:rPr lang="sv-SE" dirty="0"/>
              <a:t>Ålder vid vaccination</a:t>
            </a:r>
          </a:p>
        </p:txBody>
      </p:sp>
      <p:sp>
        <p:nvSpPr>
          <p:cNvPr id="5" name="Platshållare för innehåll 2"/>
          <p:cNvSpPr txBox="1">
            <a:spLocks/>
          </p:cNvSpPr>
          <p:nvPr/>
        </p:nvSpPr>
        <p:spPr>
          <a:xfrm>
            <a:off x="951162" y="1999600"/>
            <a:ext cx="10328555" cy="3374089"/>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buNone/>
            </a:pPr>
            <a:endParaRPr lang="sv-SE" dirty="0"/>
          </a:p>
          <a:p>
            <a:pPr marL="0" indent="0">
              <a:buNone/>
            </a:pPr>
            <a:endParaRPr lang="sv-SE" dirty="0"/>
          </a:p>
          <a:p>
            <a:pPr marL="0" indent="0">
              <a:buNone/>
            </a:pPr>
            <a:endParaRPr lang="sv-SE" sz="1800" dirty="0"/>
          </a:p>
          <a:p>
            <a:pPr marL="542925" indent="-457200"/>
            <a:r>
              <a:rPr lang="sv-SE" sz="2400" dirty="0"/>
              <a:t>Minst 4 veckors intervall mellan doserna</a:t>
            </a:r>
          </a:p>
          <a:p>
            <a:pPr marL="542925" indent="-457200"/>
            <a:endParaRPr lang="sv-SE" sz="2400" b="1" dirty="0"/>
          </a:p>
          <a:p>
            <a:pPr marL="542925" indent="-457200"/>
            <a:r>
              <a:rPr lang="sv-SE" sz="2400" dirty="0"/>
              <a:t>Första dosen </a:t>
            </a:r>
            <a:r>
              <a:rPr lang="sv-SE" sz="2400" b="1" u="sng" dirty="0"/>
              <a:t>ska</a:t>
            </a:r>
            <a:r>
              <a:rPr lang="sv-SE" sz="2400" dirty="0"/>
              <a:t> ges </a:t>
            </a:r>
            <a:r>
              <a:rPr lang="sv-SE" sz="2400" u="sng" dirty="0"/>
              <a:t>före</a:t>
            </a:r>
            <a:r>
              <a:rPr lang="sv-SE" sz="2400" dirty="0"/>
              <a:t> 12 veckors ålder</a:t>
            </a:r>
          </a:p>
          <a:p>
            <a:pPr marL="542925" indent="-457200"/>
            <a:r>
              <a:rPr lang="sv-SE" sz="2400" dirty="0"/>
              <a:t>Andra dosen ska ges </a:t>
            </a:r>
            <a:r>
              <a:rPr lang="sv-SE" sz="2400" u="sng" dirty="0"/>
              <a:t>före</a:t>
            </a:r>
            <a:r>
              <a:rPr lang="sv-SE" sz="2400" dirty="0"/>
              <a:t> 16 veckors ålder</a:t>
            </a:r>
          </a:p>
          <a:p>
            <a:pPr marL="542925" indent="-457200"/>
            <a:endParaRPr lang="sv-SE" u="sng" dirty="0"/>
          </a:p>
        </p:txBody>
      </p:sp>
      <p:graphicFrame>
        <p:nvGraphicFramePr>
          <p:cNvPr id="6" name="Tabell 5"/>
          <p:cNvGraphicFramePr>
            <a:graphicFrameLocks noGrp="1"/>
          </p:cNvGraphicFramePr>
          <p:nvPr>
            <p:extLst>
              <p:ext uri="{D42A27DB-BD31-4B8C-83A1-F6EECF244321}">
                <p14:modId xmlns:p14="http://schemas.microsoft.com/office/powerpoint/2010/main" val="1603957998"/>
              </p:ext>
            </p:extLst>
          </p:nvPr>
        </p:nvGraphicFramePr>
        <p:xfrm>
          <a:off x="986077" y="1700808"/>
          <a:ext cx="10293640" cy="1317744"/>
        </p:xfrm>
        <a:graphic>
          <a:graphicData uri="http://schemas.openxmlformats.org/drawingml/2006/table">
            <a:tbl>
              <a:tblPr firstRow="1" bandRow="1">
                <a:tableStyleId>{F5AB1C69-6EDB-4FF4-983F-18BD219EF322}</a:tableStyleId>
              </a:tblPr>
              <a:tblGrid>
                <a:gridCol w="5146820">
                  <a:extLst>
                    <a:ext uri="{9D8B030D-6E8A-4147-A177-3AD203B41FA5}">
                      <a16:colId xmlns:a16="http://schemas.microsoft.com/office/drawing/2014/main" val="20000"/>
                    </a:ext>
                  </a:extLst>
                </a:gridCol>
                <a:gridCol w="5146820">
                  <a:extLst>
                    <a:ext uri="{9D8B030D-6E8A-4147-A177-3AD203B41FA5}">
                      <a16:colId xmlns:a16="http://schemas.microsoft.com/office/drawing/2014/main" val="20001"/>
                    </a:ext>
                  </a:extLst>
                </a:gridCol>
              </a:tblGrid>
              <a:tr h="658872">
                <a:tc>
                  <a:txBody>
                    <a:bodyPr/>
                    <a:lstStyle/>
                    <a:p>
                      <a:r>
                        <a:rPr lang="sv-SE" sz="2400" dirty="0"/>
                        <a:t>Dos 1</a:t>
                      </a:r>
                    </a:p>
                  </a:txBody>
                  <a:tcPr anchor="ctr"/>
                </a:tc>
                <a:tc>
                  <a:txBody>
                    <a:bodyPr/>
                    <a:lstStyle/>
                    <a:p>
                      <a:r>
                        <a:rPr lang="sv-SE" sz="2400" dirty="0"/>
                        <a:t>Dos 2</a:t>
                      </a:r>
                    </a:p>
                  </a:txBody>
                  <a:tcPr anchor="ctr"/>
                </a:tc>
                <a:extLst>
                  <a:ext uri="{0D108BD9-81ED-4DB2-BD59-A6C34878D82A}">
                    <a16:rowId xmlns:a16="http://schemas.microsoft.com/office/drawing/2014/main" val="10000"/>
                  </a:ext>
                </a:extLst>
              </a:tr>
              <a:tr h="658872">
                <a:tc>
                  <a:txBody>
                    <a:bodyPr/>
                    <a:lstStyle/>
                    <a:p>
                      <a:r>
                        <a:rPr lang="sv-SE" sz="2400" dirty="0"/>
                        <a:t>6 veckor</a:t>
                      </a:r>
                    </a:p>
                  </a:txBody>
                  <a:tcPr anchor="ctr"/>
                </a:tc>
                <a:tc>
                  <a:txBody>
                    <a:bodyPr/>
                    <a:lstStyle/>
                    <a:p>
                      <a:r>
                        <a:rPr lang="sv-SE" sz="2400" dirty="0"/>
                        <a:t>3 månader</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933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958017" y="572794"/>
            <a:ext cx="8506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Vem skyddas?</a:t>
            </a:r>
          </a:p>
        </p:txBody>
      </p:sp>
      <p:sp>
        <p:nvSpPr>
          <p:cNvPr id="5" name="Platshållare för innehåll 2"/>
          <p:cNvSpPr txBox="1">
            <a:spLocks/>
          </p:cNvSpPr>
          <p:nvPr/>
        </p:nvSpPr>
        <p:spPr>
          <a:xfrm>
            <a:off x="958017" y="1301044"/>
            <a:ext cx="10328555" cy="3374089"/>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438150" indent="-438150">
              <a:spcAft>
                <a:spcPts val="1200"/>
              </a:spcAft>
            </a:pPr>
            <a:r>
              <a:rPr lang="sv-SE" sz="2400" dirty="0"/>
              <a:t>Det vaccinerade spädbarnet</a:t>
            </a:r>
          </a:p>
          <a:p>
            <a:pPr marL="438150" indent="-438150">
              <a:spcAft>
                <a:spcPts val="1200"/>
              </a:spcAft>
            </a:pPr>
            <a:r>
              <a:rPr lang="sv-SE" sz="2400" dirty="0"/>
              <a:t>Syskon, vuxna</a:t>
            </a:r>
          </a:p>
          <a:p>
            <a:pPr marL="438150" indent="-438150">
              <a:spcAft>
                <a:spcPts val="1200"/>
              </a:spcAft>
            </a:pPr>
            <a:r>
              <a:rPr lang="sv-SE" sz="2400" dirty="0"/>
              <a:t>Flockimmunitet har påvisats genom minskad smittspridning </a:t>
            </a:r>
          </a:p>
          <a:p>
            <a:pPr marL="438150" indent="-438150">
              <a:spcAft>
                <a:spcPts val="1200"/>
              </a:spcAft>
            </a:pPr>
            <a:r>
              <a:rPr lang="sv-SE" sz="2400" dirty="0"/>
              <a:t>Minskad sjukdomsbörda även i grupper som inte vaccinerats </a:t>
            </a:r>
            <a:endParaRPr lang="sv-SE" sz="1000" dirty="0"/>
          </a:p>
          <a:p>
            <a:pPr marL="0" indent="0">
              <a:spcBef>
                <a:spcPts val="0"/>
              </a:spcBef>
              <a:spcAft>
                <a:spcPts val="0"/>
              </a:spcAft>
              <a:buNone/>
            </a:pPr>
            <a:endParaRPr lang="sv-SE" sz="1000" dirty="0"/>
          </a:p>
          <a:p>
            <a:pPr marL="438150" indent="-438150">
              <a:spcAft>
                <a:spcPts val="1200"/>
              </a:spcAft>
            </a:pPr>
            <a:r>
              <a:rPr lang="sv-SE" sz="2400" dirty="0"/>
              <a:t>Hur väl skyddar vaccinet:</a:t>
            </a:r>
          </a:p>
          <a:p>
            <a:pPr marL="438150" indent="-438150">
              <a:spcAft>
                <a:spcPts val="1200"/>
              </a:spcAft>
            </a:pPr>
            <a:endParaRPr lang="sv-SE" sz="2400" dirty="0"/>
          </a:p>
        </p:txBody>
      </p:sp>
      <p:pic>
        <p:nvPicPr>
          <p:cNvPr id="6" name="Bildobjekt 5">
            <a:extLst>
              <a:ext uri="{FF2B5EF4-FFF2-40B4-BE49-F238E27FC236}">
                <a16:creationId xmlns:a16="http://schemas.microsoft.com/office/drawing/2014/main" id="{2B5CC792-6C81-43FE-8BB2-D35E9FC6E8EC}"/>
              </a:ext>
            </a:extLst>
          </p:cNvPr>
          <p:cNvPicPr>
            <a:picLocks noChangeAspect="1"/>
          </p:cNvPicPr>
          <p:nvPr/>
        </p:nvPicPr>
        <p:blipFill>
          <a:blip r:embed="rId3"/>
          <a:stretch>
            <a:fillRect/>
          </a:stretch>
        </p:blipFill>
        <p:spPr>
          <a:xfrm>
            <a:off x="1775520" y="4358027"/>
            <a:ext cx="6624736" cy="2148562"/>
          </a:xfrm>
          <a:prstGeom prst="rect">
            <a:avLst/>
          </a:prstGeom>
        </p:spPr>
      </p:pic>
    </p:spTree>
    <p:extLst>
      <p:ext uri="{BB962C8B-B14F-4D97-AF65-F5344CB8AC3E}">
        <p14:creationId xmlns:p14="http://schemas.microsoft.com/office/powerpoint/2010/main" val="197838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11424" y="572794"/>
            <a:ext cx="9649072"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Vaccineffekten i </a:t>
            </a:r>
            <a:r>
              <a:rPr lang="sv-SE" u="sng" dirty="0"/>
              <a:t>Finland</a:t>
            </a:r>
            <a:r>
              <a:rPr lang="sv-SE" dirty="0"/>
              <a:t> – 5 år efter införandet</a:t>
            </a:r>
          </a:p>
        </p:txBody>
      </p:sp>
      <p:sp>
        <p:nvSpPr>
          <p:cNvPr id="3" name="Platshållare för innehåll 2"/>
          <p:cNvSpPr txBox="1">
            <a:spLocks/>
          </p:cNvSpPr>
          <p:nvPr/>
        </p:nvSpPr>
        <p:spPr>
          <a:xfrm>
            <a:off x="951162" y="1999600"/>
            <a:ext cx="10328555" cy="3374089"/>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buNone/>
            </a:pPr>
            <a:r>
              <a:rPr lang="sv-SE" sz="2400" dirty="0"/>
              <a:t>Vaccinationen mot rotavirus infördes 2009 </a:t>
            </a:r>
          </a:p>
          <a:p>
            <a:pPr marL="0" indent="0">
              <a:buNone/>
            </a:pPr>
            <a:endParaRPr lang="sv-SE" sz="2400" dirty="0"/>
          </a:p>
          <a:p>
            <a:pPr marL="0" indent="0">
              <a:buNone/>
            </a:pPr>
            <a:r>
              <a:rPr lang="sv-SE" sz="2400" dirty="0"/>
              <a:t>Minskad förekomst av sjukhusvård bland barn &lt;5 år </a:t>
            </a:r>
          </a:p>
          <a:p>
            <a:pPr marL="714375" indent="-271463">
              <a:lnSpc>
                <a:spcPct val="150000"/>
              </a:lnSpc>
            </a:pPr>
            <a:r>
              <a:rPr lang="sv-SE" sz="2400" dirty="0"/>
              <a:t>Rotavirus </a:t>
            </a:r>
            <a:r>
              <a:rPr lang="sv-SE" sz="2400" dirty="0" err="1"/>
              <a:t>gastroenterit</a:t>
            </a:r>
            <a:r>
              <a:rPr lang="sv-SE" sz="2400" dirty="0"/>
              <a:t>: 	92,9 % (95 % KI 91,0–94,5)</a:t>
            </a:r>
          </a:p>
          <a:p>
            <a:pPr marL="714375" indent="-271463">
              <a:lnSpc>
                <a:spcPct val="150000"/>
              </a:lnSpc>
            </a:pPr>
            <a:r>
              <a:rPr lang="sv-SE" sz="2400" dirty="0"/>
              <a:t>All </a:t>
            </a:r>
            <a:r>
              <a:rPr lang="sv-SE" sz="2400" dirty="0" err="1"/>
              <a:t>gastroenterit</a:t>
            </a:r>
            <a:r>
              <a:rPr lang="sv-SE" sz="2400" dirty="0"/>
              <a:t>: 		68,5 % (95 % KI 66,6–70,3)</a:t>
            </a:r>
          </a:p>
          <a:p>
            <a:endParaRPr lang="sv-SE" sz="2400" dirty="0"/>
          </a:p>
          <a:p>
            <a:pPr marL="0" indent="0">
              <a:buNone/>
            </a:pPr>
            <a:br>
              <a:rPr lang="sv-SE" sz="2400" dirty="0"/>
            </a:br>
            <a:endParaRPr lang="sv-SE" sz="2400" dirty="0"/>
          </a:p>
          <a:p>
            <a:pPr marL="0" indent="0">
              <a:buNone/>
            </a:pPr>
            <a:endParaRPr lang="sv-SE" dirty="0"/>
          </a:p>
          <a:p>
            <a:pPr marL="0" indent="0">
              <a:buNone/>
            </a:pPr>
            <a:r>
              <a:rPr lang="sv-SE" dirty="0"/>
              <a:t>  </a:t>
            </a:r>
          </a:p>
        </p:txBody>
      </p:sp>
    </p:spTree>
    <p:extLst>
      <p:ext uri="{BB962C8B-B14F-4D97-AF65-F5344CB8AC3E}">
        <p14:creationId xmlns:p14="http://schemas.microsoft.com/office/powerpoint/2010/main" val="178829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51163" y="1028316"/>
            <a:ext cx="8506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Hur länge varar skyddet?</a:t>
            </a:r>
          </a:p>
        </p:txBody>
      </p:sp>
      <p:sp>
        <p:nvSpPr>
          <p:cNvPr id="3" name="Platshållare för innehåll 2"/>
          <p:cNvSpPr txBox="1">
            <a:spLocks/>
          </p:cNvSpPr>
          <p:nvPr/>
        </p:nvSpPr>
        <p:spPr>
          <a:xfrm>
            <a:off x="951163" y="1999600"/>
            <a:ext cx="9681342" cy="3374089"/>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a:lnSpc>
                <a:spcPct val="100000"/>
              </a:lnSpc>
            </a:pPr>
            <a:r>
              <a:rPr lang="sv-SE" sz="2400" dirty="0"/>
              <a:t> Skyddet mot allvarlig rotavirusinfektion finns kvar i åtminstone 3 år. </a:t>
            </a:r>
          </a:p>
          <a:p>
            <a:pPr marL="261938" indent="-261938">
              <a:lnSpc>
                <a:spcPct val="100000"/>
              </a:lnSpc>
            </a:pPr>
            <a:r>
              <a:rPr lang="sv-SE" sz="2400" dirty="0"/>
              <a:t>I Finland har mer än 90-procentigt skydd visats 4 år efter att allmän   rotavirusvaccination introducerades. </a:t>
            </a:r>
          </a:p>
          <a:p>
            <a:pPr marL="261938" indent="-261938">
              <a:lnSpc>
                <a:spcPct val="100000"/>
              </a:lnSpc>
            </a:pPr>
            <a:r>
              <a:rPr lang="sv-SE" sz="2400" dirty="0"/>
              <a:t>Vaccinet ger ett indirekt skydd genom att säsongen blir kortare när fler är vaccinerade.</a:t>
            </a:r>
          </a:p>
          <a:p>
            <a:endParaRPr lang="sv-SE" dirty="0"/>
          </a:p>
        </p:txBody>
      </p:sp>
    </p:spTree>
    <p:extLst>
      <p:ext uri="{BB962C8B-B14F-4D97-AF65-F5344CB8AC3E}">
        <p14:creationId xmlns:p14="http://schemas.microsoft.com/office/powerpoint/2010/main" val="1740072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839416" y="836712"/>
            <a:ext cx="8506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solidFill>
                  <a:srgbClr val="139A8D"/>
                </a:solidFill>
              </a:rPr>
              <a:t>Biverkningar</a:t>
            </a:r>
          </a:p>
        </p:txBody>
      </p:sp>
      <p:sp>
        <p:nvSpPr>
          <p:cNvPr id="3" name="Platshållare för innehåll 2"/>
          <p:cNvSpPr txBox="1">
            <a:spLocks/>
          </p:cNvSpPr>
          <p:nvPr/>
        </p:nvSpPr>
        <p:spPr>
          <a:xfrm>
            <a:off x="951162" y="1999600"/>
            <a:ext cx="10328555" cy="3374089"/>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buNone/>
            </a:pPr>
            <a:r>
              <a:rPr lang="sv-SE" sz="2400" b="1" dirty="0"/>
              <a:t>Vanliga</a:t>
            </a:r>
            <a:r>
              <a:rPr lang="sv-SE" sz="2400" dirty="0"/>
              <a:t> </a:t>
            </a:r>
            <a:br>
              <a:rPr lang="sv-SE" sz="2400" dirty="0"/>
            </a:br>
            <a:r>
              <a:rPr lang="sv-SE" sz="2400" dirty="0"/>
              <a:t>diarré, irritabilitet (≥ 1/100 - &lt;1/10) </a:t>
            </a:r>
          </a:p>
          <a:p>
            <a:endParaRPr lang="sv-SE" sz="2400" dirty="0"/>
          </a:p>
          <a:p>
            <a:pPr marL="0" indent="0">
              <a:buNone/>
            </a:pPr>
            <a:r>
              <a:rPr lang="sv-SE" sz="2400" b="1" dirty="0"/>
              <a:t>Mindre vanliga </a:t>
            </a:r>
            <a:br>
              <a:rPr lang="sv-SE" sz="2400" dirty="0"/>
            </a:br>
            <a:r>
              <a:rPr lang="sv-SE" sz="2400" dirty="0"/>
              <a:t>magsmärtor, gaser, hudutslag (≥ 1/1000 - &lt;1/100) </a:t>
            </a:r>
          </a:p>
          <a:p>
            <a:endParaRPr lang="sv-SE" sz="2400" dirty="0"/>
          </a:p>
          <a:p>
            <a:pPr marL="0" indent="0">
              <a:buNone/>
            </a:pPr>
            <a:r>
              <a:rPr lang="sv-SE" sz="2400" b="1" dirty="0"/>
              <a:t>Mycket sällsynta </a:t>
            </a:r>
            <a:br>
              <a:rPr lang="sv-SE" sz="2400" dirty="0"/>
            </a:br>
            <a:r>
              <a:rPr lang="sv-SE" sz="2400" dirty="0"/>
              <a:t>tarminvagination (&lt;1/10 000)</a:t>
            </a:r>
          </a:p>
          <a:p>
            <a:endParaRPr lang="sv-SE" sz="2400" dirty="0"/>
          </a:p>
          <a:p>
            <a:endParaRPr lang="sv-SE" sz="2400" dirty="0"/>
          </a:p>
        </p:txBody>
      </p:sp>
    </p:spTree>
    <p:extLst>
      <p:ext uri="{BB962C8B-B14F-4D97-AF65-F5344CB8AC3E}">
        <p14:creationId xmlns:p14="http://schemas.microsoft.com/office/powerpoint/2010/main" val="405517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11424" y="572794"/>
            <a:ext cx="9001000"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Tarminvagination som sjukdom utan koppling till vaccination, hos barn &lt;3 år</a:t>
            </a:r>
          </a:p>
        </p:txBody>
      </p:sp>
      <p:sp>
        <p:nvSpPr>
          <p:cNvPr id="3" name="Platshållare för innehåll 2"/>
          <p:cNvSpPr txBox="1">
            <a:spLocks/>
          </p:cNvSpPr>
          <p:nvPr/>
        </p:nvSpPr>
        <p:spPr>
          <a:xfrm>
            <a:off x="911424" y="1988840"/>
            <a:ext cx="8784976" cy="3744416"/>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438150" indent="-438150">
              <a:spcBef>
                <a:spcPts val="600"/>
              </a:spcBef>
              <a:spcAft>
                <a:spcPts val="1200"/>
              </a:spcAft>
            </a:pPr>
            <a:r>
              <a:rPr lang="sv-SE" sz="2400" dirty="0"/>
              <a:t>Naturliga förekomsten högst incidens 		          vid 3–9 månaders ålder</a:t>
            </a:r>
          </a:p>
          <a:p>
            <a:pPr marL="438150" indent="-438150">
              <a:spcBef>
                <a:spcPts val="600"/>
              </a:spcBef>
              <a:spcAft>
                <a:spcPts val="1200"/>
              </a:spcAft>
            </a:pPr>
            <a:r>
              <a:rPr lang="sv-SE" sz="2400" dirty="0"/>
              <a:t>Incidens i Sverige: 0.4/1 000 spädbarn</a:t>
            </a:r>
          </a:p>
          <a:p>
            <a:pPr marL="438150" indent="-438150">
              <a:spcBef>
                <a:spcPts val="600"/>
              </a:spcBef>
              <a:spcAft>
                <a:spcPts val="1200"/>
              </a:spcAft>
            </a:pPr>
            <a:r>
              <a:rPr lang="sv-SE" sz="2400" dirty="0"/>
              <a:t>Pojkar : flickor = 3:2 fall</a:t>
            </a:r>
          </a:p>
          <a:p>
            <a:pPr marL="438150" indent="-438150">
              <a:spcBef>
                <a:spcPts val="600"/>
              </a:spcBef>
              <a:spcAft>
                <a:spcPts val="1200"/>
              </a:spcAft>
            </a:pPr>
            <a:r>
              <a:rPr lang="sv-SE" sz="2400" dirty="0"/>
              <a:t>Vanligast med primär tarminvagination </a:t>
            </a:r>
          </a:p>
          <a:p>
            <a:pPr marL="0" lvl="1" indent="0">
              <a:spcBef>
                <a:spcPts val="600"/>
              </a:spcBef>
              <a:spcAft>
                <a:spcPts val="0"/>
              </a:spcAft>
              <a:buNone/>
            </a:pPr>
            <a:r>
              <a:rPr lang="sv-SE" sz="2000" dirty="0"/>
              <a:t>	Oftast ingen klar utlösande orsak</a:t>
            </a:r>
          </a:p>
          <a:p>
            <a:pPr marL="0" lvl="1" indent="0">
              <a:spcBef>
                <a:spcPts val="600"/>
              </a:spcBef>
              <a:spcAft>
                <a:spcPts val="1200"/>
              </a:spcAft>
              <a:buNone/>
            </a:pPr>
            <a:r>
              <a:rPr lang="sv-SE" sz="2000" dirty="0"/>
              <a:t>	Nyligen genomgången virusinfektion ej ovanligt</a:t>
            </a:r>
          </a:p>
          <a:p>
            <a:pPr marL="438150" indent="-438150">
              <a:spcBef>
                <a:spcPts val="600"/>
              </a:spcBef>
              <a:spcAft>
                <a:spcPts val="1200"/>
              </a:spcAft>
            </a:pPr>
            <a:r>
              <a:rPr lang="sv-SE" sz="2400" dirty="0"/>
              <a:t>Dödlighet under 1 procent i Europa</a:t>
            </a:r>
          </a:p>
        </p:txBody>
      </p:sp>
      <p:sp>
        <p:nvSpPr>
          <p:cNvPr id="4" name="textruta 3"/>
          <p:cNvSpPr txBox="1"/>
          <p:nvPr/>
        </p:nvSpPr>
        <p:spPr>
          <a:xfrm>
            <a:off x="7248128" y="1619508"/>
            <a:ext cx="3240360" cy="369332"/>
          </a:xfrm>
          <a:prstGeom prst="rect">
            <a:avLst/>
          </a:prstGeom>
          <a:solidFill>
            <a:srgbClr val="66C5EE"/>
          </a:solidFill>
        </p:spPr>
        <p:txBody>
          <a:bodyPr wrap="square" rtlCol="0">
            <a:spAutoFit/>
          </a:bodyPr>
          <a:lstStyle/>
          <a:p>
            <a:pPr algn="ctr"/>
            <a:r>
              <a:rPr lang="sv-SE" b="1" dirty="0"/>
              <a:t>Oberoende av vaccination</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2152984"/>
            <a:ext cx="4536504" cy="2552031"/>
          </a:xfrm>
          <a:prstGeom prst="rect">
            <a:avLst/>
          </a:prstGeom>
        </p:spPr>
      </p:pic>
    </p:spTree>
    <p:extLst>
      <p:ext uri="{BB962C8B-B14F-4D97-AF65-F5344CB8AC3E}">
        <p14:creationId xmlns:p14="http://schemas.microsoft.com/office/powerpoint/2010/main" val="63766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21868" y="724075"/>
            <a:ext cx="9206580"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Risk för tarminvagination efter vaccinationen?</a:t>
            </a:r>
          </a:p>
        </p:txBody>
      </p:sp>
      <p:sp>
        <p:nvSpPr>
          <p:cNvPr id="3" name="Platshållare för innehåll 2"/>
          <p:cNvSpPr txBox="1">
            <a:spLocks/>
          </p:cNvSpPr>
          <p:nvPr/>
        </p:nvSpPr>
        <p:spPr>
          <a:xfrm>
            <a:off x="922449" y="1636065"/>
            <a:ext cx="10113390" cy="4601247"/>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438150" indent="-438150">
              <a:spcAft>
                <a:spcPts val="1200"/>
              </a:spcAft>
            </a:pPr>
            <a:r>
              <a:rPr lang="sv-SE" sz="2400" dirty="0"/>
              <a:t>I Sverige rapporteras normalförekomst ca 40–50 fall varje år, dvs  utan koppling till vaccinet</a:t>
            </a:r>
          </a:p>
          <a:p>
            <a:pPr marL="0" indent="0">
              <a:spcBef>
                <a:spcPts val="0"/>
              </a:spcBef>
              <a:spcAft>
                <a:spcPts val="1200"/>
              </a:spcAft>
              <a:buNone/>
            </a:pPr>
            <a:r>
              <a:rPr lang="sv-SE" dirty="0"/>
              <a:t>	(Jämtland/Härjedalen = 1år 8 mån mellan två fall)</a:t>
            </a:r>
          </a:p>
          <a:p>
            <a:pPr marL="438150" indent="-438150">
              <a:spcAft>
                <a:spcPts val="1200"/>
              </a:spcAft>
            </a:pPr>
            <a:r>
              <a:rPr lang="sv-SE" sz="2400" dirty="0"/>
              <a:t>Vid vaccinationstäckning kring 80 % kan det förekomma ytterligare  1–6 fall per år i Sverige </a:t>
            </a:r>
            <a:r>
              <a:rPr lang="sv-SE" dirty="0"/>
              <a:t>(incidens 0,06/1000 vaccinerade barn)</a:t>
            </a:r>
          </a:p>
          <a:p>
            <a:pPr marL="0" indent="0">
              <a:spcBef>
                <a:spcPts val="0"/>
              </a:spcBef>
              <a:spcAft>
                <a:spcPts val="1200"/>
              </a:spcAft>
              <a:buNone/>
            </a:pPr>
            <a:r>
              <a:rPr lang="sv-SE" dirty="0"/>
              <a:t>	</a:t>
            </a:r>
            <a:r>
              <a:rPr lang="sv-SE" b="1" dirty="0"/>
              <a:t>Jämtland/Härjedalen </a:t>
            </a:r>
            <a:r>
              <a:rPr lang="sv-SE" dirty="0"/>
              <a:t>= 14 år mellan två fall av invagination orsakad av 	rotavirusvaccination</a:t>
            </a:r>
          </a:p>
          <a:p>
            <a:pPr marL="0" indent="0">
              <a:spcBef>
                <a:spcPts val="0"/>
              </a:spcBef>
              <a:spcAft>
                <a:spcPts val="1200"/>
              </a:spcAft>
              <a:buNone/>
            </a:pPr>
            <a:r>
              <a:rPr lang="sv-SE" dirty="0"/>
              <a:t>	OCH vaccination minskar andel GE, som inte sällan föregår naturlig invagination 	– hypotetiskt möjlighet för minskad normal förekomst invagination</a:t>
            </a:r>
          </a:p>
          <a:p>
            <a:pPr marL="438150" indent="-438150">
              <a:spcAft>
                <a:spcPts val="1200"/>
              </a:spcAft>
            </a:pPr>
            <a:r>
              <a:rPr lang="sv-SE" sz="2400" dirty="0"/>
              <a:t>Uppkommer </a:t>
            </a:r>
            <a:r>
              <a:rPr lang="sv-SE" sz="2400" b="1" dirty="0"/>
              <a:t>oftast inom sju dagar efter vaccinationen</a:t>
            </a:r>
          </a:p>
          <a:p>
            <a:pPr marL="438150" indent="-438150">
              <a:spcAft>
                <a:spcPts val="1200"/>
              </a:spcAft>
            </a:pPr>
            <a:r>
              <a:rPr lang="sv-SE" sz="2400" dirty="0"/>
              <a:t>Riskökningen är mindre efter den andra dosen </a:t>
            </a:r>
          </a:p>
          <a:p>
            <a:endParaRPr lang="sv-SE" sz="2400" dirty="0"/>
          </a:p>
        </p:txBody>
      </p:sp>
    </p:spTree>
    <p:extLst>
      <p:ext uri="{BB962C8B-B14F-4D97-AF65-F5344CB8AC3E}">
        <p14:creationId xmlns:p14="http://schemas.microsoft.com/office/powerpoint/2010/main" val="158776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1055440" y="32859"/>
            <a:ext cx="8506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br>
              <a:rPr lang="sv-SE" dirty="0"/>
            </a:br>
            <a:r>
              <a:rPr lang="sv-SE" dirty="0"/>
              <a:t>Incidens av </a:t>
            </a:r>
            <a:r>
              <a:rPr lang="sv-SE" dirty="0" err="1"/>
              <a:t>invagination</a:t>
            </a:r>
            <a:endParaRPr lang="sv-SE" dirty="0"/>
          </a:p>
        </p:txBody>
      </p:sp>
      <p:pic>
        <p:nvPicPr>
          <p:cNvPr id="4" name="Platshållare för innehåll 5" descr="Skärmurklipp"/>
          <p:cNvPicPr>
            <a:picLocks noChangeAspect="1"/>
          </p:cNvPicPr>
          <p:nvPr/>
        </p:nvPicPr>
        <p:blipFill rotWithShape="1">
          <a:blip r:embed="rId3">
            <a:extLst>
              <a:ext uri="{28A0092B-C50C-407E-A947-70E740481C1C}">
                <a14:useLocalDpi xmlns:a14="http://schemas.microsoft.com/office/drawing/2010/main" val="0"/>
              </a:ext>
            </a:extLst>
          </a:blip>
          <a:srcRect b="9810"/>
          <a:stretch/>
        </p:blipFill>
        <p:spPr>
          <a:xfrm>
            <a:off x="642446" y="1772816"/>
            <a:ext cx="9125962" cy="4429308"/>
          </a:xfrm>
          <a:prstGeom prst="rect">
            <a:avLst/>
          </a:prstGeom>
        </p:spPr>
      </p:pic>
      <p:sp>
        <p:nvSpPr>
          <p:cNvPr id="6" name="Ellips 5"/>
          <p:cNvSpPr/>
          <p:nvPr/>
        </p:nvSpPr>
        <p:spPr>
          <a:xfrm>
            <a:off x="1847528" y="3987470"/>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dirty="0"/>
              <a:t>Dos 1</a:t>
            </a:r>
          </a:p>
        </p:txBody>
      </p:sp>
      <p:sp>
        <p:nvSpPr>
          <p:cNvPr id="7" name="Ellips 6"/>
          <p:cNvSpPr/>
          <p:nvPr/>
        </p:nvSpPr>
        <p:spPr>
          <a:xfrm>
            <a:off x="2855640" y="2780928"/>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dirty="0"/>
              <a:t>Dos 2</a:t>
            </a:r>
          </a:p>
        </p:txBody>
      </p:sp>
      <p:cxnSp>
        <p:nvCxnSpPr>
          <p:cNvPr id="5" name="Rak koppling 4">
            <a:extLst>
              <a:ext uri="{FF2B5EF4-FFF2-40B4-BE49-F238E27FC236}">
                <a16:creationId xmlns:a16="http://schemas.microsoft.com/office/drawing/2014/main" id="{5F7F5C0E-C418-49B8-BA5F-FE35E4EC11DC}"/>
              </a:ext>
            </a:extLst>
          </p:cNvPr>
          <p:cNvCxnSpPr/>
          <p:nvPr/>
        </p:nvCxnSpPr>
        <p:spPr>
          <a:xfrm>
            <a:off x="3647728" y="3212976"/>
            <a:ext cx="5040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8F830257-7CD3-4D53-8402-6FDCF8915FDE}"/>
              </a:ext>
            </a:extLst>
          </p:cNvPr>
          <p:cNvCxnSpPr>
            <a:cxnSpLocks/>
          </p:cNvCxnSpPr>
          <p:nvPr/>
        </p:nvCxnSpPr>
        <p:spPr>
          <a:xfrm>
            <a:off x="4151784" y="2960948"/>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05C47906-AD16-4C16-970B-58ABB6E1CBDC}"/>
              </a:ext>
            </a:extLst>
          </p:cNvPr>
          <p:cNvCxnSpPr>
            <a:cxnSpLocks/>
          </p:cNvCxnSpPr>
          <p:nvPr/>
        </p:nvCxnSpPr>
        <p:spPr>
          <a:xfrm>
            <a:off x="2495600" y="4473116"/>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B41DF60B-ACD9-497F-BE12-710F063B6957}"/>
              </a:ext>
            </a:extLst>
          </p:cNvPr>
          <p:cNvCxnSpPr>
            <a:cxnSpLocks/>
          </p:cNvCxnSpPr>
          <p:nvPr/>
        </p:nvCxnSpPr>
        <p:spPr>
          <a:xfrm>
            <a:off x="3359696" y="4221088"/>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8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24372" y="1004882"/>
            <a:ext cx="1065718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Informera föräldrar om symptom vid tarminvagination</a:t>
            </a:r>
          </a:p>
        </p:txBody>
      </p:sp>
      <p:sp>
        <p:nvSpPr>
          <p:cNvPr id="3" name="Platshållare för innehåll 2"/>
          <p:cNvSpPr txBox="1">
            <a:spLocks/>
          </p:cNvSpPr>
          <p:nvPr/>
        </p:nvSpPr>
        <p:spPr>
          <a:xfrm>
            <a:off x="911424" y="1916832"/>
            <a:ext cx="10328555" cy="3374089"/>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438150" indent="-438150">
              <a:spcAft>
                <a:spcPts val="1200"/>
              </a:spcAft>
            </a:pPr>
            <a:r>
              <a:rPr lang="sv-SE" sz="2400" dirty="0"/>
              <a:t>Intensivt skrik som kommer och går i intervall</a:t>
            </a:r>
          </a:p>
          <a:p>
            <a:pPr marL="438150" indent="-438150">
              <a:spcAft>
                <a:spcPts val="1200"/>
              </a:spcAft>
            </a:pPr>
            <a:r>
              <a:rPr lang="sv-SE" sz="2400" dirty="0"/>
              <a:t>Intervallet mellan skriken blir kortare </a:t>
            </a:r>
          </a:p>
          <a:p>
            <a:pPr marL="438150" indent="-438150">
              <a:spcAft>
                <a:spcPts val="1200"/>
              </a:spcAft>
            </a:pPr>
            <a:r>
              <a:rPr lang="sv-SE" sz="2400" dirty="0"/>
              <a:t>Barnet har ont och kan vara spänd i magen</a:t>
            </a:r>
          </a:p>
          <a:p>
            <a:pPr marL="438150" indent="-438150">
              <a:spcAft>
                <a:spcPts val="1200"/>
              </a:spcAft>
            </a:pPr>
            <a:r>
              <a:rPr lang="sv-SE" sz="2400" dirty="0"/>
              <a:t>Barnet kan må illa och kräkas</a:t>
            </a:r>
          </a:p>
          <a:p>
            <a:pPr marL="438150" indent="-438150">
              <a:spcAft>
                <a:spcPts val="1200"/>
              </a:spcAft>
            </a:pPr>
            <a:r>
              <a:rPr lang="sv-SE" sz="2400" dirty="0"/>
              <a:t>Det kan komma blod i avföringen </a:t>
            </a:r>
          </a:p>
          <a:p>
            <a:pPr marL="438150" indent="-438150">
              <a:spcAft>
                <a:spcPts val="1200"/>
              </a:spcAft>
            </a:pPr>
            <a:r>
              <a:rPr lang="sv-SE" sz="2400" dirty="0"/>
              <a:t>Barnet blir trött, blekt och medtaget och verkar frånvarande</a:t>
            </a:r>
          </a:p>
          <a:p>
            <a:pPr marL="0" indent="0">
              <a:buNone/>
            </a:pPr>
            <a:endParaRPr lang="sv-SE" sz="2400" b="1" dirty="0"/>
          </a:p>
          <a:p>
            <a:pPr marL="0" indent="0">
              <a:buNone/>
            </a:pPr>
            <a:r>
              <a:rPr lang="sv-SE" sz="2400" b="1" dirty="0"/>
              <a:t>Uppsök akutmottagning omgående!</a:t>
            </a:r>
          </a:p>
          <a:p>
            <a:endParaRPr lang="sv-SE" sz="2400" dirty="0"/>
          </a:p>
        </p:txBody>
      </p:sp>
    </p:spTree>
    <p:extLst>
      <p:ext uri="{BB962C8B-B14F-4D97-AF65-F5344CB8AC3E}">
        <p14:creationId xmlns:p14="http://schemas.microsoft.com/office/powerpoint/2010/main" val="395135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D2179F9-8F18-4E5F-AF3E-BA2F633728E4}"/>
              </a:ext>
            </a:extLst>
          </p:cNvPr>
          <p:cNvPicPr>
            <a:picLocks noChangeAspect="1"/>
          </p:cNvPicPr>
          <p:nvPr/>
        </p:nvPicPr>
        <p:blipFill>
          <a:blip r:embed="rId3"/>
          <a:stretch>
            <a:fillRect/>
          </a:stretch>
        </p:blipFill>
        <p:spPr>
          <a:xfrm>
            <a:off x="3215680" y="252201"/>
            <a:ext cx="5760640" cy="4043526"/>
          </a:xfrm>
          <a:prstGeom prst="rect">
            <a:avLst/>
          </a:prstGeom>
          <a:ln>
            <a:noFill/>
          </a:ln>
          <a:effectLst>
            <a:outerShdw blurRad="292100" dist="139700" dir="2700000" algn="tl" rotWithShape="0">
              <a:srgbClr val="333333">
                <a:alpha val="65000"/>
              </a:srgbClr>
            </a:outerShdw>
          </a:effectLst>
        </p:spPr>
      </p:pic>
      <p:sp>
        <p:nvSpPr>
          <p:cNvPr id="4" name="textruta 3">
            <a:extLst>
              <a:ext uri="{FF2B5EF4-FFF2-40B4-BE49-F238E27FC236}">
                <a16:creationId xmlns:a16="http://schemas.microsoft.com/office/drawing/2014/main" id="{871F2454-DAB2-42FE-98C9-512027753F14}"/>
              </a:ext>
            </a:extLst>
          </p:cNvPr>
          <p:cNvSpPr txBox="1"/>
          <p:nvPr/>
        </p:nvSpPr>
        <p:spPr>
          <a:xfrm>
            <a:off x="935458" y="4797152"/>
            <a:ext cx="10777166" cy="646331"/>
          </a:xfrm>
          <a:prstGeom prst="rect">
            <a:avLst/>
          </a:prstGeom>
          <a:noFill/>
        </p:spPr>
        <p:txBody>
          <a:bodyPr wrap="square" rtlCol="0">
            <a:spAutoFit/>
          </a:bodyPr>
          <a:lstStyle/>
          <a:p>
            <a:r>
              <a:rPr lang="sv-SE" dirty="0"/>
              <a:t>Informationsblad </a:t>
            </a:r>
            <a:r>
              <a:rPr lang="sv-SE" b="1" dirty="0" err="1"/>
              <a:t>Tarminvagination</a:t>
            </a:r>
            <a:r>
              <a:rPr lang="sv-SE" b="1" dirty="0"/>
              <a:t> hos barn </a:t>
            </a:r>
            <a:r>
              <a:rPr lang="sv-SE" dirty="0"/>
              <a:t>finns att ladda ner på hemsida </a:t>
            </a:r>
            <a:r>
              <a:rPr lang="sv-SE" dirty="0">
                <a:hlinkClick r:id="rId4"/>
              </a:rPr>
              <a:t>Barnhälsovård Jämtland Härjedalen</a:t>
            </a:r>
            <a:r>
              <a:rPr lang="sv-SE" dirty="0"/>
              <a:t> under </a:t>
            </a:r>
            <a:r>
              <a:rPr lang="sv-SE" sz="1400" dirty="0"/>
              <a:t>FÖRÄLDRAINFORMATION</a:t>
            </a:r>
          </a:p>
        </p:txBody>
      </p:sp>
      <p:sp>
        <p:nvSpPr>
          <p:cNvPr id="5" name="textruta 4">
            <a:extLst>
              <a:ext uri="{FF2B5EF4-FFF2-40B4-BE49-F238E27FC236}">
                <a16:creationId xmlns:a16="http://schemas.microsoft.com/office/drawing/2014/main" id="{3EBD4C5E-9003-46BE-B819-003233FC35D9}"/>
              </a:ext>
            </a:extLst>
          </p:cNvPr>
          <p:cNvSpPr txBox="1"/>
          <p:nvPr/>
        </p:nvSpPr>
        <p:spPr>
          <a:xfrm>
            <a:off x="946064" y="5733256"/>
            <a:ext cx="10550536" cy="369332"/>
          </a:xfrm>
          <a:prstGeom prst="rect">
            <a:avLst/>
          </a:prstGeom>
          <a:noFill/>
        </p:spPr>
        <p:txBody>
          <a:bodyPr wrap="square" rtlCol="0">
            <a:spAutoFit/>
          </a:bodyPr>
          <a:lstStyle/>
          <a:p>
            <a:r>
              <a:rPr lang="sv-SE" dirty="0"/>
              <a:t>Läs mer om invagination, undersökning och behandling på </a:t>
            </a:r>
            <a:r>
              <a:rPr lang="sv-SE" dirty="0">
                <a:hlinkClick r:id="rId5"/>
              </a:rPr>
              <a:t>1177 Vårdguiden – Invagination hos barn</a:t>
            </a:r>
            <a:endParaRPr lang="sv-SE" dirty="0"/>
          </a:p>
        </p:txBody>
      </p:sp>
    </p:spTree>
    <p:extLst>
      <p:ext uri="{BB962C8B-B14F-4D97-AF65-F5344CB8AC3E}">
        <p14:creationId xmlns:p14="http://schemas.microsoft.com/office/powerpoint/2010/main" val="3537405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11424" y="572794"/>
            <a:ext cx="8506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solidFill>
                  <a:srgbClr val="139A8D"/>
                </a:solidFill>
                <a:cs typeface="Calibri" panose="020F0502020204030204" pitchFamily="34" charset="0"/>
              </a:rPr>
              <a:t>Rotavirusinfektion - sjukdomen</a:t>
            </a:r>
            <a:endParaRPr lang="sv-SE" dirty="0">
              <a:solidFill>
                <a:srgbClr val="139A8D"/>
              </a:solidFill>
            </a:endParaRPr>
          </a:p>
        </p:txBody>
      </p:sp>
      <p:sp>
        <p:nvSpPr>
          <p:cNvPr id="3" name="Platshållare för innehåll 2"/>
          <p:cNvSpPr txBox="1">
            <a:spLocks/>
          </p:cNvSpPr>
          <p:nvPr/>
        </p:nvSpPr>
        <p:spPr>
          <a:xfrm>
            <a:off x="951162" y="1700808"/>
            <a:ext cx="10328555" cy="3374089"/>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438150" indent="-438150">
              <a:lnSpc>
                <a:spcPct val="100000"/>
              </a:lnSpc>
              <a:spcAft>
                <a:spcPts val="1200"/>
              </a:spcAft>
            </a:pPr>
            <a:r>
              <a:rPr lang="sv-SE" sz="2400" dirty="0"/>
              <a:t>Rotaviruset orsakar hög sjuklighet i Sverige – mycket sällan dödsfall bland barn</a:t>
            </a:r>
          </a:p>
          <a:p>
            <a:pPr marL="438150" indent="-438150">
              <a:lnSpc>
                <a:spcPct val="100000"/>
              </a:lnSpc>
              <a:spcAft>
                <a:spcPts val="1200"/>
              </a:spcAft>
            </a:pPr>
            <a:r>
              <a:rPr lang="sv-SE" sz="2400" dirty="0"/>
              <a:t>Vanligast i åldern 6 till 36 månader</a:t>
            </a:r>
          </a:p>
          <a:p>
            <a:pPr marL="438150" indent="-438150">
              <a:lnSpc>
                <a:spcPct val="100000"/>
              </a:lnSpc>
              <a:spcAft>
                <a:spcPts val="1200"/>
              </a:spcAft>
            </a:pPr>
            <a:r>
              <a:rPr lang="sv-SE" sz="2400" dirty="0"/>
              <a:t>Allvarligast i åldern 6–24 månader</a:t>
            </a:r>
          </a:p>
          <a:p>
            <a:pPr marL="438150" indent="-438150">
              <a:lnSpc>
                <a:spcPct val="100000"/>
              </a:lnSpc>
              <a:spcAft>
                <a:spcPts val="1200"/>
              </a:spcAft>
            </a:pPr>
            <a:r>
              <a:rPr lang="sv-SE" sz="2400" dirty="0"/>
              <a:t>Barn yngre än 6 månader är delvis skyddade via antikroppar från mamman och vid amning</a:t>
            </a:r>
          </a:p>
          <a:p>
            <a:pPr marL="438150" indent="-438150">
              <a:lnSpc>
                <a:spcPct val="100000"/>
              </a:lnSpc>
              <a:spcAft>
                <a:spcPts val="1200"/>
              </a:spcAft>
            </a:pPr>
            <a:r>
              <a:rPr lang="sv-SE" sz="2400" dirty="0"/>
              <a:t>Möjligt att smittas flera gånger – mildare symtom med varje ny episod </a:t>
            </a:r>
            <a:br>
              <a:rPr lang="sv-SE" sz="2400" dirty="0"/>
            </a:br>
            <a:endParaRPr lang="sv-SE" sz="2400" dirty="0"/>
          </a:p>
          <a:p>
            <a:pPr>
              <a:lnSpc>
                <a:spcPct val="100000"/>
              </a:lnSpc>
              <a:spcAft>
                <a:spcPts val="1200"/>
              </a:spcAft>
            </a:pPr>
            <a:endParaRPr lang="sv-SE" sz="2400" dirty="0"/>
          </a:p>
        </p:txBody>
      </p:sp>
    </p:spTree>
    <p:extLst>
      <p:ext uri="{BB962C8B-B14F-4D97-AF65-F5344CB8AC3E}">
        <p14:creationId xmlns:p14="http://schemas.microsoft.com/office/powerpoint/2010/main" val="379600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p:cNvSpPr txBox="1">
            <a:spLocks/>
          </p:cNvSpPr>
          <p:nvPr/>
        </p:nvSpPr>
        <p:spPr>
          <a:xfrm>
            <a:off x="951162" y="620688"/>
            <a:ext cx="10833470" cy="5400600"/>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spcAft>
                <a:spcPts val="1200"/>
              </a:spcAft>
              <a:buNone/>
            </a:pPr>
            <a:r>
              <a:rPr lang="sv-SE" sz="3000" b="1" dirty="0">
                <a:solidFill>
                  <a:srgbClr val="139A8D"/>
                </a:solidFill>
              </a:rPr>
              <a:t>Kontraindikationer vaccination</a:t>
            </a:r>
            <a:r>
              <a:rPr lang="sv-SE" sz="3000" b="1" dirty="0"/>
              <a:t> </a:t>
            </a:r>
          </a:p>
          <a:p>
            <a:pPr marL="0" indent="0">
              <a:spcAft>
                <a:spcPts val="1200"/>
              </a:spcAft>
              <a:buNone/>
            </a:pPr>
            <a:endParaRPr lang="sv-SE" dirty="0"/>
          </a:p>
          <a:p>
            <a:pPr marL="0" indent="0">
              <a:lnSpc>
                <a:spcPct val="100000"/>
              </a:lnSpc>
              <a:spcBef>
                <a:spcPts val="0"/>
              </a:spcBef>
              <a:spcAft>
                <a:spcPts val="0"/>
              </a:spcAft>
              <a:buNone/>
            </a:pPr>
            <a:r>
              <a:rPr lang="sv-SE" dirty="0"/>
              <a:t>– </a:t>
            </a:r>
            <a:r>
              <a:rPr lang="sv-SE" b="1" dirty="0"/>
              <a:t>Allmänna </a:t>
            </a:r>
            <a:r>
              <a:rPr lang="sv-SE" dirty="0"/>
              <a:t>		- Allvarlig reaktion på tidigare rotavirusvaccindos</a:t>
            </a:r>
          </a:p>
          <a:p>
            <a:pPr marL="0" indent="0">
              <a:spcBef>
                <a:spcPts val="0"/>
              </a:spcBef>
              <a:spcAft>
                <a:spcPts val="1200"/>
              </a:spcAft>
              <a:buNone/>
            </a:pPr>
            <a:r>
              <a:rPr lang="sv-SE" dirty="0"/>
              <a:t>			- Känd överkänslighet mot någon av vaccinkomponenterna</a:t>
            </a:r>
          </a:p>
          <a:p>
            <a:pPr marL="0" indent="0">
              <a:lnSpc>
                <a:spcPct val="100000"/>
              </a:lnSpc>
              <a:spcBef>
                <a:spcPts val="0"/>
              </a:spcBef>
              <a:spcAft>
                <a:spcPts val="0"/>
              </a:spcAft>
              <a:buNone/>
            </a:pPr>
            <a:r>
              <a:rPr lang="sv-SE" dirty="0"/>
              <a:t>– </a:t>
            </a:r>
            <a:r>
              <a:rPr lang="sv-SE" b="1" dirty="0"/>
              <a:t>Magtarmkanalen</a:t>
            </a:r>
            <a:r>
              <a:rPr lang="sv-SE" dirty="0"/>
              <a:t>	- Obehandlad medfödd missbildning av magtarmkanalen</a:t>
            </a:r>
          </a:p>
          <a:p>
            <a:pPr marL="0" indent="0">
              <a:lnSpc>
                <a:spcPct val="100000"/>
              </a:lnSpc>
              <a:spcBef>
                <a:spcPts val="0"/>
              </a:spcBef>
              <a:spcAft>
                <a:spcPts val="0"/>
              </a:spcAft>
              <a:buNone/>
            </a:pPr>
            <a:r>
              <a:rPr lang="sv-SE" dirty="0"/>
              <a:t>			- Tidigare tarminvagination</a:t>
            </a:r>
          </a:p>
          <a:p>
            <a:pPr marL="0" indent="0">
              <a:lnSpc>
                <a:spcPct val="100000"/>
              </a:lnSpc>
              <a:spcBef>
                <a:spcPts val="0"/>
              </a:spcBef>
              <a:spcAft>
                <a:spcPts val="1200"/>
              </a:spcAft>
              <a:buNone/>
            </a:pPr>
            <a:r>
              <a:rPr lang="sv-SE" dirty="0"/>
              <a:t>			- Tidigare opererad för </a:t>
            </a:r>
            <a:r>
              <a:rPr lang="sv-SE" dirty="0" err="1"/>
              <a:t>nekrotiserande</a:t>
            </a:r>
            <a:r>
              <a:rPr lang="sv-SE" dirty="0"/>
              <a:t> </a:t>
            </a:r>
            <a:r>
              <a:rPr lang="sv-SE" dirty="0" err="1"/>
              <a:t>enterokolit</a:t>
            </a:r>
            <a:r>
              <a:rPr lang="sv-SE" dirty="0"/>
              <a:t> eller missbildning i 			  magtarmkanalen som kan predisponera för </a:t>
            </a:r>
            <a:r>
              <a:rPr lang="sv-SE" dirty="0" err="1"/>
              <a:t>tarminvagination</a:t>
            </a:r>
            <a:endParaRPr lang="sv-SE" dirty="0"/>
          </a:p>
          <a:p>
            <a:pPr marL="0" indent="0">
              <a:lnSpc>
                <a:spcPct val="100000"/>
              </a:lnSpc>
              <a:spcBef>
                <a:spcPts val="0"/>
              </a:spcBef>
              <a:spcAft>
                <a:spcPts val="1200"/>
              </a:spcAft>
              <a:buNone/>
            </a:pPr>
            <a:r>
              <a:rPr lang="sv-SE" dirty="0"/>
              <a:t>			Konsultera eventuellt ansvarig kirurg eller barnläkare före vaccination</a:t>
            </a:r>
          </a:p>
          <a:p>
            <a:pPr marL="0" indent="0">
              <a:lnSpc>
                <a:spcPct val="100000"/>
              </a:lnSpc>
              <a:spcBef>
                <a:spcPts val="0"/>
              </a:spcBef>
              <a:spcAft>
                <a:spcPts val="0"/>
              </a:spcAft>
              <a:buNone/>
            </a:pPr>
            <a:r>
              <a:rPr lang="sv-SE" dirty="0"/>
              <a:t>- </a:t>
            </a:r>
            <a:r>
              <a:rPr lang="sv-SE" b="1" dirty="0"/>
              <a:t>Immunbrist </a:t>
            </a:r>
            <a:r>
              <a:rPr lang="sv-SE" dirty="0"/>
              <a:t>		- Allvarlig medfödd immunbristsjukdom (SCID).</a:t>
            </a:r>
          </a:p>
          <a:p>
            <a:pPr marL="620712" indent="0">
              <a:lnSpc>
                <a:spcPct val="100000"/>
              </a:lnSpc>
              <a:spcBef>
                <a:spcPts val="0"/>
              </a:spcBef>
              <a:spcAft>
                <a:spcPts val="0"/>
              </a:spcAft>
              <a:buNone/>
            </a:pPr>
            <a:r>
              <a:rPr lang="sv-SE" dirty="0"/>
              <a:t>				Screening för SCID införs samtidigt som rotavirusvaccination</a:t>
            </a:r>
          </a:p>
          <a:p>
            <a:pPr marL="620712" indent="0">
              <a:lnSpc>
                <a:spcPct val="100000"/>
              </a:lnSpc>
              <a:spcBef>
                <a:spcPts val="0"/>
              </a:spcBef>
              <a:spcAft>
                <a:spcPts val="0"/>
              </a:spcAft>
              <a:buNone/>
            </a:pPr>
            <a:r>
              <a:rPr lang="sv-SE" dirty="0"/>
              <a:t>				Screeningen fångar de flesta allvarliga immunbristsjukdomar</a:t>
            </a:r>
          </a:p>
          <a:p>
            <a:pPr marL="0" indent="0">
              <a:spcBef>
                <a:spcPts val="0"/>
              </a:spcBef>
              <a:spcAft>
                <a:spcPts val="1200"/>
              </a:spcAft>
              <a:buNone/>
            </a:pPr>
            <a:r>
              <a:rPr lang="sv-SE" dirty="0"/>
              <a:t>			- Barn till mor med immunmodulerande behandling under graviditeten</a:t>
            </a:r>
          </a:p>
        </p:txBody>
      </p:sp>
      <p:sp>
        <p:nvSpPr>
          <p:cNvPr id="2" name="textruta 1">
            <a:extLst>
              <a:ext uri="{FF2B5EF4-FFF2-40B4-BE49-F238E27FC236}">
                <a16:creationId xmlns:a16="http://schemas.microsoft.com/office/drawing/2014/main" id="{9A02F013-6F4B-463F-A1EF-1129EAC828D7}"/>
              </a:ext>
            </a:extLst>
          </p:cNvPr>
          <p:cNvSpPr txBox="1"/>
          <p:nvPr/>
        </p:nvSpPr>
        <p:spPr>
          <a:xfrm>
            <a:off x="2279576" y="5805264"/>
            <a:ext cx="7272808" cy="523220"/>
          </a:xfrm>
          <a:prstGeom prst="rect">
            <a:avLst/>
          </a:prstGeom>
          <a:noFill/>
        </p:spPr>
        <p:txBody>
          <a:bodyPr wrap="square" rtlCol="0">
            <a:spAutoFit/>
          </a:bodyPr>
          <a:lstStyle/>
          <a:p>
            <a:pPr algn="ctr"/>
            <a:r>
              <a:rPr lang="sv-SE" sz="2800" b="1" dirty="0"/>
              <a:t>Hellre fälla än fria</a:t>
            </a:r>
          </a:p>
        </p:txBody>
      </p:sp>
    </p:spTree>
    <p:extLst>
      <p:ext uri="{BB962C8B-B14F-4D97-AF65-F5344CB8AC3E}">
        <p14:creationId xmlns:p14="http://schemas.microsoft.com/office/powerpoint/2010/main" val="2488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txBox="1">
            <a:spLocks/>
          </p:cNvSpPr>
          <p:nvPr/>
        </p:nvSpPr>
        <p:spPr>
          <a:xfrm>
            <a:off x="6096000" y="548679"/>
            <a:ext cx="5641573" cy="5354251"/>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lnSpc>
                <a:spcPct val="100000"/>
              </a:lnSpc>
              <a:spcAft>
                <a:spcPts val="1200"/>
              </a:spcAft>
              <a:buNone/>
            </a:pPr>
            <a:r>
              <a:rPr lang="sv-SE" sz="2800" b="1" dirty="0"/>
              <a:t>Kan få Rotarix utan ökad risk                   </a:t>
            </a:r>
          </a:p>
          <a:p>
            <a:pPr>
              <a:lnSpc>
                <a:spcPct val="100000"/>
              </a:lnSpc>
              <a:spcAft>
                <a:spcPts val="1200"/>
              </a:spcAft>
            </a:pPr>
            <a:r>
              <a:rPr lang="sv-SE" dirty="0"/>
              <a:t>Barn födda från graviditetsvecka 27</a:t>
            </a:r>
          </a:p>
          <a:p>
            <a:pPr>
              <a:lnSpc>
                <a:spcPct val="100000"/>
              </a:lnSpc>
              <a:spcAft>
                <a:spcPts val="1200"/>
              </a:spcAft>
            </a:pPr>
            <a:r>
              <a:rPr lang="sv-SE" dirty="0"/>
              <a:t>Barn från 6 veckors ålder</a:t>
            </a:r>
          </a:p>
          <a:p>
            <a:pPr>
              <a:lnSpc>
                <a:spcPct val="100000"/>
              </a:lnSpc>
              <a:spcAft>
                <a:spcPts val="1200"/>
              </a:spcAft>
            </a:pPr>
            <a:r>
              <a:rPr lang="sv-SE" dirty="0"/>
              <a:t>Barn till hivpositiva kvinnor</a:t>
            </a:r>
          </a:p>
          <a:p>
            <a:pPr>
              <a:lnSpc>
                <a:spcPct val="100000"/>
              </a:lnSpc>
              <a:spcAft>
                <a:spcPts val="1200"/>
              </a:spcAft>
            </a:pPr>
            <a:r>
              <a:rPr lang="sv-SE" dirty="0"/>
              <a:t>Barn med lindring infektion eller feber</a:t>
            </a:r>
          </a:p>
          <a:p>
            <a:pPr>
              <a:lnSpc>
                <a:spcPct val="100000"/>
              </a:lnSpc>
              <a:spcAft>
                <a:spcPts val="1200"/>
              </a:spcAft>
            </a:pPr>
            <a:r>
              <a:rPr lang="sv-SE" dirty="0"/>
              <a:t>Barn med kolik eller förstoppning</a:t>
            </a:r>
          </a:p>
          <a:p>
            <a:pPr>
              <a:lnSpc>
                <a:spcPct val="100000"/>
              </a:lnSpc>
              <a:spcAft>
                <a:spcPts val="1200"/>
              </a:spcAft>
            </a:pPr>
            <a:r>
              <a:rPr lang="sv-SE" dirty="0"/>
              <a:t>Barn som bor med personer med nedsatt immunförsvar</a:t>
            </a:r>
          </a:p>
          <a:p>
            <a:pPr>
              <a:lnSpc>
                <a:spcPct val="100000"/>
              </a:lnSpc>
              <a:spcAft>
                <a:spcPts val="1200"/>
              </a:spcAft>
            </a:pPr>
            <a:r>
              <a:rPr lang="sv-SE" dirty="0"/>
              <a:t>Barn med lättare immunbrist, t ex Downs syndrom, </a:t>
            </a:r>
            <a:r>
              <a:rPr lang="sv-SE" dirty="0" err="1"/>
              <a:t>IgA</a:t>
            </a:r>
            <a:r>
              <a:rPr lang="sv-SE" dirty="0"/>
              <a:t>-brist</a:t>
            </a:r>
          </a:p>
          <a:p>
            <a:pPr>
              <a:lnSpc>
                <a:spcPct val="100000"/>
              </a:lnSpc>
              <a:spcAft>
                <a:spcPts val="1200"/>
              </a:spcAft>
            </a:pPr>
            <a:endParaRPr lang="sv-SE" dirty="0"/>
          </a:p>
        </p:txBody>
      </p:sp>
      <p:sp>
        <p:nvSpPr>
          <p:cNvPr id="4" name="Platshållare för innehåll 2">
            <a:extLst>
              <a:ext uri="{FF2B5EF4-FFF2-40B4-BE49-F238E27FC236}">
                <a16:creationId xmlns:a16="http://schemas.microsoft.com/office/drawing/2014/main" id="{75F392E2-E768-41F8-85F9-F3A9540189CD}"/>
              </a:ext>
            </a:extLst>
          </p:cNvPr>
          <p:cNvSpPr txBox="1">
            <a:spLocks/>
          </p:cNvSpPr>
          <p:nvPr/>
        </p:nvSpPr>
        <p:spPr>
          <a:xfrm>
            <a:off x="1127448" y="4235692"/>
            <a:ext cx="4712790" cy="1913501"/>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lnSpc>
                <a:spcPct val="100000"/>
              </a:lnSpc>
              <a:spcAft>
                <a:spcPts val="1200"/>
              </a:spcAft>
              <a:buNone/>
            </a:pPr>
            <a:r>
              <a:rPr lang="sv-SE" sz="2800" b="1" dirty="0"/>
              <a:t>Senarelägg vaccination</a:t>
            </a:r>
          </a:p>
          <a:p>
            <a:pPr>
              <a:spcAft>
                <a:spcPts val="1200"/>
              </a:spcAft>
            </a:pPr>
            <a:r>
              <a:rPr lang="sv-SE" dirty="0"/>
              <a:t>vid akut allvarlig febersjukdom</a:t>
            </a:r>
          </a:p>
          <a:p>
            <a:pPr>
              <a:spcAft>
                <a:spcPts val="1200"/>
              </a:spcAft>
            </a:pPr>
            <a:r>
              <a:rPr lang="sv-SE" dirty="0"/>
              <a:t>vid diarré eller kräkning</a:t>
            </a:r>
          </a:p>
          <a:p>
            <a:pPr>
              <a:spcAft>
                <a:spcPts val="1200"/>
              </a:spcAft>
            </a:pPr>
            <a:endParaRPr lang="sv-SE" sz="2400" dirty="0"/>
          </a:p>
        </p:txBody>
      </p:sp>
      <p:sp>
        <p:nvSpPr>
          <p:cNvPr id="5" name="Platshållare för innehåll 2">
            <a:extLst>
              <a:ext uri="{FF2B5EF4-FFF2-40B4-BE49-F238E27FC236}">
                <a16:creationId xmlns:a16="http://schemas.microsoft.com/office/drawing/2014/main" id="{43D54229-B9D8-4D6E-B4F7-A83778E12F19}"/>
              </a:ext>
            </a:extLst>
          </p:cNvPr>
          <p:cNvSpPr txBox="1">
            <a:spLocks/>
          </p:cNvSpPr>
          <p:nvPr/>
        </p:nvSpPr>
        <p:spPr>
          <a:xfrm>
            <a:off x="1127448" y="683655"/>
            <a:ext cx="4712790" cy="2664296"/>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spcAft>
                <a:spcPts val="1200"/>
              </a:spcAft>
              <a:buNone/>
            </a:pPr>
            <a:r>
              <a:rPr lang="sv-SE" sz="2800" b="1" dirty="0"/>
              <a:t>Avstå vaccination</a:t>
            </a:r>
          </a:p>
          <a:p>
            <a:pPr>
              <a:spcAft>
                <a:spcPts val="1200"/>
              </a:spcAft>
            </a:pPr>
            <a:r>
              <a:rPr lang="sv-SE" dirty="0"/>
              <a:t>Barn födda före 27:e graviditetsveckan </a:t>
            </a:r>
          </a:p>
          <a:p>
            <a:pPr>
              <a:spcAft>
                <a:spcPts val="1200"/>
              </a:spcAft>
            </a:pPr>
            <a:r>
              <a:rPr lang="sv-SE" dirty="0"/>
              <a:t>Barn äldre än 11 veckor som ännu inte fått första dosen </a:t>
            </a:r>
          </a:p>
          <a:p>
            <a:pPr>
              <a:spcAft>
                <a:spcPts val="1200"/>
              </a:spcAft>
            </a:pPr>
            <a:r>
              <a:rPr lang="sv-SE" dirty="0"/>
              <a:t>Barn äldre än 15 veckor som inte fått andra dosen</a:t>
            </a:r>
          </a:p>
        </p:txBody>
      </p:sp>
    </p:spTree>
    <p:extLst>
      <p:ext uri="{BB962C8B-B14F-4D97-AF65-F5344CB8AC3E}">
        <p14:creationId xmlns:p14="http://schemas.microsoft.com/office/powerpoint/2010/main" val="378502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951162" y="692696"/>
            <a:ext cx="8506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solidFill>
                  <a:srgbClr val="139A8D"/>
                </a:solidFill>
              </a:rPr>
              <a:t>Efter vaccinationen</a:t>
            </a:r>
          </a:p>
        </p:txBody>
      </p:sp>
      <p:sp>
        <p:nvSpPr>
          <p:cNvPr id="5" name="Platshållare för innehåll 2"/>
          <p:cNvSpPr txBox="1">
            <a:spLocks/>
          </p:cNvSpPr>
          <p:nvPr/>
        </p:nvSpPr>
        <p:spPr>
          <a:xfrm>
            <a:off x="951162" y="1484784"/>
            <a:ext cx="8889254" cy="816202"/>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a:spcAft>
                <a:spcPts val="1200"/>
              </a:spcAft>
            </a:pPr>
            <a:r>
              <a:rPr lang="sv-SE" sz="2400" dirty="0"/>
              <a:t> Inga restriktioner för amning och födointag </a:t>
            </a:r>
          </a:p>
          <a:p>
            <a:pPr marL="0" indent="0">
              <a:spcAft>
                <a:spcPts val="1200"/>
              </a:spcAft>
              <a:buNone/>
            </a:pPr>
            <a:endParaRPr lang="sv-SE" sz="2400" dirty="0"/>
          </a:p>
        </p:txBody>
      </p:sp>
      <p:sp>
        <p:nvSpPr>
          <p:cNvPr id="6" name="Rubrik 1">
            <a:extLst>
              <a:ext uri="{FF2B5EF4-FFF2-40B4-BE49-F238E27FC236}">
                <a16:creationId xmlns:a16="http://schemas.microsoft.com/office/drawing/2014/main" id="{B6571908-E61A-4F17-8CD5-5028C1831E51}"/>
              </a:ext>
            </a:extLst>
          </p:cNvPr>
          <p:cNvSpPr txBox="1">
            <a:spLocks/>
          </p:cNvSpPr>
          <p:nvPr/>
        </p:nvSpPr>
        <p:spPr>
          <a:xfrm>
            <a:off x="927785" y="2300986"/>
            <a:ext cx="8506104" cy="655762"/>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Smitta andra?</a:t>
            </a:r>
          </a:p>
        </p:txBody>
      </p:sp>
      <p:sp>
        <p:nvSpPr>
          <p:cNvPr id="7" name="Platshållare för innehåll 2">
            <a:extLst>
              <a:ext uri="{FF2B5EF4-FFF2-40B4-BE49-F238E27FC236}">
                <a16:creationId xmlns:a16="http://schemas.microsoft.com/office/drawing/2014/main" id="{6C2B10A9-6550-448F-953F-3BBA77697575}"/>
              </a:ext>
            </a:extLst>
          </p:cNvPr>
          <p:cNvSpPr txBox="1">
            <a:spLocks/>
          </p:cNvSpPr>
          <p:nvPr/>
        </p:nvSpPr>
        <p:spPr>
          <a:xfrm>
            <a:off x="927785" y="3093074"/>
            <a:ext cx="9800678" cy="2736304"/>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a:lnSpc>
                <a:spcPct val="100000"/>
              </a:lnSpc>
              <a:spcAft>
                <a:spcPts val="1200"/>
              </a:spcAft>
            </a:pPr>
            <a:r>
              <a:rPr lang="sv-SE" sz="2400" dirty="0"/>
              <a:t> Virus från vaccinet utsöndras i avföringen 14 dagar efter vaccinationen, maximal utsöndring dag sju </a:t>
            </a:r>
          </a:p>
          <a:p>
            <a:pPr>
              <a:lnSpc>
                <a:spcPct val="100000"/>
              </a:lnSpc>
              <a:spcAft>
                <a:spcPts val="1200"/>
              </a:spcAft>
            </a:pPr>
            <a:r>
              <a:rPr lang="sv-SE" sz="2400" dirty="0"/>
              <a:t> Vaccinationen av spädbarn ger skydd mot ”vilt rotavirus” i familjen</a:t>
            </a:r>
          </a:p>
          <a:p>
            <a:pPr>
              <a:lnSpc>
                <a:spcPct val="100000"/>
              </a:lnSpc>
              <a:spcAft>
                <a:spcPts val="1200"/>
              </a:spcAft>
            </a:pPr>
            <a:r>
              <a:rPr lang="sv-SE" sz="2400" dirty="0"/>
              <a:t> Anhöriga med nedsatt immunförsvar ska vara försiktiga</a:t>
            </a:r>
          </a:p>
          <a:p>
            <a:pPr>
              <a:lnSpc>
                <a:spcPct val="100000"/>
              </a:lnSpc>
              <a:spcAft>
                <a:spcPts val="1200"/>
              </a:spcAft>
            </a:pPr>
            <a:r>
              <a:rPr lang="sv-SE" sz="2400" dirty="0"/>
              <a:t> God hygien vid blöjbyte</a:t>
            </a:r>
          </a:p>
          <a:p>
            <a:pPr marL="0" indent="0">
              <a:spcAft>
                <a:spcPts val="1200"/>
              </a:spcAft>
              <a:buFont typeface="Tahoma" panose="020B0604030504040204" pitchFamily="34" charset="0"/>
              <a:buNone/>
            </a:pPr>
            <a:endParaRPr lang="sv-SE" sz="2400" dirty="0"/>
          </a:p>
        </p:txBody>
      </p:sp>
    </p:spTree>
    <p:extLst>
      <p:ext uri="{BB962C8B-B14F-4D97-AF65-F5344CB8AC3E}">
        <p14:creationId xmlns:p14="http://schemas.microsoft.com/office/powerpoint/2010/main" val="59364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EECAA7-751C-403F-BAF5-71B4B46755E7}"/>
              </a:ext>
            </a:extLst>
          </p:cNvPr>
          <p:cNvSpPr>
            <a:spLocks noGrp="1"/>
          </p:cNvSpPr>
          <p:nvPr>
            <p:ph type="title"/>
          </p:nvPr>
        </p:nvSpPr>
        <p:spPr/>
        <p:txBody>
          <a:bodyPr/>
          <a:lstStyle/>
          <a:p>
            <a:r>
              <a:rPr lang="sv-SE" dirty="0"/>
              <a:t>Viktigt från Barnhälsovården </a:t>
            </a:r>
          </a:p>
        </p:txBody>
      </p:sp>
      <p:sp>
        <p:nvSpPr>
          <p:cNvPr id="3" name="Platshållare för innehåll 2">
            <a:extLst>
              <a:ext uri="{FF2B5EF4-FFF2-40B4-BE49-F238E27FC236}">
                <a16:creationId xmlns:a16="http://schemas.microsoft.com/office/drawing/2014/main" id="{736C152E-1C88-4823-9E4D-87D837455F9C}"/>
              </a:ext>
            </a:extLst>
          </p:cNvPr>
          <p:cNvSpPr>
            <a:spLocks noGrp="1"/>
          </p:cNvSpPr>
          <p:nvPr>
            <p:ph idx="1"/>
          </p:nvPr>
        </p:nvSpPr>
        <p:spPr>
          <a:xfrm>
            <a:off x="911424" y="1700808"/>
            <a:ext cx="10297144" cy="4104456"/>
          </a:xfrm>
          <a:noFill/>
          <a:ln>
            <a:noFill/>
          </a:ln>
        </p:spPr>
        <p:txBody>
          <a:bodyPr/>
          <a:lstStyle/>
          <a:p>
            <a:pPr>
              <a:lnSpc>
                <a:spcPct val="100000"/>
              </a:lnSpc>
            </a:pPr>
            <a:r>
              <a:rPr lang="sv-SE" sz="2400" dirty="0"/>
              <a:t>Att på ett tryggt sätt informera om sjukdomen, nyttan med vaccinationen samt om kända biverkningar</a:t>
            </a:r>
          </a:p>
          <a:p>
            <a:pPr>
              <a:lnSpc>
                <a:spcPct val="100000"/>
              </a:lnSpc>
            </a:pPr>
            <a:r>
              <a:rPr lang="sv-SE" sz="2400" dirty="0"/>
              <a:t>Informera alla föräldrar om tarminvagination, oavsett om väljer att vaccinera eller ej</a:t>
            </a:r>
          </a:p>
          <a:p>
            <a:pPr lvl="1"/>
            <a:r>
              <a:rPr lang="sv-SE" sz="2000" dirty="0"/>
              <a:t>vilka symtom som kan tyda på tarminvagination (buksmärtor – ofta i intervall, kräkningar, blod i avföringen, uppspänd buk, allmänpåverkan)</a:t>
            </a:r>
          </a:p>
          <a:p>
            <a:pPr lvl="1"/>
            <a:r>
              <a:rPr lang="sv-SE" sz="2000" dirty="0"/>
              <a:t>att de ska söka vård direkt vid dessa symtom hos barn</a:t>
            </a:r>
          </a:p>
          <a:p>
            <a:pPr lvl="1"/>
            <a:r>
              <a:rPr lang="sv-SE" sz="2000" dirty="0"/>
              <a:t>att tillståndet går bra att behandla om barnet får vård i tid</a:t>
            </a:r>
          </a:p>
          <a:p>
            <a:pPr lvl="0">
              <a:lnSpc>
                <a:spcPct val="100000"/>
              </a:lnSpc>
            </a:pPr>
            <a:r>
              <a:rPr lang="sv-SE" sz="2400" dirty="0">
                <a:solidFill>
                  <a:prstClr val="black"/>
                </a:solidFill>
              </a:rPr>
              <a:t>Informera om att tarminvagination i mycket sällsynta fall kan förekomma efter vaccination</a:t>
            </a:r>
          </a:p>
          <a:p>
            <a:endParaRPr lang="sv-SE" dirty="0"/>
          </a:p>
        </p:txBody>
      </p:sp>
      <p:sp>
        <p:nvSpPr>
          <p:cNvPr id="6" name="Rektangel 5">
            <a:extLst>
              <a:ext uri="{FF2B5EF4-FFF2-40B4-BE49-F238E27FC236}">
                <a16:creationId xmlns:a16="http://schemas.microsoft.com/office/drawing/2014/main" id="{2FBEC737-2EB0-4CEF-99B7-CABF748F7CC1}"/>
              </a:ext>
            </a:extLst>
          </p:cNvPr>
          <p:cNvSpPr/>
          <p:nvPr/>
        </p:nvSpPr>
        <p:spPr>
          <a:xfrm>
            <a:off x="551384" y="764704"/>
            <a:ext cx="11017224" cy="5184576"/>
          </a:xfrm>
          <a:prstGeom prst="rect">
            <a:avLst/>
          </a:prstGeom>
          <a:noFill/>
          <a:ln w="76200">
            <a:solidFill>
              <a:srgbClr val="139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6786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1B5815-F9EB-49EA-BC45-6C40AB386D0E}"/>
              </a:ext>
            </a:extLst>
          </p:cNvPr>
          <p:cNvSpPr>
            <a:spLocks noGrp="1"/>
          </p:cNvSpPr>
          <p:nvPr>
            <p:ph type="title"/>
          </p:nvPr>
        </p:nvSpPr>
        <p:spPr>
          <a:xfrm>
            <a:off x="1187262" y="842358"/>
            <a:ext cx="9145015" cy="911990"/>
          </a:xfrm>
        </p:spPr>
        <p:txBody>
          <a:bodyPr/>
          <a:lstStyle/>
          <a:p>
            <a:r>
              <a:rPr lang="sv-SE" dirty="0"/>
              <a:t>För primärvård, barnsjukvård, akutsjukvård och 1177 Vårdguiden</a:t>
            </a:r>
          </a:p>
        </p:txBody>
      </p:sp>
      <p:sp>
        <p:nvSpPr>
          <p:cNvPr id="3" name="Platshållare för innehåll 2">
            <a:extLst>
              <a:ext uri="{FF2B5EF4-FFF2-40B4-BE49-F238E27FC236}">
                <a16:creationId xmlns:a16="http://schemas.microsoft.com/office/drawing/2014/main" id="{F87ABF99-A520-4E91-A1DC-196E654AD764}"/>
              </a:ext>
            </a:extLst>
          </p:cNvPr>
          <p:cNvSpPr>
            <a:spLocks noGrp="1"/>
          </p:cNvSpPr>
          <p:nvPr>
            <p:ph idx="1"/>
          </p:nvPr>
        </p:nvSpPr>
        <p:spPr>
          <a:xfrm>
            <a:off x="1187262" y="2023911"/>
            <a:ext cx="9937104" cy="3349305"/>
          </a:xfrm>
        </p:spPr>
        <p:txBody>
          <a:bodyPr/>
          <a:lstStyle/>
          <a:p>
            <a:pPr marL="0" indent="0">
              <a:lnSpc>
                <a:spcPct val="100000"/>
              </a:lnSpc>
              <a:buNone/>
            </a:pPr>
            <a:r>
              <a:rPr lang="sv-SE" sz="2400" dirty="0"/>
              <a:t>Personal i hälso- och sjukvården är i regel mycket uppmärksamma på symtom som kan tyda på tarminvagination. </a:t>
            </a:r>
          </a:p>
          <a:p>
            <a:pPr marL="0" indent="0">
              <a:lnSpc>
                <a:spcPct val="100000"/>
              </a:lnSpc>
              <a:buNone/>
            </a:pPr>
            <a:r>
              <a:rPr lang="sv-SE" sz="2400" dirty="0"/>
              <a:t>Om vårdnadshavare kontaktar sjukvården med misstanke om tarminvagination eller om ett litet barn visar tecken på tillståndet är det viktigt att:</a:t>
            </a:r>
          </a:p>
          <a:p>
            <a:pPr lvl="1"/>
            <a:r>
              <a:rPr lang="sv-SE" sz="2000" dirty="0"/>
              <a:t>utreda om barnet har </a:t>
            </a:r>
            <a:r>
              <a:rPr lang="sv-SE" sz="2000" dirty="0" err="1"/>
              <a:t>invagination</a:t>
            </a:r>
            <a:endParaRPr lang="sv-SE" sz="2000" dirty="0"/>
          </a:p>
          <a:p>
            <a:pPr lvl="1"/>
            <a:r>
              <a:rPr lang="sv-SE" sz="2000" dirty="0"/>
              <a:t>vid behov behandla barnet enligt ordinarie rutiner</a:t>
            </a:r>
          </a:p>
          <a:p>
            <a:pPr lvl="1"/>
            <a:r>
              <a:rPr lang="sv-SE" sz="2000" dirty="0"/>
              <a:t>anmäla till Läkemedelsverket om vaccinet kan ha orsakat barnets symtom.</a:t>
            </a:r>
          </a:p>
        </p:txBody>
      </p:sp>
      <p:sp>
        <p:nvSpPr>
          <p:cNvPr id="4" name="Rektangel 3">
            <a:extLst>
              <a:ext uri="{FF2B5EF4-FFF2-40B4-BE49-F238E27FC236}">
                <a16:creationId xmlns:a16="http://schemas.microsoft.com/office/drawing/2014/main" id="{5350C09D-7400-485B-805F-8C51499BBAC3}"/>
              </a:ext>
            </a:extLst>
          </p:cNvPr>
          <p:cNvSpPr/>
          <p:nvPr/>
        </p:nvSpPr>
        <p:spPr>
          <a:xfrm>
            <a:off x="803412" y="572794"/>
            <a:ext cx="10585176" cy="4944438"/>
          </a:xfrm>
          <a:prstGeom prst="rect">
            <a:avLst/>
          </a:prstGeom>
          <a:noFill/>
          <a:ln w="76200">
            <a:solidFill>
              <a:srgbClr val="139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2998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862543" y="1772816"/>
            <a:ext cx="1029714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sz="2800" dirty="0"/>
              <a:t>Fördjupning för personal 	        Föräldrainformation</a:t>
            </a:r>
          </a:p>
        </p:txBody>
      </p:sp>
      <p:sp>
        <p:nvSpPr>
          <p:cNvPr id="3" name="Platshållare för innehåll 2">
            <a:hlinkClick r:id="rId3"/>
          </p:cNvPr>
          <p:cNvSpPr txBox="1">
            <a:spLocks/>
          </p:cNvSpPr>
          <p:nvPr/>
        </p:nvSpPr>
        <p:spPr>
          <a:xfrm>
            <a:off x="867881" y="2564904"/>
            <a:ext cx="3672408" cy="3960440"/>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lnSpc>
                <a:spcPct val="100000"/>
              </a:lnSpc>
              <a:buFont typeface="Tahoma" panose="020B0604030504040204" pitchFamily="34" charset="0"/>
              <a:buNone/>
              <a:defRPr/>
            </a:pPr>
            <a:r>
              <a:rPr lang="sv-SE" sz="2400" dirty="0">
                <a:hlinkClick r:id="rId4"/>
              </a:rPr>
              <a:t>Folkhälsomyndigheten</a:t>
            </a:r>
            <a:endParaRPr lang="sv-SE" sz="2400" dirty="0"/>
          </a:p>
          <a:p>
            <a:pPr>
              <a:lnSpc>
                <a:spcPct val="100000"/>
              </a:lnSpc>
              <a:defRPr/>
            </a:pPr>
            <a:r>
              <a:rPr lang="sv-SE" sz="2400" dirty="0"/>
              <a:t> Fördjupad information </a:t>
            </a:r>
          </a:p>
          <a:p>
            <a:pPr>
              <a:lnSpc>
                <a:spcPct val="100000"/>
              </a:lnSpc>
              <a:defRPr/>
            </a:pPr>
            <a:r>
              <a:rPr lang="sv-SE" sz="2400" dirty="0"/>
              <a:t> Frågor &amp; Svar</a:t>
            </a:r>
          </a:p>
          <a:p>
            <a:pPr>
              <a:lnSpc>
                <a:spcPct val="100000"/>
              </a:lnSpc>
              <a:defRPr/>
            </a:pPr>
            <a:r>
              <a:rPr lang="sv-SE" sz="2400" dirty="0"/>
              <a:t> E-utbildning</a:t>
            </a:r>
          </a:p>
          <a:p>
            <a:pPr>
              <a:lnSpc>
                <a:spcPct val="100000"/>
              </a:lnSpc>
              <a:defRPr/>
            </a:pPr>
            <a:r>
              <a:rPr lang="sv-SE" sz="2400" dirty="0"/>
              <a:t> Utbildningsmaterial</a:t>
            </a:r>
          </a:p>
          <a:p>
            <a:pPr marL="0" indent="0">
              <a:lnSpc>
                <a:spcPct val="100000"/>
              </a:lnSpc>
              <a:buNone/>
              <a:defRPr/>
            </a:pPr>
            <a:endParaRPr lang="sv-SE" sz="2400" dirty="0"/>
          </a:p>
          <a:p>
            <a:pPr marL="0" indent="0">
              <a:lnSpc>
                <a:spcPct val="100000"/>
              </a:lnSpc>
              <a:buFont typeface="Tahoma" panose="020B0604030504040204" pitchFamily="34" charset="0"/>
              <a:buNone/>
              <a:defRPr/>
            </a:pPr>
            <a:r>
              <a:rPr lang="sv-SE" sz="2400" u="sng" dirty="0">
                <a:solidFill>
                  <a:schemeClr val="tx1">
                    <a:lumMod val="50000"/>
                    <a:lumOff val="50000"/>
                  </a:schemeClr>
                </a:solidFill>
              </a:rPr>
              <a:t>Rikshandboken-BHV</a:t>
            </a:r>
          </a:p>
          <a:p>
            <a:endParaRPr lang="sv-SE" dirty="0"/>
          </a:p>
        </p:txBody>
      </p:sp>
      <p:sp>
        <p:nvSpPr>
          <p:cNvPr id="4" name="Platshållare för innehåll 2">
            <a:extLst>
              <a:ext uri="{FF2B5EF4-FFF2-40B4-BE49-F238E27FC236}">
                <a16:creationId xmlns:a16="http://schemas.microsoft.com/office/drawing/2014/main" id="{A4A4A7C4-AC2E-47EC-98F5-88DBF9D514B1}"/>
              </a:ext>
            </a:extLst>
          </p:cNvPr>
          <p:cNvSpPr txBox="1">
            <a:spLocks/>
          </p:cNvSpPr>
          <p:nvPr/>
        </p:nvSpPr>
        <p:spPr>
          <a:xfrm>
            <a:off x="6240016" y="2559214"/>
            <a:ext cx="5544616" cy="3805467"/>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a:lnSpc>
                <a:spcPct val="100000"/>
              </a:lnSpc>
            </a:pPr>
            <a:r>
              <a:rPr lang="sv-SE" dirty="0"/>
              <a:t> </a:t>
            </a:r>
            <a:r>
              <a:rPr lang="sv-SE" sz="2400" dirty="0"/>
              <a:t>Faktablad vaccinationsprogrammet</a:t>
            </a:r>
          </a:p>
          <a:p>
            <a:pPr>
              <a:lnSpc>
                <a:spcPct val="100000"/>
              </a:lnSpc>
            </a:pPr>
            <a:r>
              <a:rPr lang="sv-SE" sz="2400" dirty="0"/>
              <a:t> Faktablad vaccination mot rotavirus</a:t>
            </a:r>
          </a:p>
          <a:p>
            <a:pPr>
              <a:lnSpc>
                <a:spcPct val="100000"/>
              </a:lnSpc>
            </a:pPr>
            <a:r>
              <a:rPr lang="sv-SE" sz="2400" dirty="0"/>
              <a:t> </a:t>
            </a:r>
            <a:r>
              <a:rPr lang="sv-SE" sz="2400" dirty="0">
                <a:hlinkClick r:id="rId5"/>
              </a:rPr>
              <a:t>Frågor &amp; Svar</a:t>
            </a:r>
            <a:endParaRPr lang="sv-SE" sz="2400" dirty="0"/>
          </a:p>
          <a:p>
            <a:pPr>
              <a:lnSpc>
                <a:spcPct val="100000"/>
              </a:lnSpc>
            </a:pPr>
            <a:r>
              <a:rPr lang="sv-SE" sz="2400" dirty="0"/>
              <a:t> </a:t>
            </a:r>
            <a:r>
              <a:rPr lang="sv-SE" sz="2400" dirty="0">
                <a:hlinkClick r:id="rId6"/>
              </a:rPr>
              <a:t>1177</a:t>
            </a:r>
            <a:endParaRPr lang="sv-SE" sz="2400" dirty="0"/>
          </a:p>
        </p:txBody>
      </p:sp>
      <p:sp>
        <p:nvSpPr>
          <p:cNvPr id="5" name="Rubrik 1">
            <a:extLst>
              <a:ext uri="{FF2B5EF4-FFF2-40B4-BE49-F238E27FC236}">
                <a16:creationId xmlns:a16="http://schemas.microsoft.com/office/drawing/2014/main" id="{9BD0901A-C3CF-4909-8861-26197970447C}"/>
              </a:ext>
            </a:extLst>
          </p:cNvPr>
          <p:cNvSpPr txBox="1">
            <a:spLocks/>
          </p:cNvSpPr>
          <p:nvPr/>
        </p:nvSpPr>
        <p:spPr>
          <a:xfrm>
            <a:off x="827489" y="795185"/>
            <a:ext cx="1029714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sz="2800" dirty="0">
                <a:solidFill>
                  <a:srgbClr val="139A8D"/>
                </a:solidFill>
              </a:rPr>
              <a:t>Mer information</a:t>
            </a:r>
          </a:p>
        </p:txBody>
      </p:sp>
    </p:spTree>
    <p:extLst>
      <p:ext uri="{BB962C8B-B14F-4D97-AF65-F5344CB8AC3E}">
        <p14:creationId xmlns:p14="http://schemas.microsoft.com/office/powerpoint/2010/main" val="129283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11424" y="572794"/>
            <a:ext cx="8506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Rotavirusinfektion - </a:t>
            </a:r>
            <a:r>
              <a:rPr lang="sv-SE" dirty="0" err="1"/>
              <a:t>patogenes</a:t>
            </a:r>
            <a:endParaRPr lang="sv-SE" dirty="0"/>
          </a:p>
        </p:txBody>
      </p:sp>
      <p:sp>
        <p:nvSpPr>
          <p:cNvPr id="3" name="Platshållare för innehåll 2"/>
          <p:cNvSpPr txBox="1">
            <a:spLocks/>
          </p:cNvSpPr>
          <p:nvPr/>
        </p:nvSpPr>
        <p:spPr>
          <a:xfrm>
            <a:off x="695400" y="1489684"/>
            <a:ext cx="11260278" cy="3374089"/>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buNone/>
            </a:pPr>
            <a:r>
              <a:rPr lang="sv-SE" sz="2400" dirty="0"/>
              <a:t>Viruset, dubbelsträngat RNA, 10 </a:t>
            </a:r>
            <a:r>
              <a:rPr lang="sv-SE" sz="2400" dirty="0" err="1"/>
              <a:t>serogrupper</a:t>
            </a:r>
            <a:r>
              <a:rPr lang="sv-SE" sz="2400" dirty="0"/>
              <a:t> </a:t>
            </a:r>
          </a:p>
          <a:p>
            <a:pPr marL="342900" indent="-342900">
              <a:buFont typeface="Arial" panose="020B0604020202020204" pitchFamily="34" charset="0"/>
              <a:buChar char="•"/>
            </a:pPr>
            <a:r>
              <a:rPr lang="sv-SE" sz="2400" dirty="0"/>
              <a:t>infekterar tunntarmens mogna tarmceller och </a:t>
            </a:r>
            <a:r>
              <a:rPr lang="sv-SE" sz="2400" dirty="0" err="1"/>
              <a:t>enteroendokrina</a:t>
            </a:r>
            <a:r>
              <a:rPr lang="sv-SE" sz="2400" dirty="0"/>
              <a:t> celler</a:t>
            </a:r>
            <a:br>
              <a:rPr lang="sv-SE" sz="2400" dirty="0"/>
            </a:br>
            <a:endParaRPr lang="sv-SE" sz="2400" dirty="0"/>
          </a:p>
          <a:p>
            <a:pPr marL="342900" indent="-342900">
              <a:buFont typeface="Arial" panose="020B0604020202020204" pitchFamily="34" charset="0"/>
              <a:buChar char="•"/>
            </a:pPr>
            <a:r>
              <a:rPr lang="sv-SE" sz="2400" dirty="0"/>
              <a:t>orsakar </a:t>
            </a:r>
            <a:r>
              <a:rPr lang="sv-SE" sz="2400" dirty="0" err="1"/>
              <a:t>villusatrofi</a:t>
            </a:r>
            <a:r>
              <a:rPr lang="sv-SE" sz="2400" dirty="0"/>
              <a:t> och celldöd i tarmen </a:t>
            </a:r>
          </a:p>
          <a:p>
            <a:pPr marL="180000" lvl="1" indent="0">
              <a:buNone/>
            </a:pPr>
            <a:r>
              <a:rPr lang="sv-SE" sz="2400" dirty="0"/>
              <a:t>	- </a:t>
            </a:r>
            <a:r>
              <a:rPr lang="sv-SE" sz="2400" i="1" dirty="0"/>
              <a:t>minskad absorption av vätska</a:t>
            </a:r>
            <a:br>
              <a:rPr lang="sv-SE" sz="2400" dirty="0"/>
            </a:br>
            <a:endParaRPr lang="sv-SE" sz="2400" dirty="0"/>
          </a:p>
          <a:p>
            <a:pPr marL="342900" indent="-342900">
              <a:buFont typeface="Arial" panose="020B0604020202020204" pitchFamily="34" charset="0"/>
              <a:buChar char="•"/>
            </a:pPr>
            <a:r>
              <a:rPr lang="sv-SE" sz="2400" dirty="0"/>
              <a:t>utsöndrar </a:t>
            </a:r>
            <a:r>
              <a:rPr lang="sv-SE" sz="2400" dirty="0" err="1"/>
              <a:t>enterotoxin</a:t>
            </a:r>
            <a:r>
              <a:rPr lang="sv-SE" sz="2400" dirty="0"/>
              <a:t> (NSP4)</a:t>
            </a:r>
          </a:p>
          <a:p>
            <a:pPr marL="180000" lvl="1" indent="0">
              <a:buNone/>
            </a:pPr>
            <a:r>
              <a:rPr lang="sv-SE" sz="2400" dirty="0"/>
              <a:t>	- sekretorisk </a:t>
            </a:r>
            <a:r>
              <a:rPr lang="sv-SE" sz="2400" i="1" dirty="0"/>
              <a:t>diarré</a:t>
            </a:r>
          </a:p>
          <a:p>
            <a:pPr marL="180000" lvl="1" indent="0">
              <a:buNone/>
            </a:pPr>
            <a:r>
              <a:rPr lang="sv-SE" sz="2400" dirty="0"/>
              <a:t>	- kan öka serotoninutsöndring – ökar peristaltik – illamående och </a:t>
            </a:r>
            <a:r>
              <a:rPr lang="sv-SE" sz="2400" i="1" dirty="0"/>
              <a:t>kräkning</a:t>
            </a:r>
          </a:p>
          <a:p>
            <a:pPr marL="0" lvl="1" indent="0">
              <a:buNone/>
            </a:pPr>
            <a:endParaRPr lang="sv-SE" sz="2400" dirty="0"/>
          </a:p>
          <a:p>
            <a:pPr marL="0" lvl="1" indent="0">
              <a:buNone/>
            </a:pPr>
            <a:r>
              <a:rPr lang="sv-SE" sz="2400" dirty="0"/>
              <a:t>Sammantaget risk för </a:t>
            </a:r>
            <a:r>
              <a:rPr lang="sv-SE" sz="2400" dirty="0" err="1"/>
              <a:t>dehydrering</a:t>
            </a:r>
            <a:r>
              <a:rPr lang="sv-SE" sz="2400" dirty="0"/>
              <a:t> och för små barn risk för allvarlig </a:t>
            </a:r>
            <a:r>
              <a:rPr lang="sv-SE" sz="2400" dirty="0" err="1"/>
              <a:t>dehydrering</a:t>
            </a:r>
            <a:endParaRPr lang="sv-SE" sz="2400" dirty="0"/>
          </a:p>
          <a:p>
            <a:pPr marL="0" lvl="1" indent="0">
              <a:buNone/>
            </a:pPr>
            <a:r>
              <a:rPr lang="sv-SE" sz="2400" dirty="0"/>
              <a:t>5 gånger vanligare med </a:t>
            </a:r>
            <a:r>
              <a:rPr lang="sv-SE" sz="2400" dirty="0" err="1"/>
              <a:t>dehydrering</a:t>
            </a:r>
            <a:r>
              <a:rPr lang="sv-SE" sz="2400" dirty="0"/>
              <a:t> vid magsjuka orsakat av rotavirus jämfört med annan etiologi</a:t>
            </a:r>
          </a:p>
          <a:p>
            <a:pPr marL="0" lvl="1" indent="0">
              <a:buNone/>
            </a:pPr>
            <a:endParaRPr lang="sv-SE" sz="2400" dirty="0"/>
          </a:p>
          <a:p>
            <a:pPr marL="0" indent="0">
              <a:buNone/>
            </a:pPr>
            <a:endParaRPr lang="sv-SE" dirty="0"/>
          </a:p>
        </p:txBody>
      </p:sp>
      <p:pic>
        <p:nvPicPr>
          <p:cNvPr id="4" name="Bildobjekt 3">
            <a:extLst>
              <a:ext uri="{FF2B5EF4-FFF2-40B4-BE49-F238E27FC236}">
                <a16:creationId xmlns:a16="http://schemas.microsoft.com/office/drawing/2014/main" id="{78B2AA33-5284-4B61-877F-2DC542553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6" y="341286"/>
            <a:ext cx="1375005" cy="1375005"/>
          </a:xfrm>
          <a:prstGeom prst="rect">
            <a:avLst/>
          </a:prstGeom>
        </p:spPr>
      </p:pic>
    </p:spTree>
    <p:extLst>
      <p:ext uri="{BB962C8B-B14F-4D97-AF65-F5344CB8AC3E}">
        <p14:creationId xmlns:p14="http://schemas.microsoft.com/office/powerpoint/2010/main" val="366449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285" y="332656"/>
            <a:ext cx="9599068" cy="5400000"/>
          </a:xfrm>
          <a:prstGeom prst="rect">
            <a:avLst/>
          </a:prstGeom>
          <a:effectLst>
            <a:softEdge rad="31750"/>
          </a:effectLst>
        </p:spPr>
      </p:pic>
      <p:sp>
        <p:nvSpPr>
          <p:cNvPr id="3" name="Rektangel 2">
            <a:extLst>
              <a:ext uri="{FF2B5EF4-FFF2-40B4-BE49-F238E27FC236}">
                <a16:creationId xmlns:a16="http://schemas.microsoft.com/office/drawing/2014/main" id="{BF76F135-1209-4ED2-BAD3-F4038B8169B1}"/>
              </a:ext>
            </a:extLst>
          </p:cNvPr>
          <p:cNvSpPr/>
          <p:nvPr/>
        </p:nvSpPr>
        <p:spPr>
          <a:xfrm>
            <a:off x="3287688" y="3861048"/>
            <a:ext cx="1008112" cy="972000"/>
          </a:xfrm>
          <a:prstGeom prst="rect">
            <a:avLst/>
          </a:prstGeom>
          <a:gradFill flip="none" rotWithShape="1">
            <a:gsLst>
              <a:gs pos="0">
                <a:srgbClr val="9E2580">
                  <a:lumMod val="100000"/>
                </a:srgbClr>
              </a:gs>
              <a:gs pos="77000">
                <a:srgbClr val="9E2580">
                  <a:tint val="44500"/>
                  <a:satMod val="160000"/>
                </a:srgbClr>
              </a:gs>
              <a:gs pos="100000">
                <a:srgbClr val="9E2580">
                  <a:tint val="23500"/>
                  <a:satMod val="160000"/>
                </a:srgbClr>
              </a:gs>
            </a:gsLst>
            <a:lin ang="10800000" scaled="1"/>
            <a:tileRect/>
          </a:gradFill>
          <a:ln>
            <a:noFill/>
          </a:ln>
          <a:effectLst>
            <a:softEdge rad="12700"/>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sv-SE">
              <a:solidFill>
                <a:srgbClr val="9E2580"/>
              </a:solidFill>
            </a:endParaRPr>
          </a:p>
        </p:txBody>
      </p:sp>
    </p:spTree>
    <p:extLst>
      <p:ext uri="{BB962C8B-B14F-4D97-AF65-F5344CB8AC3E}">
        <p14:creationId xmlns:p14="http://schemas.microsoft.com/office/powerpoint/2010/main" val="356372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11424" y="572794"/>
            <a:ext cx="8506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Smittsamhet - smittvägar</a:t>
            </a:r>
          </a:p>
        </p:txBody>
      </p:sp>
      <p:sp>
        <p:nvSpPr>
          <p:cNvPr id="3" name="Platshållare för innehåll 2"/>
          <p:cNvSpPr txBox="1">
            <a:spLocks/>
          </p:cNvSpPr>
          <p:nvPr/>
        </p:nvSpPr>
        <p:spPr>
          <a:xfrm>
            <a:off x="926628" y="1484784"/>
            <a:ext cx="10930012" cy="4968552"/>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a:lnSpc>
                <a:spcPct val="100000"/>
              </a:lnSpc>
            </a:pPr>
            <a:r>
              <a:rPr lang="sv-SE" dirty="0"/>
              <a:t>Mycket smittsam! Låg infektionsdos – få viruspartiklar räcker</a:t>
            </a:r>
          </a:p>
          <a:p>
            <a:pPr>
              <a:lnSpc>
                <a:spcPct val="100000"/>
              </a:lnSpc>
            </a:pPr>
            <a:r>
              <a:rPr lang="sv-SE" dirty="0"/>
              <a:t>Smittsam från 1–2 dagar före symtomdebut till flera veckor efter insjuknande</a:t>
            </a:r>
          </a:p>
          <a:p>
            <a:pPr>
              <a:lnSpc>
                <a:spcPct val="100000"/>
              </a:lnSpc>
            </a:pPr>
            <a:r>
              <a:rPr lang="sv-SE" dirty="0"/>
              <a:t>Fekal–oral		Person–person</a:t>
            </a:r>
          </a:p>
          <a:p>
            <a:pPr>
              <a:lnSpc>
                <a:spcPct val="100000"/>
              </a:lnSpc>
            </a:pPr>
            <a:r>
              <a:rPr lang="sv-SE" dirty="0"/>
              <a:t>Objektsmitta, t.ex. leksaker</a:t>
            </a:r>
          </a:p>
          <a:p>
            <a:pPr>
              <a:lnSpc>
                <a:spcPct val="100000"/>
              </a:lnSpc>
            </a:pPr>
            <a:r>
              <a:rPr lang="sv-SE" dirty="0"/>
              <a:t>Troligen även droppsmitta</a:t>
            </a:r>
          </a:p>
          <a:p>
            <a:pPr>
              <a:lnSpc>
                <a:spcPct val="100000"/>
              </a:lnSpc>
            </a:pPr>
            <a:r>
              <a:rPr lang="sv-SE" dirty="0"/>
              <a:t>Motståndskraftigt mot desinfektionsmedel och handtvätt</a:t>
            </a:r>
          </a:p>
          <a:p>
            <a:pPr>
              <a:lnSpc>
                <a:spcPct val="100000"/>
              </a:lnSpc>
            </a:pPr>
            <a:r>
              <a:rPr lang="sv-SE" dirty="0"/>
              <a:t>Smittsamt på </a:t>
            </a:r>
            <a:br>
              <a:rPr lang="sv-SE" dirty="0"/>
            </a:br>
            <a:r>
              <a:rPr lang="sv-SE" dirty="0"/>
              <a:t>	- händer under flera timmar </a:t>
            </a:r>
            <a:br>
              <a:rPr lang="sv-SE" dirty="0"/>
            </a:br>
            <a:r>
              <a:rPr lang="sv-SE" dirty="0"/>
              <a:t>	- torra ytor i upp till 10 dagar</a:t>
            </a:r>
          </a:p>
          <a:p>
            <a:pPr>
              <a:lnSpc>
                <a:spcPct val="100000"/>
              </a:lnSpc>
            </a:pPr>
            <a:r>
              <a:rPr lang="sv-SE" dirty="0"/>
              <a:t>Asymtomatiska infektioner </a:t>
            </a:r>
          </a:p>
          <a:p>
            <a:pPr>
              <a:lnSpc>
                <a:spcPct val="100000"/>
              </a:lnSpc>
              <a:spcAft>
                <a:spcPts val="1200"/>
              </a:spcAft>
            </a:pPr>
            <a:r>
              <a:rPr lang="sv-SE" dirty="0"/>
              <a:t>”Alla” barn har haft rotavirusinfektion vid 5 års ålder</a:t>
            </a:r>
          </a:p>
          <a:p>
            <a:pPr>
              <a:lnSpc>
                <a:spcPct val="100000"/>
              </a:lnSpc>
            </a:pPr>
            <a:endParaRPr lang="sv-SE" sz="2400" dirty="0"/>
          </a:p>
        </p:txBody>
      </p:sp>
    </p:spTree>
    <p:extLst>
      <p:ext uri="{BB962C8B-B14F-4D97-AF65-F5344CB8AC3E}">
        <p14:creationId xmlns:p14="http://schemas.microsoft.com/office/powerpoint/2010/main" val="360006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11424" y="572794"/>
            <a:ext cx="8506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t>Komplikationer</a:t>
            </a:r>
          </a:p>
        </p:txBody>
      </p:sp>
      <p:sp>
        <p:nvSpPr>
          <p:cNvPr id="3" name="Platshållare för innehåll 2"/>
          <p:cNvSpPr txBox="1">
            <a:spLocks/>
          </p:cNvSpPr>
          <p:nvPr/>
        </p:nvSpPr>
        <p:spPr>
          <a:xfrm>
            <a:off x="911424" y="1628800"/>
            <a:ext cx="9577064" cy="4680520"/>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a:lnSpc>
                <a:spcPct val="100000"/>
              </a:lnSpc>
            </a:pPr>
            <a:r>
              <a:rPr lang="sv-SE" dirty="0"/>
              <a:t> </a:t>
            </a:r>
            <a:r>
              <a:rPr lang="sv-SE" sz="2400" dirty="0"/>
              <a:t>10–15 % av sjukhusvårdade barnen har komplikationer</a:t>
            </a:r>
          </a:p>
          <a:p>
            <a:pPr>
              <a:lnSpc>
                <a:spcPct val="100000"/>
              </a:lnSpc>
            </a:pPr>
            <a:r>
              <a:rPr lang="sv-SE" sz="2400" dirty="0"/>
              <a:t> 1 % av barnen behöver intensivvård</a:t>
            </a:r>
          </a:p>
          <a:p>
            <a:pPr>
              <a:lnSpc>
                <a:spcPct val="100000"/>
              </a:lnSpc>
            </a:pPr>
            <a:r>
              <a:rPr lang="sv-SE" sz="2400" dirty="0"/>
              <a:t> Risk för </a:t>
            </a:r>
            <a:br>
              <a:rPr lang="sv-SE" sz="2400" dirty="0"/>
            </a:br>
            <a:r>
              <a:rPr lang="sv-SE" sz="2400" dirty="0"/>
              <a:t>	- </a:t>
            </a:r>
            <a:r>
              <a:rPr lang="sv-SE" sz="2400" b="1" dirty="0" err="1"/>
              <a:t>hyperton</a:t>
            </a:r>
            <a:r>
              <a:rPr lang="sv-SE" sz="2400" b="1" dirty="0"/>
              <a:t> </a:t>
            </a:r>
            <a:r>
              <a:rPr lang="sv-SE" sz="2400" b="1" dirty="0" err="1"/>
              <a:t>dehydrering</a:t>
            </a:r>
            <a:r>
              <a:rPr lang="sv-SE" sz="2400" b="1" dirty="0"/>
              <a:t> </a:t>
            </a:r>
            <a:r>
              <a:rPr lang="sv-SE" sz="2400" dirty="0"/>
              <a:t>(8 %)</a:t>
            </a:r>
            <a:br>
              <a:rPr lang="sv-SE" sz="2400" dirty="0"/>
            </a:br>
            <a:r>
              <a:rPr lang="sv-SE" sz="2400" dirty="0"/>
              <a:t>	- kramper (3 %)</a:t>
            </a:r>
            <a:br>
              <a:rPr lang="sv-SE" sz="2400" dirty="0"/>
            </a:br>
            <a:r>
              <a:rPr lang="sv-SE" sz="2400" dirty="0"/>
              <a:t>	- encefalit (1 %)</a:t>
            </a:r>
          </a:p>
          <a:p>
            <a:pPr>
              <a:lnSpc>
                <a:spcPct val="100000"/>
              </a:lnSpc>
            </a:pPr>
            <a:r>
              <a:rPr lang="sv-SE" sz="2400" dirty="0"/>
              <a:t> 5 gånger vanligare med </a:t>
            </a:r>
            <a:r>
              <a:rPr lang="sv-SE" sz="2400" dirty="0" err="1"/>
              <a:t>dehydrering</a:t>
            </a:r>
            <a:r>
              <a:rPr lang="sv-SE" sz="2400" dirty="0"/>
              <a:t> vid magsjuka orsakat av rotavirus jämfört med annan etiologi</a:t>
            </a:r>
          </a:p>
          <a:p>
            <a:pPr>
              <a:lnSpc>
                <a:spcPct val="100000"/>
              </a:lnSpc>
            </a:pPr>
            <a:r>
              <a:rPr lang="sv-SE" sz="2400" dirty="0"/>
              <a:t> Komplikationer är vanligare om infektionen är samhällsförvärvad än om barnet smittats på sjukhus</a:t>
            </a:r>
          </a:p>
          <a:p>
            <a:pPr marL="0" indent="0">
              <a:buNone/>
            </a:pPr>
            <a:endParaRPr lang="sv-SE" dirty="0"/>
          </a:p>
        </p:txBody>
      </p:sp>
    </p:spTree>
    <p:extLst>
      <p:ext uri="{BB962C8B-B14F-4D97-AF65-F5344CB8AC3E}">
        <p14:creationId xmlns:p14="http://schemas.microsoft.com/office/powerpoint/2010/main" val="79166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911424" y="572794"/>
            <a:ext cx="8506104" cy="55195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solidFill>
                  <a:srgbClr val="139A8D"/>
                </a:solidFill>
              </a:rPr>
              <a:t>Epidemiologi</a:t>
            </a:r>
          </a:p>
        </p:txBody>
      </p:sp>
      <p:sp>
        <p:nvSpPr>
          <p:cNvPr id="3" name="Platshållare för innehåll 2"/>
          <p:cNvSpPr txBox="1">
            <a:spLocks/>
          </p:cNvSpPr>
          <p:nvPr/>
        </p:nvSpPr>
        <p:spPr>
          <a:xfrm>
            <a:off x="911424" y="1484784"/>
            <a:ext cx="8506104" cy="4464496"/>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a:lnSpc>
                <a:spcPct val="100000"/>
              </a:lnSpc>
            </a:pPr>
            <a:r>
              <a:rPr lang="sv-SE" sz="2400" dirty="0"/>
              <a:t>Hög dödlighet globalt, barn &gt;5 år</a:t>
            </a:r>
          </a:p>
          <a:p>
            <a:pPr marL="0" indent="0">
              <a:lnSpc>
                <a:spcPct val="100000"/>
              </a:lnSpc>
              <a:buNone/>
            </a:pPr>
            <a:endParaRPr lang="sv-SE" sz="2400" dirty="0"/>
          </a:p>
          <a:p>
            <a:pPr marL="0" indent="0">
              <a:lnSpc>
                <a:spcPct val="100000"/>
              </a:lnSpc>
              <a:buNone/>
            </a:pPr>
            <a:r>
              <a:rPr lang="sv-SE" sz="2400" b="1" dirty="0"/>
              <a:t>Sverige</a:t>
            </a:r>
          </a:p>
          <a:p>
            <a:pPr>
              <a:lnSpc>
                <a:spcPct val="100000"/>
              </a:lnSpc>
            </a:pPr>
            <a:r>
              <a:rPr lang="sv-SE" sz="2400" dirty="0"/>
              <a:t>1 600–2 400 barn sjukhusvårdade per år </a:t>
            </a:r>
          </a:p>
          <a:p>
            <a:pPr>
              <a:lnSpc>
                <a:spcPct val="100000"/>
              </a:lnSpc>
            </a:pPr>
            <a:r>
              <a:rPr lang="sv-SE" sz="2400" dirty="0"/>
              <a:t> Vårdtiden 2–3 dagar</a:t>
            </a:r>
          </a:p>
          <a:p>
            <a:pPr>
              <a:lnSpc>
                <a:spcPct val="100000"/>
              </a:lnSpc>
            </a:pPr>
            <a:r>
              <a:rPr lang="sv-SE" sz="2400" dirty="0"/>
              <a:t> Sällan hos barn under 2 månader </a:t>
            </a:r>
          </a:p>
          <a:p>
            <a:pPr>
              <a:lnSpc>
                <a:spcPct val="100000"/>
              </a:lnSpc>
            </a:pPr>
            <a:r>
              <a:rPr lang="sv-SE" sz="2400" dirty="0"/>
              <a:t> Högst incidens i februari–mars</a:t>
            </a:r>
          </a:p>
          <a:p>
            <a:pPr marL="549275" indent="-287338">
              <a:lnSpc>
                <a:spcPct val="100000"/>
              </a:lnSpc>
              <a:buNone/>
            </a:pPr>
            <a:r>
              <a:rPr lang="sv-SE" sz="2400" dirty="0"/>
              <a:t>   sammanfaller med andra barninfektioner som influensa, </a:t>
            </a:r>
          </a:p>
          <a:p>
            <a:pPr marL="549275" indent="-287338">
              <a:lnSpc>
                <a:spcPct val="100000"/>
              </a:lnSpc>
              <a:buNone/>
            </a:pPr>
            <a:r>
              <a:rPr lang="sv-SE" sz="2400" dirty="0"/>
              <a:t>   RS-virus och </a:t>
            </a:r>
            <a:r>
              <a:rPr lang="sv-SE" sz="2400" dirty="0" err="1"/>
              <a:t>norovirus</a:t>
            </a:r>
            <a:r>
              <a:rPr lang="sv-SE" sz="2400" dirty="0"/>
              <a:t> </a:t>
            </a:r>
            <a:br>
              <a:rPr lang="sv-SE" sz="2400" dirty="0"/>
            </a:br>
            <a:r>
              <a:rPr lang="sv-SE" sz="2400" dirty="0"/>
              <a:t>	</a:t>
            </a:r>
          </a:p>
        </p:txBody>
      </p:sp>
      <p:pic>
        <p:nvPicPr>
          <p:cNvPr id="4" name="Bildobjekt 3">
            <a:extLst>
              <a:ext uri="{FF2B5EF4-FFF2-40B4-BE49-F238E27FC236}">
                <a16:creationId xmlns:a16="http://schemas.microsoft.com/office/drawing/2014/main" id="{71B35AB8-6592-469B-9772-1D7D0B9D28EA}"/>
              </a:ext>
            </a:extLst>
          </p:cNvPr>
          <p:cNvPicPr>
            <a:picLocks noChangeAspect="1"/>
          </p:cNvPicPr>
          <p:nvPr/>
        </p:nvPicPr>
        <p:blipFill>
          <a:blip r:embed="rId3"/>
          <a:stretch>
            <a:fillRect/>
          </a:stretch>
        </p:blipFill>
        <p:spPr>
          <a:xfrm>
            <a:off x="7031551" y="2412123"/>
            <a:ext cx="5135515" cy="2376264"/>
          </a:xfrm>
          <a:prstGeom prst="rect">
            <a:avLst/>
          </a:prstGeom>
        </p:spPr>
      </p:pic>
      <p:sp>
        <p:nvSpPr>
          <p:cNvPr id="5" name="textruta 4">
            <a:extLst>
              <a:ext uri="{FF2B5EF4-FFF2-40B4-BE49-F238E27FC236}">
                <a16:creationId xmlns:a16="http://schemas.microsoft.com/office/drawing/2014/main" id="{C5164BEB-8671-408A-9FD4-F766DF39DE5A}"/>
              </a:ext>
            </a:extLst>
          </p:cNvPr>
          <p:cNvSpPr txBox="1"/>
          <p:nvPr/>
        </p:nvSpPr>
        <p:spPr>
          <a:xfrm>
            <a:off x="7031550" y="1955104"/>
            <a:ext cx="5160449" cy="553998"/>
          </a:xfrm>
          <a:prstGeom prst="rect">
            <a:avLst/>
          </a:prstGeom>
          <a:noFill/>
        </p:spPr>
        <p:txBody>
          <a:bodyPr wrap="square" rtlCol="0">
            <a:spAutoFit/>
          </a:bodyPr>
          <a:lstStyle/>
          <a:p>
            <a:pPr lvl="0"/>
            <a:r>
              <a:rPr lang="sv-SE" sz="1600" dirty="0">
                <a:solidFill>
                  <a:prstClr val="black"/>
                </a:solidFill>
              </a:rPr>
              <a:t>Akut </a:t>
            </a:r>
            <a:r>
              <a:rPr lang="sv-SE" sz="1600" dirty="0" err="1">
                <a:solidFill>
                  <a:prstClr val="black"/>
                </a:solidFill>
              </a:rPr>
              <a:t>magtarminf</a:t>
            </a:r>
            <a:r>
              <a:rPr lang="sv-SE" sz="1600" dirty="0">
                <a:solidFill>
                  <a:prstClr val="black"/>
                </a:solidFill>
              </a:rPr>
              <a:t> i sluten vård, barn &lt; 5 år, Sverige </a:t>
            </a:r>
          </a:p>
          <a:p>
            <a:pPr lvl="0"/>
            <a:r>
              <a:rPr lang="sv-SE" sz="1400" dirty="0">
                <a:solidFill>
                  <a:prstClr val="black"/>
                </a:solidFill>
              </a:rPr>
              <a:t>Antal fall per 100 000 barn</a:t>
            </a:r>
          </a:p>
        </p:txBody>
      </p:sp>
    </p:spTree>
    <p:extLst>
      <p:ext uri="{BB962C8B-B14F-4D97-AF65-F5344CB8AC3E}">
        <p14:creationId xmlns:p14="http://schemas.microsoft.com/office/powerpoint/2010/main" val="100330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921306" y="1772816"/>
            <a:ext cx="9937104" cy="4093499"/>
          </a:xfrm>
        </p:spPr>
        <p:txBody>
          <a:bodyPr/>
          <a:lstStyle/>
          <a:p>
            <a:pPr marL="0" indent="0">
              <a:buNone/>
            </a:pPr>
            <a:r>
              <a:rPr lang="sv-SE" sz="2400" dirty="0"/>
              <a:t>WHO rekommenderar rotavirusvaccination</a:t>
            </a:r>
          </a:p>
          <a:p>
            <a:pPr>
              <a:buFontTx/>
              <a:buChar char="-"/>
            </a:pPr>
            <a:r>
              <a:rPr lang="sv-SE" sz="2400" dirty="0"/>
              <a:t>sedan 2006 (låginkomstländer) respektive 2009 (alla länder)</a:t>
            </a:r>
          </a:p>
          <a:p>
            <a:pPr marL="0" indent="0">
              <a:buNone/>
            </a:pPr>
            <a:endParaRPr lang="sv-SE" sz="1000" dirty="0"/>
          </a:p>
          <a:p>
            <a:pPr marL="0" indent="0">
              <a:buNone/>
            </a:pPr>
            <a:r>
              <a:rPr lang="sv-SE" sz="2400" dirty="0"/>
              <a:t>Rotavirusvaccin i nationella vaccinationsprogram </a:t>
            </a:r>
          </a:p>
          <a:p>
            <a:pPr marL="0" indent="0">
              <a:buNone/>
            </a:pPr>
            <a:endParaRPr lang="sv-SE" dirty="0"/>
          </a:p>
        </p:txBody>
      </p:sp>
      <p:sp>
        <p:nvSpPr>
          <p:cNvPr id="2" name="Rubrik 1"/>
          <p:cNvSpPr>
            <a:spLocks noGrp="1"/>
          </p:cNvSpPr>
          <p:nvPr>
            <p:ph type="title"/>
          </p:nvPr>
        </p:nvSpPr>
        <p:spPr>
          <a:xfrm>
            <a:off x="911424" y="572794"/>
            <a:ext cx="9145015" cy="767974"/>
          </a:xfrm>
        </p:spPr>
        <p:txBody>
          <a:bodyPr/>
          <a:lstStyle/>
          <a:p>
            <a:r>
              <a:rPr lang="sv-SE" dirty="0">
                <a:solidFill>
                  <a:srgbClr val="139A8D"/>
                </a:solidFill>
              </a:rPr>
              <a:t>Vaccinationsprogram</a:t>
            </a:r>
          </a:p>
        </p:txBody>
      </p:sp>
      <p:pic>
        <p:nvPicPr>
          <p:cNvPr id="7" name="Bildobjekt 6"/>
          <p:cNvPicPr>
            <a:picLocks noChangeAspect="1"/>
          </p:cNvPicPr>
          <p:nvPr/>
        </p:nvPicPr>
        <p:blipFill>
          <a:blip r:embed="rId3"/>
          <a:stretch>
            <a:fillRect/>
          </a:stretch>
        </p:blipFill>
        <p:spPr>
          <a:xfrm>
            <a:off x="8616280" y="468369"/>
            <a:ext cx="3174675" cy="976823"/>
          </a:xfrm>
          <a:prstGeom prst="rect">
            <a:avLst/>
          </a:prstGeom>
        </p:spPr>
      </p:pic>
      <p:pic>
        <p:nvPicPr>
          <p:cNvPr id="5" name="Picture 2" descr="K:\EPI_new\01_STAFF FILES\Yoann\2018\Task 2\Maps_R\_figs\Vaccine_Intro\Rotavirus_Intro - Copy.png">
            <a:extLst>
              <a:ext uri="{FF2B5EF4-FFF2-40B4-BE49-F238E27FC236}">
                <a16:creationId xmlns:a16="http://schemas.microsoft.com/office/drawing/2014/main" id="{4AB0CDBA-0210-40B8-A4B0-35DDA02312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28"/>
          <a:stretch/>
        </p:blipFill>
        <p:spPr bwMode="auto">
          <a:xfrm>
            <a:off x="1333590" y="3559547"/>
            <a:ext cx="5328592" cy="259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5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1338892" y="1089576"/>
            <a:ext cx="8506104" cy="911990"/>
          </a:xfrm>
          <a:prstGeom prst="rect">
            <a:avLst/>
          </a:prstGeom>
        </p:spPr>
        <p:txBody>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sv-SE" dirty="0">
                <a:solidFill>
                  <a:srgbClr val="139A8D"/>
                </a:solidFill>
              </a:rPr>
              <a:t>Vaccinet</a:t>
            </a:r>
            <a:r>
              <a:rPr lang="sv-SE" dirty="0"/>
              <a:t> - </a:t>
            </a:r>
            <a:r>
              <a:rPr lang="sv-SE" i="1" dirty="0"/>
              <a:t>Rotarix</a:t>
            </a:r>
            <a:r>
              <a:rPr lang="sv-SE" baseline="30000" dirty="0"/>
              <a:t>®</a:t>
            </a:r>
            <a:r>
              <a:rPr lang="sv-SE" dirty="0"/>
              <a:t> </a:t>
            </a:r>
          </a:p>
        </p:txBody>
      </p:sp>
      <p:sp>
        <p:nvSpPr>
          <p:cNvPr id="3" name="Platshållare för innehåll 2"/>
          <p:cNvSpPr txBox="1">
            <a:spLocks/>
          </p:cNvSpPr>
          <p:nvPr/>
        </p:nvSpPr>
        <p:spPr>
          <a:xfrm>
            <a:off x="5591944" y="2347277"/>
            <a:ext cx="5432869" cy="3938866"/>
          </a:xfrm>
          <a:prstGeom prst="rect">
            <a:avLst/>
          </a:prstGeom>
        </p:spPr>
        <p:txBody>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r>
              <a:rPr lang="sv-SE" sz="1800" dirty="0"/>
              <a:t>1 virusstam (monovalent) humant rotavirus stam RIX4414, levande försvagat</a:t>
            </a:r>
            <a:endParaRPr lang="sv-SE" sz="1800" b="1" dirty="0"/>
          </a:p>
          <a:p>
            <a:r>
              <a:rPr lang="sv-SE" sz="1800" dirty="0"/>
              <a:t>Hjälpämnen</a:t>
            </a:r>
          </a:p>
          <a:p>
            <a:pPr marL="0" indent="549275">
              <a:buNone/>
            </a:pPr>
            <a:r>
              <a:rPr lang="sv-SE" sz="1800" dirty="0"/>
              <a:t>Socker: sackaros, dextran och </a:t>
            </a:r>
            <a:r>
              <a:rPr lang="sv-SE" sz="1800" dirty="0" err="1"/>
              <a:t>sorbitol</a:t>
            </a:r>
            <a:r>
              <a:rPr lang="sv-SE" sz="1800" dirty="0"/>
              <a:t> (E420)</a:t>
            </a:r>
          </a:p>
          <a:p>
            <a:pPr marL="0" indent="549275">
              <a:buNone/>
            </a:pPr>
            <a:r>
              <a:rPr lang="sv-SE" sz="1800" dirty="0"/>
              <a:t>Aminosyror och vitaminer (DMEM)</a:t>
            </a:r>
          </a:p>
          <a:p>
            <a:pPr marL="0" indent="549275">
              <a:buNone/>
            </a:pPr>
            <a:r>
              <a:rPr lang="sv-SE" sz="1800" dirty="0"/>
              <a:t>Stabilisator </a:t>
            </a:r>
            <a:r>
              <a:rPr lang="sv-SE" sz="1800" dirty="0" err="1"/>
              <a:t>xantangummi</a:t>
            </a:r>
            <a:r>
              <a:rPr lang="sv-SE" sz="1800" dirty="0"/>
              <a:t> (E415)</a:t>
            </a:r>
          </a:p>
          <a:p>
            <a:pPr marL="0" indent="549275">
              <a:buNone/>
            </a:pPr>
            <a:r>
              <a:rPr lang="sv-SE" sz="1800" dirty="0"/>
              <a:t>Sterilt vatten (H2O)</a:t>
            </a:r>
          </a:p>
          <a:p>
            <a:pPr>
              <a:buClr>
                <a:schemeClr val="tx1"/>
              </a:buClr>
            </a:pPr>
            <a:r>
              <a:rPr lang="sv-SE" sz="1800" dirty="0">
                <a:solidFill>
                  <a:schemeClr val="tx2"/>
                </a:solidFill>
              </a:rPr>
              <a:t>Innehåller </a:t>
            </a:r>
            <a:r>
              <a:rPr lang="sv-SE" sz="1800" b="1" dirty="0">
                <a:solidFill>
                  <a:schemeClr val="tx2"/>
                </a:solidFill>
              </a:rPr>
              <a:t>inga</a:t>
            </a:r>
            <a:r>
              <a:rPr lang="sv-SE" sz="1800" dirty="0">
                <a:solidFill>
                  <a:schemeClr val="tx2"/>
                </a:solidFill>
              </a:rPr>
              <a:t> konserveringsmedel och 	      </a:t>
            </a:r>
            <a:r>
              <a:rPr lang="sv-SE" sz="1800" b="1" dirty="0">
                <a:solidFill>
                  <a:schemeClr val="tx2"/>
                </a:solidFill>
              </a:rPr>
              <a:t>inga</a:t>
            </a:r>
            <a:r>
              <a:rPr lang="sv-SE" sz="1800" dirty="0">
                <a:solidFill>
                  <a:schemeClr val="tx2"/>
                </a:solidFill>
              </a:rPr>
              <a:t> </a:t>
            </a:r>
            <a:r>
              <a:rPr lang="sv-SE" sz="1800" dirty="0" err="1">
                <a:solidFill>
                  <a:schemeClr val="tx2"/>
                </a:solidFill>
              </a:rPr>
              <a:t>adjuvans</a:t>
            </a:r>
            <a:endParaRPr lang="sv-SE" sz="1800" dirty="0">
              <a:solidFill>
                <a:schemeClr val="tx2"/>
              </a:solidFill>
            </a:endParaRPr>
          </a:p>
          <a:p>
            <a:endParaRPr lang="sv-SE" dirty="0"/>
          </a:p>
        </p:txBody>
      </p:sp>
      <p:sp>
        <p:nvSpPr>
          <p:cNvPr id="5" name="Platshållare för innehåll 2">
            <a:extLst>
              <a:ext uri="{FF2B5EF4-FFF2-40B4-BE49-F238E27FC236}">
                <a16:creationId xmlns:a16="http://schemas.microsoft.com/office/drawing/2014/main" id="{583825B9-A0BE-4C9A-8134-1F1C44DBFBC2}"/>
              </a:ext>
            </a:extLst>
          </p:cNvPr>
          <p:cNvSpPr txBox="1">
            <a:spLocks/>
          </p:cNvSpPr>
          <p:nvPr/>
        </p:nvSpPr>
        <p:spPr>
          <a:xfrm>
            <a:off x="1370327" y="2341366"/>
            <a:ext cx="3717561" cy="2850638"/>
          </a:xfrm>
          <a:prstGeom prst="rect">
            <a:avLst/>
          </a:prstGeom>
        </p:spPr>
        <p:txBody>
          <a:bodyPr vert="horz" lIns="0" tIns="0" rIns="0" bIns="0" rtlCol="0">
            <a:noAutofit/>
          </a:bodyPr>
          <a:lst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a:lnSpc>
                <a:spcPct val="100000"/>
              </a:lnSpc>
            </a:pPr>
            <a:r>
              <a:rPr lang="sv-SE" sz="1800" b="1" dirty="0">
                <a:solidFill>
                  <a:prstClr val="black"/>
                </a:solidFill>
              </a:rPr>
              <a:t>Oralt vaccin</a:t>
            </a:r>
          </a:p>
          <a:p>
            <a:pPr>
              <a:lnSpc>
                <a:spcPct val="100000"/>
              </a:lnSpc>
            </a:pPr>
            <a:r>
              <a:rPr lang="sv-SE" sz="1800" b="1" dirty="0"/>
              <a:t>2 doser</a:t>
            </a:r>
          </a:p>
          <a:p>
            <a:pPr>
              <a:lnSpc>
                <a:spcPct val="100000"/>
              </a:lnSpc>
            </a:pPr>
            <a:r>
              <a:rPr lang="sv-SE" sz="1800" dirty="0"/>
              <a:t>1,5 ml/dos</a:t>
            </a:r>
          </a:p>
          <a:p>
            <a:pPr>
              <a:lnSpc>
                <a:spcPct val="100000"/>
              </a:lnSpc>
            </a:pPr>
            <a:r>
              <a:rPr lang="sv-SE" sz="1800" dirty="0"/>
              <a:t>Prematura födda efter </a:t>
            </a:r>
            <a:br>
              <a:rPr lang="sv-SE" sz="1800" dirty="0"/>
            </a:br>
            <a:r>
              <a:rPr lang="sv-SE" sz="1800" dirty="0"/>
              <a:t>27 graviditetsveckor</a:t>
            </a:r>
          </a:p>
        </p:txBody>
      </p:sp>
      <p:pic>
        <p:nvPicPr>
          <p:cNvPr id="7" name="Bildobjekt 6">
            <a:extLst>
              <a:ext uri="{FF2B5EF4-FFF2-40B4-BE49-F238E27FC236}">
                <a16:creationId xmlns:a16="http://schemas.microsoft.com/office/drawing/2014/main" id="{9D44C178-648C-4928-9E6F-31954F386021}"/>
              </a:ext>
            </a:extLst>
          </p:cNvPr>
          <p:cNvPicPr>
            <a:picLocks noChangeAspect="1"/>
          </p:cNvPicPr>
          <p:nvPr/>
        </p:nvPicPr>
        <p:blipFill>
          <a:blip r:embed="rId3"/>
          <a:stretch>
            <a:fillRect/>
          </a:stretch>
        </p:blipFill>
        <p:spPr>
          <a:xfrm rot="194430">
            <a:off x="6165948" y="569027"/>
            <a:ext cx="2591369" cy="1360386"/>
          </a:xfrm>
          <a:prstGeom prst="rect">
            <a:avLst/>
          </a:prstGeom>
        </p:spPr>
      </p:pic>
    </p:spTree>
    <p:extLst>
      <p:ext uri="{BB962C8B-B14F-4D97-AF65-F5344CB8AC3E}">
        <p14:creationId xmlns:p14="http://schemas.microsoft.com/office/powerpoint/2010/main" val="2390599871"/>
      </p:ext>
    </p:extLst>
  </p:cSld>
  <p:clrMapOvr>
    <a:masterClrMapping/>
  </p:clrMapOvr>
</p:sld>
</file>

<file path=ppt/theme/theme1.xml><?xml version="1.0" encoding="utf-8"?>
<a:theme xmlns:a="http://schemas.openxmlformats.org/drawingml/2006/main" name="Folkhälsomyndigheten-2">
  <a:themeElements>
    <a:clrScheme name="FoHM blå">
      <a:dk1>
        <a:sysClr val="windowText" lastClr="000000"/>
      </a:dk1>
      <a:lt1>
        <a:sysClr val="window" lastClr="FFFFFF"/>
      </a:lt1>
      <a:dk2>
        <a:srgbClr val="0065AC"/>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Lst>
  <a:extLst>
    <a:ext uri="{05A4C25C-085E-4340-85A3-A5531E510DB2}">
      <thm15:themeFamily xmlns:thm15="http://schemas.microsoft.com/office/thememl/2012/main" name="PPT-mall v2 Sve.potx" id="{B0FB4033-B382-4915-8469-18282495D51A}" vid="{187561DF-03E5-4FA7-BED1-438072EB5506}"/>
    </a:ext>
  </a:extLst>
</a:theme>
</file>

<file path=ppt/theme/theme2.xml><?xml version="1.0" encoding="utf-8"?>
<a:theme xmlns:a="http://schemas.openxmlformats.org/drawingml/2006/main" name="RJH">
  <a:themeElements>
    <a:clrScheme name="Region JH-0416">
      <a:dk1>
        <a:srgbClr val="000000"/>
      </a:dk1>
      <a:lt1>
        <a:srgbClr val="FFFFFF"/>
      </a:lt1>
      <a:dk2>
        <a:srgbClr val="A59C94"/>
      </a:dk2>
      <a:lt2>
        <a:srgbClr val="FFFFFF"/>
      </a:lt2>
      <a:accent1>
        <a:srgbClr val="97D700"/>
      </a:accent1>
      <a:accent2>
        <a:srgbClr val="E6F0F9"/>
      </a:accent2>
      <a:accent3>
        <a:srgbClr val="1C1C1C"/>
      </a:accent3>
      <a:accent4>
        <a:srgbClr val="BFB8AF"/>
      </a:accent4>
      <a:accent5>
        <a:srgbClr val="4E801F"/>
      </a:accent5>
      <a:accent6>
        <a:srgbClr val="96C0E6"/>
      </a:accent6>
      <a:hlink>
        <a:srgbClr val="000000"/>
      </a:hlink>
      <a:folHlink>
        <a:srgbClr val="7F746B"/>
      </a:folHlink>
    </a:clrScheme>
    <a:fontScheme name="RJH - Rubrik Arial Narrow -  Bröd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_RJH_mall_anpassade färger.pptx" id="{95C4B7E5-F834-4063-B622-10F4EB466DD8}" vid="{5504849E-FC1A-493C-ADCA-5C793ED58A5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PPT-mall widescreen Sve</Template>
  <TotalTime>0</TotalTime>
  <Words>2595</Words>
  <Application>Microsoft Office PowerPoint</Application>
  <PresentationFormat>Bredbild</PresentationFormat>
  <Paragraphs>315</Paragraphs>
  <Slides>25</Slides>
  <Notes>25</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25</vt:i4>
      </vt:variant>
    </vt:vector>
  </HeadingPairs>
  <TitlesOfParts>
    <vt:vector size="34" baseType="lpstr">
      <vt:lpstr>Arial</vt:lpstr>
      <vt:lpstr>Arial Narrow</vt:lpstr>
      <vt:lpstr>Calibri</vt:lpstr>
      <vt:lpstr>Tahoma</vt:lpstr>
      <vt:lpstr>Tw Cen MT</vt:lpstr>
      <vt:lpstr>Verdana</vt:lpstr>
      <vt:lpstr>Wingdings</vt:lpstr>
      <vt:lpstr>Folkhälsomyndigheten-2</vt:lpstr>
      <vt:lpstr>RJH</vt:lpstr>
      <vt:lpstr>PowerPoint-presentation</vt:lpstr>
      <vt:lpstr>PowerPoint-presentation</vt:lpstr>
      <vt:lpstr>PowerPoint-presentation</vt:lpstr>
      <vt:lpstr>PowerPoint-presentation</vt:lpstr>
      <vt:lpstr>PowerPoint-presentation</vt:lpstr>
      <vt:lpstr>PowerPoint-presentation</vt:lpstr>
      <vt:lpstr>PowerPoint-presentation</vt:lpstr>
      <vt:lpstr>Vaccinationsprogram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Viktigt från Barnhälsovården </vt:lpstr>
      <vt:lpstr>För primärvård, barnsjukvård, akutsjukvård och 1177 Vårdguiden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Utbildningsmaterial om rotavirus</dc:title>
  <dc:creator>Folkhälsomyndigheten</dc:creator>
  <cp:lastModifiedBy>Anna Lundmark</cp:lastModifiedBy>
  <cp:revision>356</cp:revision>
  <cp:lastPrinted>2019-05-20T13:27:01Z</cp:lastPrinted>
  <dcterms:created xsi:type="dcterms:W3CDTF">2018-11-16T11:59:27Z</dcterms:created>
  <dcterms:modified xsi:type="dcterms:W3CDTF">2019-06-05T11:38:27Z</dcterms:modified>
</cp:coreProperties>
</file>