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799263" cy="99298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bold r:id="rId30"/>
    </p:embeddedFont>
    <p:embeddedFont>
      <p:font typeface="Kaushan Script" panose="020B0604020202020204" charset="0"/>
      <p:regular r:id="rId31"/>
    </p:embeddedFont>
    <p:embeddedFont>
      <p:font typeface="Garamond" panose="02020404030301010803" pitchFamily="18" charset="0"/>
      <p:regular r:id="rId32"/>
      <p:bold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B12E5-2161-4297-BBBB-14E4EB45748B}">
  <a:tblStyle styleId="{900B12E5-2161-4297-BBBB-14E4EB45748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CECE6"/>
          </a:solidFill>
        </a:fill>
      </a:tcStyle>
    </a:wholeTbl>
    <a:band1H>
      <a:tcTxStyle/>
      <a:tcStyle>
        <a:tcBdr/>
        <a:fill>
          <a:solidFill>
            <a:srgbClr val="F9D7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9D7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A9B723F-F01C-4475-B7D4-6071411FBCD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30561-C18B-4ADC-91DE-A97659ADC617}" type="datetimeFigureOut">
              <a:rPr lang="sv-SE" smtClean="0"/>
              <a:t>2018-02-09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00772-0D40-4D23-85D3-458FA6D4D3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031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1342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371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Finns ett antal faktorer som hänger samman, valt att särskilt omnämna bildens fem i rapporten.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Finns givetvis andra som också hör till bilden; nedsatt syn, kognitiva svårigheter, munhälsa, konsekvenser till följd av olika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sjd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 ex stroke, Parkinson, miljöfaktorer osv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osv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dirty="0"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466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vårt län finns tre kommuner som ligger under riksgenomsnitt och två kommuner exakt på snittvärdet ( Härjedalen, Berg och Åre under snittet)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Två kommuner ”sticker ut” : Östersund och Ragunda.</a:t>
            </a:r>
            <a:endParaRPr sz="1400" dirty="0"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413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Enligt nationella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öj:s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rangordning över personer 80 år och äldre som vårdats på sjukhus till följd av fallskada 2013-2015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Jämtland 95 - 288 plats </a:t>
            </a:r>
            <a:endParaRPr sz="1400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Norrbotten 2 - 61 plats</a:t>
            </a:r>
            <a:endParaRPr sz="1400" dirty="0"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Finns alltså en förbättringspotential för Jämtlands del!</a:t>
            </a:r>
            <a:endParaRPr sz="1400" dirty="0"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823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91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är specifikt för vårt län?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bor i stort sätt på </a:t>
            </a: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hela ytan 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man jämför med övriga Norrlandslänen t ex som i huvudsak bor längs älvarna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Andelen äldre är högre än genomsnittet i riket i 7 av 8 länets kommuner …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Rikssnitt = 19,8 % … </a:t>
            </a: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5 av 8 kommuner är andelen 65 år o ä ca 28 % eller högre än så … Sammanställning på nästa bild! 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811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Kolla snittet i länet … i rapporten har du skrivit 23 %  och när jag räknar ovan så får jag till 25 %. ..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080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93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392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210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Diskutera fritt kring att flest kvinnor faller och ev. koppling till faktorer med påvisade orsakssamband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 kvinnor lever längre … bor kvar ensamma… sämre mathållning?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Läkemedel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Folkhälsoarbetet måste i framtiden även omfatta läkemedelsberoendet, annars förblir en stor grupp kvinnor osynliga och hamnar även fortsättningsvis ”mellan stolarna” … forskning baserad på män… över hälften av befolkningen är osynliggjord … Leena </a:t>
            </a:r>
            <a:r>
              <a:rPr lang="sv-SE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Haraké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kanslichef KSAN </a:t>
            </a: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vinnoorganisationernas </a:t>
            </a: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amarbetsråd i </a:t>
            </a: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lkohol- och </a:t>
            </a: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arkotikafrågor med hänvisning till Salme Ahlström </a:t>
            </a:r>
            <a:r>
              <a:rPr lang="sv-SE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forksningsprofessor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Alkohol … 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ny riskgrupp… kvinnor mellan 50 – 75 år ha rökat sin alkoholkonsumtion mest av alla. Var tredje änka </a:t>
            </a:r>
            <a:r>
              <a:rPr lang="sv-SE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riskbrukar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alkohol i kombination med läkemedel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Osteoposos</a:t>
            </a: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 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vanligast bland kvinnor … bentäthetsmätning? Medicinering?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Fallriskmedvetenhet … </a:t>
            </a: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Norge nådde man bäst resultat bland kvinnorna…. </a:t>
            </a:r>
            <a:endParaRPr sz="1600" b="1" i="0" u="none" strike="noStrike" cap="none" dirty="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66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262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Detta är ett av resultaten från journalgranskningen som visar Antal fall som lett till höftfrakturer hos 65 år och äldre under 4 månader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 /Januari/April/Juli/Oktober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109 höftfrakturer på fyra månader </a:t>
            </a:r>
            <a:r>
              <a:rPr lang="sv-SE" sz="16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nästan ett fall per månad…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Varav de flesta har skett inomhus (83 %) och varav största andelen är kvinnor (70 %) </a:t>
            </a:r>
            <a:endParaRPr sz="1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884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Här har vi antal höftledsfrakturer hos personer över 65 år per kommun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Bergs kommun 	9/1984 = 0,4 %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Bräcke 		5/1791 = 0,28 %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Härjedalen 		11/2945 = 0,37 %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Krokom 		6/ 3104 = 0,19 %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Ragunda		9/1539 = 0,58 %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Strömsund 		8/3403 = 0,23 %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Åre 		9/1957 = 0,46 %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Östersund 		52/12 903 = 0,4 % </a:t>
            </a: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387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bodde de personer som drabbades?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Flest antal fall som lett till höftledsfraktur skedde bland personer som bodde </a:t>
            </a:r>
            <a:r>
              <a:rPr lang="sv-SE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ensamma i eget boende </a:t>
            </a: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(N=49) 45 %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 av dessa 49 hade beslut om hemtjänst … -</a:t>
            </a:r>
            <a:r>
              <a:rPr lang="sv-SE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hur stora insatser är dock oklart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av de 109 (26 %) fanns inom särskilt boende. </a:t>
            </a: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30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24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År 2012 investerade samhället 43,7 miljarder kr i att förebygga trafikolyckor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Motsvarande siffra var samma år 3,4 miljarder kr för fallolyckor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Detta måste ses i relation till de 24,6 miljarder kr som fallolyckorna kostade samma år (Forslin 2014)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Gösta Bucht och två erfarna kollegor i Umeå har i en debattartikel i Dagens medicin i januari 2018 pekat poängterat att det är värt att lägga resurser på att minska fallskador hos äldre. De menar att myndigheterna gör väldigt lite för att förebygga fallskador.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26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4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SBU 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sammanfattat systematisk översikt som utvärderat betydelsen av olika typer av fallpreventivt arbete (SBU, 2014)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Forskning kring förebyggande hembesök har gjorts genom ett antal studier.  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Göteborg en stor studie ”Äldre i riskzon” genomfördes 2007-2011, visar att de som får ett förebyggande hembesök eller deltar i seniorträffar upplever förbättrad hälsa och behöver mindre hjälp i vardagen. 459 personer 80 år och äldre deltog i randomiserad kontrollerad studie och var indelade i tre grupper; en med 1 ½ timmes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fhb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 utbildad personal fr multiprofessionellt team; en studiecirklar á 4 träffar +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fhb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Tredje gruppen, kontrollgruppen, erhöll inga av nämnda åtgärder.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Danska studier fastslår att äldre personer bör ges hälsoinformation via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fhb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Att hembesöken ger resultat förklaras av att den enskilde tas på allvar och görs delaktig i beslut (Vass et al, 2005, 2007).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 2017:21; Behm, Dahlin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Ivanoff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Ziden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Gustavsson 2012; Vass et al, 2007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60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minska äldres skadehändelser är en stor utmaning –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säkerhets- och förebyggande arbete  är följaktligen en viktig internationell fråga.</a:t>
            </a:r>
            <a:endParaRPr sz="1400" dirty="0"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02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Norge hade högsta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höfrfrakturfrekvensen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världen under 1990-talet, varför nationell plan togs fram.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Målet var att minska andelen fallolyckor med 10 %.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förhållandevis små ”Trygg </a:t>
            </a:r>
            <a:r>
              <a:rPr lang="sv-SE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Eldre</a:t>
            </a: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-kommunerna” grupperades tillsammans för att jämföras med resten av Norge. I dessa kommuner uppnåddes minskningen bland kvinnor – där höftfrakturerna minskade med 12,5 %. 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Jobbade med information, undervisning, fysisk träning, fallregistrering och åtgärder samt förebyggande hembesök.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81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Informationsmaterialet finns utgivet på lättläst svenska, punktskrift, teckentolkning samt ett tjugotal språk.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Informationsfilm via länken ovan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Webbutbildning; korta avsnitt att kunna användas &amp; diskutera på personalträffar osv. </a:t>
            </a:r>
            <a:endParaRPr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55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m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drät rubrik och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bild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vsnittsrubrik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nehåll med bildtext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ed bildtext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AB5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meo.com/235906148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FOU-logo_utan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8846" y="4120955"/>
            <a:ext cx="1592104" cy="1670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876300" y="458414"/>
            <a:ext cx="10687049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Fallolyckor i Jämtlands län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Beslut i SVOM 2016-10-14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läns- och regionövergripande analysarbete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Uppdrag till Fredagsgrupp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Operativ grupp;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Ingegerd Skoglind Öhman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Suzanne Göransson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 Kerstin Lejonklou </a:t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750" y="4686300"/>
            <a:ext cx="24193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2567354" y="234461"/>
            <a:ext cx="77093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Orsakssamband till fall- och fallrisk </a:t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4659735" y="1389894"/>
            <a:ext cx="21691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Nutrition</a:t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4659735" y="2186297"/>
            <a:ext cx="2688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Läkemedel</a:t>
            </a: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4659735" y="2998894"/>
            <a:ext cx="18585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Alkohol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4659735" y="3803394"/>
            <a:ext cx="28217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Osteoporos</a:t>
            </a: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4659735" y="4607894"/>
            <a:ext cx="4824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Fallriskmedvetenhet</a:t>
            </a: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1723290" y="235766"/>
            <a:ext cx="881575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Fallolyckor </a:t>
            </a:r>
            <a:r>
              <a:rPr lang="sv-SE" sz="3200" b="1" u="sng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per 1000 invånare 80 år och äldre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sv-SE" sz="32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stor variation på kommunnivå </a:t>
            </a: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773719" y="1312984"/>
            <a:ext cx="107148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Riket i genomsnitt </a:t>
            </a:r>
            <a:r>
              <a:rPr lang="sv-SE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personer - </a:t>
            </a:r>
            <a:r>
              <a:rPr lang="sv-SE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Lägsta antal i Ödeshög: </a:t>
            </a:r>
            <a:r>
              <a:rPr lang="sv-SE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 </a:t>
            </a:r>
            <a:r>
              <a:rPr lang="sv-SE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personer - Högsta antal i Ragunda och Stockholm: </a:t>
            </a:r>
            <a:r>
              <a:rPr lang="sv-SE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</a:t>
            </a:r>
            <a:r>
              <a:rPr lang="sv-SE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personer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3594420" y="6396335"/>
            <a:ext cx="57290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Medelvärde för Jämtlands län; 65 personer </a:t>
            </a:r>
            <a:endParaRPr/>
          </a:p>
        </p:txBody>
      </p:sp>
      <p:graphicFrame>
        <p:nvGraphicFramePr>
          <p:cNvPr id="188" name="Shape 188"/>
          <p:cNvGraphicFramePr/>
          <p:nvPr/>
        </p:nvGraphicFramePr>
        <p:xfrm>
          <a:off x="2252113" y="2507938"/>
          <a:ext cx="3096500" cy="3333974"/>
        </p:xfrm>
        <a:graphic>
          <a:graphicData uri="http://schemas.openxmlformats.org/drawingml/2006/table">
            <a:tbl>
              <a:tblPr firstRow="1">
                <a:noFill/>
                <a:tableStyleId>{900B12E5-2161-4297-BBBB-14E4EB45748B}</a:tableStyleId>
              </a:tblPr>
              <a:tblGrid>
                <a:gridCol w="1781275"/>
                <a:gridCol w="1315225"/>
              </a:tblGrid>
              <a:tr h="3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u="none" strike="noStrike" cap="none">
                          <a:solidFill>
                            <a:schemeClr val="dk1"/>
                          </a:solidFill>
                        </a:rPr>
                        <a:t>KOMMUN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u="none" strike="noStrike" cap="none">
                          <a:solidFill>
                            <a:schemeClr val="dk1"/>
                          </a:solidFill>
                        </a:rPr>
                        <a:t>ANTAL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</a:tr>
              <a:tr h="3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Berg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54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</a:tr>
              <a:tr h="3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Bräcke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66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</a:tr>
              <a:tr h="3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Härjedalen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53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</a:tr>
              <a:tr h="3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Krokom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60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</a:tr>
              <a:tr h="3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Ragunda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83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</a:tr>
              <a:tr h="3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Strömsund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60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</a:tr>
              <a:tr h="3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Åre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55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</a:tr>
              <a:tr h="3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Östersund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u="none" strike="noStrike" cap="none"/>
                        <a:t>72</a:t>
                      </a: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189" name="Shape 189"/>
          <p:cNvSpPr/>
          <p:nvPr/>
        </p:nvSpPr>
        <p:spPr>
          <a:xfrm>
            <a:off x="5675889" y="3405865"/>
            <a:ext cx="5812723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sv-S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Tabell 1. Antal äldre per 1000 invånare som under 2013–2015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sv-S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Jämtlands län som vårdades i slutenvård till följd av fallskada.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1723290" y="235766"/>
            <a:ext cx="881575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Fallolyckor </a:t>
            </a:r>
            <a:r>
              <a:rPr lang="sv-SE" sz="3200" b="1" u="sng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per 1000 invånare 80 år och äldre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variation mellan de fyra Norrlandslänen</a:t>
            </a:r>
            <a:endParaRPr/>
          </a:p>
        </p:txBody>
      </p:sp>
      <p:graphicFrame>
        <p:nvGraphicFramePr>
          <p:cNvPr id="196" name="Shape 196"/>
          <p:cNvGraphicFramePr/>
          <p:nvPr/>
        </p:nvGraphicFramePr>
        <p:xfrm>
          <a:off x="2067166" y="2044373"/>
          <a:ext cx="8128000" cy="2895650"/>
        </p:xfrm>
        <a:graphic>
          <a:graphicData uri="http://schemas.openxmlformats.org/drawingml/2006/table">
            <a:tbl>
              <a:tblPr firstRow="1" bandRow="1">
                <a:noFill/>
                <a:tableStyleId>{0A9B723F-F01C-4475-B7D4-6071411FBCD3}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u="none" strike="noStrike" cap="none"/>
                        <a:t>LÄN 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MEDELVÄRDE 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Norrbotten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40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Västerbotten 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67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Västernorrland 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56 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Jämtland 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65 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892" y="93785"/>
            <a:ext cx="4607170" cy="615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 descr="Karta över Jämtlands åtta kommun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4140" y="248415"/>
            <a:ext cx="3331397" cy="523505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6066739" y="1638997"/>
            <a:ext cx="1403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Strömsund</a:t>
            </a:r>
            <a:r>
              <a:rPr lang="sv-SE" sz="2000" b="1">
                <a:solidFill>
                  <a:srgbClr val="9973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5135838" y="2126321"/>
            <a:ext cx="11269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Krokom  </a:t>
            </a: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4666489" y="2814725"/>
            <a:ext cx="6161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Åre</a:t>
            </a:r>
            <a:r>
              <a:rPr lang="sv-SE" sz="2000" b="1">
                <a:solidFill>
                  <a:srgbClr val="9973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6497130" y="2814770"/>
            <a:ext cx="11705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Ragunda</a:t>
            </a:r>
            <a:r>
              <a:rPr lang="sv-SE" sz="1800" b="1">
                <a:solidFill>
                  <a:srgbClr val="9973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5221895" y="2888808"/>
            <a:ext cx="14402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Östersund </a:t>
            </a:r>
            <a:r>
              <a:rPr lang="sv-SE" sz="1800" b="1">
                <a:solidFill>
                  <a:srgbClr val="99733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5286133" y="3317224"/>
            <a:ext cx="7795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Berg</a:t>
            </a:r>
            <a:r>
              <a:rPr lang="sv-SE" sz="2000" b="1">
                <a:solidFill>
                  <a:srgbClr val="9973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800" b="1">
                <a:solidFill>
                  <a:srgbClr val="9973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6429073" y="3518665"/>
            <a:ext cx="1000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Bräcke</a:t>
            </a:r>
            <a:r>
              <a:rPr lang="sv-SE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5250598" y="4321129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Härjedalen</a:t>
            </a:r>
            <a:r>
              <a:rPr lang="sv-SE" sz="2000" b="1">
                <a:solidFill>
                  <a:srgbClr val="9973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7" name="Shape 217"/>
          <p:cNvSpPr/>
          <p:nvPr/>
        </p:nvSpPr>
        <p:spPr>
          <a:xfrm rot="-1036829">
            <a:off x="1215189" y="2084064"/>
            <a:ext cx="27655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Glesbygd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 rot="-926836">
            <a:off x="1215189" y="808000"/>
            <a:ext cx="27655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Hög ålder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8150943" y="670346"/>
            <a:ext cx="365819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Befolkningen bor utspridda över hela länet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Shape 225"/>
          <p:cNvGraphicFramePr/>
          <p:nvPr/>
        </p:nvGraphicFramePr>
        <p:xfrm>
          <a:off x="535259" y="0"/>
          <a:ext cx="11262750" cy="6234900"/>
        </p:xfrm>
        <a:graphic>
          <a:graphicData uri="http://schemas.openxmlformats.org/drawingml/2006/table">
            <a:tbl>
              <a:tblPr firstRow="1" bandRow="1">
                <a:noFill/>
                <a:tableStyleId>{900B12E5-2161-4297-BBBB-14E4EB45748B}</a:tableStyleId>
              </a:tblPr>
              <a:tblGrid>
                <a:gridCol w="3096650"/>
                <a:gridCol w="3096650"/>
                <a:gridCol w="5069450"/>
              </a:tblGrid>
              <a:tr h="95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>
                          <a:solidFill>
                            <a:schemeClr val="dk1"/>
                          </a:solidFill>
                        </a:rPr>
                        <a:t>Andel 65 år och äldre </a:t>
                      </a:r>
                      <a:r>
                        <a:rPr lang="sv-SE" sz="1800" b="0">
                          <a:solidFill>
                            <a:schemeClr val="dk1"/>
                          </a:solidFill>
                        </a:rPr>
                        <a:t>Jämtlands län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chemeClr val="dk1"/>
                          </a:solidFill>
                        </a:rPr>
                        <a:t>Folkmängd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Berg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  </a:t>
                      </a:r>
                      <a:r>
                        <a:rPr lang="sv-SE" sz="3200" b="1"/>
                        <a:t>1 984</a:t>
                      </a:r>
                      <a:r>
                        <a:rPr lang="sv-SE" sz="3200"/>
                        <a:t> </a:t>
                      </a:r>
                      <a:r>
                        <a:rPr lang="sv-SE" sz="3200">
                          <a:solidFill>
                            <a:srgbClr val="C00000"/>
                          </a:solidFill>
                        </a:rPr>
                        <a:t>(28,0 %)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  7 081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Bräcke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  </a:t>
                      </a:r>
                      <a:r>
                        <a:rPr lang="sv-SE" sz="3200" b="1"/>
                        <a:t>1 791</a:t>
                      </a:r>
                      <a:r>
                        <a:rPr lang="sv-SE" sz="3200"/>
                        <a:t> </a:t>
                      </a:r>
                      <a:r>
                        <a:rPr lang="sv-SE" sz="3200">
                          <a:solidFill>
                            <a:srgbClr val="C00000"/>
                          </a:solidFill>
                        </a:rPr>
                        <a:t>(27,6 %)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  6 492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Härjedalen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  </a:t>
                      </a:r>
                      <a:r>
                        <a:rPr lang="sv-SE" sz="3200" b="1"/>
                        <a:t>2 945</a:t>
                      </a:r>
                      <a:r>
                        <a:rPr lang="sv-SE" sz="3200"/>
                        <a:t> </a:t>
                      </a:r>
                      <a:r>
                        <a:rPr lang="sv-SE" sz="3200">
                          <a:solidFill>
                            <a:srgbClr val="C00000"/>
                          </a:solidFill>
                        </a:rPr>
                        <a:t>(28,9 %)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10 200 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Krokom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  </a:t>
                      </a:r>
                      <a:r>
                        <a:rPr lang="sv-SE" sz="3200" b="1"/>
                        <a:t>3 104</a:t>
                      </a:r>
                      <a:r>
                        <a:rPr lang="sv-SE" sz="3200"/>
                        <a:t> (20,9 %)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14 843 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Ragunda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  </a:t>
                      </a:r>
                      <a:r>
                        <a:rPr lang="sv-SE" sz="3200" b="1"/>
                        <a:t>1 539</a:t>
                      </a:r>
                      <a:r>
                        <a:rPr lang="sv-SE" sz="3200"/>
                        <a:t> </a:t>
                      </a:r>
                      <a:r>
                        <a:rPr lang="sv-SE" sz="3200">
                          <a:solidFill>
                            <a:srgbClr val="C00000"/>
                          </a:solidFill>
                        </a:rPr>
                        <a:t>(28,4 %)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  5 415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Strömsund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  </a:t>
                      </a:r>
                      <a:r>
                        <a:rPr lang="sv-SE" sz="3200" b="1"/>
                        <a:t>3 403 </a:t>
                      </a:r>
                      <a:r>
                        <a:rPr lang="sv-SE" sz="3200">
                          <a:solidFill>
                            <a:srgbClr val="C00000"/>
                          </a:solidFill>
                        </a:rPr>
                        <a:t>(28,8 %)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11 809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Åre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  </a:t>
                      </a:r>
                      <a:r>
                        <a:rPr lang="sv-SE" sz="3200" b="1"/>
                        <a:t>1 957</a:t>
                      </a:r>
                      <a:r>
                        <a:rPr lang="sv-SE" sz="3200"/>
                        <a:t> (17,6 %)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11 088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Östersund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12 903 </a:t>
                      </a:r>
                      <a:r>
                        <a:rPr lang="sv-SE" sz="3200"/>
                        <a:t>(20,9 </a:t>
                      </a:r>
                      <a:r>
                        <a:rPr lang="sv-SE" sz="2800"/>
                        <a:t>%)</a:t>
                      </a: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61 745 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Calibri"/>
                        <a:buNone/>
                      </a:pPr>
                      <a:r>
                        <a:rPr lang="sv-SE" sz="2800" b="1">
                          <a:solidFill>
                            <a:schemeClr val="accent1"/>
                          </a:solidFill>
                        </a:rPr>
                        <a:t>Riket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Calibri"/>
                        <a:buNone/>
                      </a:pPr>
                      <a:r>
                        <a:rPr lang="sv-SE" sz="2800" b="1">
                          <a:solidFill>
                            <a:schemeClr val="accent1"/>
                          </a:solidFill>
                        </a:rPr>
                        <a:t>1 976 857 (19,8 %)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>
                          <a:solidFill>
                            <a:schemeClr val="accent1"/>
                          </a:solidFill>
                        </a:rPr>
                        <a:t>9 995 153 </a:t>
                      </a:r>
                      <a:endParaRPr sz="3200" b="1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26" name="Shape 226"/>
          <p:cNvSpPr/>
          <p:nvPr/>
        </p:nvSpPr>
        <p:spPr>
          <a:xfrm>
            <a:off x="9086343" y="6396335"/>
            <a:ext cx="29427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Källa; SCB 2016-12-31</a:t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6776580" y="5623039"/>
            <a:ext cx="26850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Snitt i länet 25 %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1325478" y="879231"/>
            <a:ext cx="1014425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 vi då hittat något svar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varför just Jämtlands län har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 högt antal fallolyckor bland personer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 år och äldre? </a:t>
            </a: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4709481" y="3926219"/>
            <a:ext cx="337624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38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NEJ!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Shape 240"/>
          <p:cNvGraphicFramePr/>
          <p:nvPr/>
        </p:nvGraphicFramePr>
        <p:xfrm>
          <a:off x="926123" y="339971"/>
          <a:ext cx="10386675" cy="5382685"/>
        </p:xfrm>
        <a:graphic>
          <a:graphicData uri="http://schemas.openxmlformats.org/drawingml/2006/table">
            <a:tbl>
              <a:tblPr firstRow="1" bandRow="1">
                <a:noFill/>
                <a:tableStyleId>{0A9B723F-F01C-4475-B7D4-6071411FBCD3}</a:tableStyleId>
              </a:tblPr>
              <a:tblGrid>
                <a:gridCol w="3462225"/>
                <a:gridCol w="3462225"/>
                <a:gridCol w="3462225"/>
              </a:tblGrid>
              <a:tr h="8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rgbClr val="990000"/>
                          </a:solidFill>
                        </a:rPr>
                        <a:t>Orsakssamband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rgbClr val="990000"/>
                          </a:solidFill>
                        </a:rPr>
                        <a:t>Nuläge </a:t>
                      </a:r>
                      <a:endParaRPr sz="3200">
                        <a:solidFill>
                          <a:srgbClr val="99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rgbClr val="990000"/>
                          </a:solidFill>
                        </a:rPr>
                        <a:t>Åtgärder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8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chemeClr val="dk1"/>
                          </a:solidFill>
                        </a:rPr>
                        <a:t>Nutrition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8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chemeClr val="dk1"/>
                          </a:solidFill>
                        </a:rPr>
                        <a:t>Läkemedel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8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chemeClr val="dk1"/>
                          </a:solidFill>
                        </a:rPr>
                        <a:t>Alkohol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8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chemeClr val="dk1"/>
                          </a:solidFill>
                        </a:rPr>
                        <a:t>Osteoporos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86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chemeClr val="dk1"/>
                          </a:solidFill>
                        </a:rPr>
                        <a:t>Fallriskmed-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chemeClr val="dk1"/>
                          </a:solidFill>
                        </a:rPr>
                        <a:t>vetenhet 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194552" y="175898"/>
            <a:ext cx="1149809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ÅLDRAR </a:t>
            </a:r>
            <a:r>
              <a:rPr lang="sv-SE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 de personer som fick höftledsfrakturer i Jämtlands län; januari, april, juli och oktober 2016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247" name="Shape 247"/>
          <p:cNvGraphicFramePr/>
          <p:nvPr/>
        </p:nvGraphicFramePr>
        <p:xfrm>
          <a:off x="1262745" y="1451429"/>
          <a:ext cx="6792675" cy="4667885"/>
        </p:xfrm>
        <a:graphic>
          <a:graphicData uri="http://schemas.openxmlformats.org/drawingml/2006/table">
            <a:tbl>
              <a:tblPr firstRow="1" bandRow="1">
                <a:noFill/>
                <a:tableStyleId>{900B12E5-2161-4297-BBBB-14E4EB45748B}</a:tableStyleId>
              </a:tblPr>
              <a:tblGrid>
                <a:gridCol w="1942600"/>
                <a:gridCol w="1612500"/>
                <a:gridCol w="1574400"/>
                <a:gridCol w="1663175"/>
              </a:tblGrid>
              <a:tr h="52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>
                          <a:solidFill>
                            <a:schemeClr val="dk1"/>
                          </a:solidFill>
                        </a:rPr>
                        <a:t>Åldersgrupp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>
                          <a:solidFill>
                            <a:schemeClr val="dk1"/>
                          </a:solidFill>
                        </a:rPr>
                        <a:t>KVINNOR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>
                          <a:solidFill>
                            <a:schemeClr val="dk1"/>
                          </a:solidFill>
                        </a:rPr>
                        <a:t>MÄN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>
                          <a:solidFill>
                            <a:schemeClr val="dk1"/>
                          </a:solidFill>
                        </a:rPr>
                        <a:t>ALLA 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77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b="1" i="0" u="none"/>
                        <a:t>65 - 69 år</a:t>
                      </a:r>
                      <a:endParaRPr sz="2400" b="1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 b="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 b="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 b="0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3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b="1" i="0" u="none"/>
                        <a:t>70 – 74 år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9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>
                          <a:solidFill>
                            <a:schemeClr val="dk1"/>
                          </a:solidFill>
                        </a:rPr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9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b="1" i="0" u="none"/>
                        <a:t>75 – 79 år </a:t>
                      </a:r>
                      <a:endParaRPr sz="2400" b="1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sv-SE" sz="2400" b="1" i="0" u="none"/>
                        <a:t>80 – 84 år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6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b="1" i="0" u="none"/>
                        <a:t>85 – 89 år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30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6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b="1" i="0" u="none"/>
                        <a:t>90 – 94 år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6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b="1" i="0" u="none"/>
                        <a:t>95 – 99 år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6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b="1" i="0" u="none"/>
                        <a:t>100 --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48" name="Shape 248"/>
          <p:cNvSpPr txBox="1"/>
          <p:nvPr/>
        </p:nvSpPr>
        <p:spPr>
          <a:xfrm>
            <a:off x="8686694" y="2351315"/>
            <a:ext cx="303640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76 kvinnor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33 män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293" y="891341"/>
            <a:ext cx="3972658" cy="481003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5423090" y="1187800"/>
            <a:ext cx="21691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Nutrition</a:t>
            </a: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5423090" y="2078603"/>
            <a:ext cx="2688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Läkemedel</a:t>
            </a: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5469491" y="3085540"/>
            <a:ext cx="18585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Alkohol</a:t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5423090" y="4092478"/>
            <a:ext cx="29051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Osteoporos </a:t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5416655" y="5052968"/>
            <a:ext cx="4824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Fallriskmedvetenhet</a:t>
            </a: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 rot="-1138649">
            <a:off x="828924" y="636565"/>
            <a:ext cx="218681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6600" b="0" i="0" u="none" strike="noStrike" cap="none">
                <a:solidFill>
                  <a:srgbClr val="C0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Syfte</a:t>
            </a:r>
            <a:r>
              <a:rPr lang="sv-SE" sz="5400" b="0" i="0" u="none" strike="noStrike" cap="none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 </a:t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354905" y="2070022"/>
            <a:ext cx="1162632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göra en </a:t>
            </a:r>
            <a:r>
              <a:rPr lang="sv-SE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bred analys</a:t>
            </a: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 fallolyckor hos personer 65 år och äldre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</a:t>
            </a:r>
            <a:r>
              <a:rPr lang="sv-SE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identifiera framgångsfaktorer</a:t>
            </a: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förebyggande åtgärder, samt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finna </a:t>
            </a:r>
            <a:r>
              <a:rPr lang="sv-SE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effektiva åtgärder</a:t>
            </a: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det gemensamma arbetet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94553" y="425788"/>
            <a:ext cx="1149809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Antal höftledsfrakturer 65 år o äldre i Jämtlands län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januari – april – juli &amp; oktober 2016</a:t>
            </a:r>
            <a:r>
              <a:rPr lang="sv-SE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266" name="Shape 266"/>
          <p:cNvGraphicFramePr/>
          <p:nvPr/>
        </p:nvGraphicFramePr>
        <p:xfrm>
          <a:off x="1911487" y="1749227"/>
          <a:ext cx="8711975" cy="3413820"/>
        </p:xfrm>
        <a:graphic>
          <a:graphicData uri="http://schemas.openxmlformats.org/drawingml/2006/table">
            <a:tbl>
              <a:tblPr firstRow="1" bandRow="1">
                <a:noFill/>
                <a:tableStyleId>{900B12E5-2161-4297-BBBB-14E4EB45748B}</a:tableStyleId>
              </a:tblPr>
              <a:tblGrid>
                <a:gridCol w="3069750"/>
                <a:gridCol w="1361725"/>
                <a:gridCol w="1328075"/>
                <a:gridCol w="1445525"/>
                <a:gridCol w="1506900"/>
              </a:tblGrid>
              <a:tr h="47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>
                          <a:solidFill>
                            <a:schemeClr val="dk1"/>
                          </a:solidFill>
                        </a:rPr>
                        <a:t>Januari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>
                          <a:solidFill>
                            <a:schemeClr val="dk1"/>
                          </a:solidFill>
                        </a:rPr>
                        <a:t>April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>
                          <a:solidFill>
                            <a:schemeClr val="dk1"/>
                          </a:solidFill>
                        </a:rPr>
                        <a:t>Juli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>
                          <a:solidFill>
                            <a:schemeClr val="dk1"/>
                          </a:solidFill>
                        </a:rPr>
                        <a:t>Oktober 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Totalt antal fall</a:t>
                      </a:r>
                      <a:endParaRPr sz="3200" b="1" i="1" u="sng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>
                          <a:solidFill>
                            <a:srgbClr val="C00000"/>
                          </a:solidFill>
                        </a:rPr>
                        <a:t>28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>
                          <a:solidFill>
                            <a:srgbClr val="C00000"/>
                          </a:solidFill>
                        </a:rPr>
                        <a:t>27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>
                          <a:solidFill>
                            <a:srgbClr val="C00000"/>
                          </a:solidFill>
                        </a:rPr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>
                          <a:solidFill>
                            <a:srgbClr val="C00000"/>
                          </a:solidFill>
                        </a:rPr>
                        <a:t>32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i="1" u="none"/>
                        <a:t>- varav kvinnor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>
                          <a:solidFill>
                            <a:schemeClr val="dk1"/>
                          </a:solidFill>
                        </a:rPr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i="1" u="none"/>
                        <a:t>- varav män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sv-SE" sz="3200" i="1" u="none"/>
                        <a:t>- fall inomhus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26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i="1" u="none"/>
                        <a:t>- fall utomhus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5</a:t>
                      </a:r>
                      <a:r>
                        <a:rPr lang="sv-SE" sz="3200">
                          <a:solidFill>
                            <a:schemeClr val="accent1"/>
                          </a:solidFill>
                        </a:rPr>
                        <a:t>*)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67" name="Shape 267"/>
          <p:cNvSpPr/>
          <p:nvPr/>
        </p:nvSpPr>
        <p:spPr>
          <a:xfrm>
            <a:off x="8439563" y="5576054"/>
            <a:ext cx="29938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*)</a:t>
            </a: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8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8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uppgift var</a:t>
            </a: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8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ofullständig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232653" y="0"/>
            <a:ext cx="1149809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Antal höftledsfrakturer 65 år o äldre i Jämtlands län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Jan. – apr. – juli &amp; okt. 2016</a:t>
            </a:r>
            <a:r>
              <a:rPr lang="sv-SE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sv-SE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fördelat per kommun</a:t>
            </a:r>
            <a:endParaRPr sz="28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4" name="Shape 274"/>
          <p:cNvGraphicFramePr/>
          <p:nvPr/>
        </p:nvGraphicFramePr>
        <p:xfrm>
          <a:off x="590550" y="1077396"/>
          <a:ext cx="10858525" cy="5213840"/>
        </p:xfrm>
        <a:graphic>
          <a:graphicData uri="http://schemas.openxmlformats.org/drawingml/2006/table">
            <a:tbl>
              <a:tblPr firstRow="1" bandRow="1">
                <a:noFill/>
                <a:tableStyleId>{900B12E5-2161-4297-BBBB-14E4EB45748B}</a:tableStyleId>
              </a:tblPr>
              <a:tblGrid>
                <a:gridCol w="2619450"/>
                <a:gridCol w="1622425"/>
                <a:gridCol w="1631500"/>
                <a:gridCol w="1432100"/>
                <a:gridCol w="1776525"/>
                <a:gridCol w="1776525"/>
              </a:tblGrid>
              <a:tr h="58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>
                          <a:solidFill>
                            <a:schemeClr val="dk1"/>
                          </a:solidFill>
                        </a:rPr>
                        <a:t>Januari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>
                          <a:solidFill>
                            <a:schemeClr val="dk1"/>
                          </a:solidFill>
                        </a:rPr>
                        <a:t>April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>
                          <a:solidFill>
                            <a:schemeClr val="dk1"/>
                          </a:solidFill>
                        </a:rPr>
                        <a:t>Juli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>
                          <a:solidFill>
                            <a:schemeClr val="dk1"/>
                          </a:solidFill>
                        </a:rPr>
                        <a:t>Oktober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800" i="1">
                          <a:solidFill>
                            <a:srgbClr val="C00000"/>
                          </a:solidFill>
                        </a:rPr>
                        <a:t>TOTALT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6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 i="0" u="none"/>
                        <a:t>BERG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 i="1">
                          <a:solidFill>
                            <a:srgbClr val="C00000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6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 i="0" u="none"/>
                        <a:t>BRÄCKE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 i="1">
                          <a:solidFill>
                            <a:srgbClr val="C00000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6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 i="0" u="none">
                          <a:solidFill>
                            <a:schemeClr val="dk1"/>
                          </a:solidFill>
                        </a:rPr>
                        <a:t>HÄRJEDALEN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 i="1">
                          <a:solidFill>
                            <a:srgbClr val="C00000"/>
                          </a:solidFill>
                        </a:rPr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6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sv-SE" sz="3200" b="1" i="0" u="none"/>
                        <a:t>KROKOM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 i="1">
                          <a:solidFill>
                            <a:srgbClr val="C00000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6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 i="0" u="none"/>
                        <a:t>RAGUNDA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 i="1">
                          <a:solidFill>
                            <a:srgbClr val="C00000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6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 i="0" u="none"/>
                        <a:t>STRÖMSUND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 i="1">
                          <a:solidFill>
                            <a:srgbClr val="C00000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6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 i="0" u="none"/>
                        <a:t>ÅRE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 i="1">
                          <a:solidFill>
                            <a:srgbClr val="C00000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56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 i="0" u="none"/>
                        <a:t>ÖSTERSUND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 i="1">
                          <a:solidFill>
                            <a:srgbClr val="C00000"/>
                          </a:solidFill>
                        </a:rPr>
                        <a:t>52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194553" y="425788"/>
            <a:ext cx="1149809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SUMMERING 4 månader </a:t>
            </a:r>
            <a:r>
              <a:rPr lang="sv-SE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januari – april – juli &amp; oktober </a:t>
            </a:r>
            <a:r>
              <a:rPr lang="sv-SE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2016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höftledsfrakturer 65 år o äldre i Jämtlands län </a:t>
            </a:r>
            <a:endParaRPr/>
          </a:p>
        </p:txBody>
      </p:sp>
      <p:graphicFrame>
        <p:nvGraphicFramePr>
          <p:cNvPr id="281" name="Shape 281"/>
          <p:cNvGraphicFramePr/>
          <p:nvPr/>
        </p:nvGraphicFramePr>
        <p:xfrm>
          <a:off x="857250" y="1985209"/>
          <a:ext cx="10835400" cy="4206300"/>
        </p:xfrm>
        <a:graphic>
          <a:graphicData uri="http://schemas.openxmlformats.org/drawingml/2006/table">
            <a:tbl>
              <a:tblPr firstRow="1" bandRow="1">
                <a:noFill/>
                <a:tableStyleId>{900B12E5-2161-4297-BBBB-14E4EB45748B}</a:tableStyleId>
              </a:tblPr>
              <a:tblGrid>
                <a:gridCol w="6076950"/>
                <a:gridCol w="2019300"/>
                <a:gridCol w="1400175"/>
                <a:gridCol w="133897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dirty="0">
                          <a:solidFill>
                            <a:schemeClr val="dk1"/>
                          </a:solidFill>
                        </a:rPr>
                        <a:t>PERSONER MED HÖFTLEDSFRAKTUR </a:t>
                      </a:r>
                      <a:endParaRPr sz="3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4800">
                          <a:solidFill>
                            <a:srgbClr val="C00000"/>
                          </a:solidFill>
                        </a:rPr>
                        <a:t>109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0" i="1">
                          <a:solidFill>
                            <a:schemeClr val="dk1"/>
                          </a:solidFill>
                        </a:rPr>
                        <a:t>Varav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0" i="1">
                          <a:solidFill>
                            <a:schemeClr val="dk1"/>
                          </a:solidFill>
                        </a:rPr>
                        <a:t>med  hemtjänst-beslut </a:t>
                      </a:r>
                      <a:endParaRPr sz="2000" b="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0" i="1">
                          <a:solidFill>
                            <a:schemeClr val="dk1"/>
                          </a:solidFill>
                        </a:rPr>
                        <a:t>Ej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0" i="1">
                          <a:solidFill>
                            <a:schemeClr val="dk1"/>
                          </a:solidFill>
                        </a:rPr>
                        <a:t>hemtjänst </a:t>
                      </a:r>
                      <a:endParaRPr sz="2000" b="0" i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457200" marR="0" lvl="0" indent="-45720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Char char="-"/>
                      </a:pPr>
                      <a:r>
                        <a:rPr lang="sv-SE" sz="3200" b="0" i="1" u="none"/>
                        <a:t>Ordinärt boende (ensam)</a:t>
                      </a:r>
                      <a:endParaRPr sz="3200" b="0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>
                          <a:solidFill>
                            <a:schemeClr val="dk1"/>
                          </a:solidFill>
                        </a:rPr>
                        <a:t>49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29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>
                          <a:solidFill>
                            <a:schemeClr val="dk1"/>
                          </a:solidFill>
                        </a:rPr>
                        <a:t>14</a:t>
                      </a:r>
                      <a:r>
                        <a:rPr lang="sv-SE" sz="3200" b="0">
                          <a:solidFill>
                            <a:schemeClr val="accent1"/>
                          </a:solidFill>
                        </a:rPr>
                        <a:t>*)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sv-SE" sz="3200" b="0" i="0" u="none"/>
                        <a:t>- </a:t>
                      </a:r>
                      <a:r>
                        <a:rPr lang="sv-SE" sz="3200" b="0" i="1" u="none"/>
                        <a:t>Ord. boende (inte ensamhushåll)</a:t>
                      </a:r>
                      <a:endParaRPr sz="3200" b="1" i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/>
                        <a:t>11</a:t>
                      </a:r>
                      <a:r>
                        <a:rPr lang="sv-SE" sz="3200">
                          <a:solidFill>
                            <a:schemeClr val="accent1"/>
                          </a:solidFill>
                        </a:rPr>
                        <a:t>**)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0" i="1" u="none"/>
                        <a:t>- Särskilt boende </a:t>
                      </a:r>
                      <a:endParaRPr sz="3200" b="0" i="1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30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sv-SE" sz="3200" b="0" i="1" u="none"/>
                        <a:t>- Korttidsboende </a:t>
                      </a:r>
                      <a:endParaRPr sz="3200" b="0" i="1" u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32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i="1" u="none"/>
                        <a:t>- Bortfall (ingen uppgift) </a:t>
                      </a:r>
                      <a:endParaRPr sz="2400" i="1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/>
                        <a:t>5 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82" name="Shape 282"/>
          <p:cNvSpPr txBox="1"/>
          <p:nvPr/>
        </p:nvSpPr>
        <p:spPr>
          <a:xfrm>
            <a:off x="7762875" y="6467475"/>
            <a:ext cx="40488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*) utan uppgift= 6 st. **) utan uppgift =2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3200941" y="386834"/>
            <a:ext cx="53329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Litteratur- och evidenssökning</a:t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1281823" y="1409700"/>
            <a:ext cx="963917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Lårbensfrakturer leder till flest vårddagar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sv-SE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utgör nästan 40 % av samtliga vårddagar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flesta faller i sitt eget hem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sv-SE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oftast i sovrum eller i badrum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 70 000 personer vårdas årligen på sjukhus efter att ha fallit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</a:t>
            </a:r>
            <a:r>
              <a:rPr lang="sv-SE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70 % av personer m fallskada i slutenvård är 65 år o äldre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733" y="106948"/>
            <a:ext cx="9454367" cy="565608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5819646" y="3209547"/>
            <a:ext cx="2743200" cy="146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chemeClr val="dk1"/>
                </a:solidFill>
              </a:rPr>
              <a:t>Trafikolyckor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chemeClr val="dk1"/>
                </a:solidFill>
              </a:rPr>
              <a:t>43,7 Mkr </a:t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5659279" y="684211"/>
            <a:ext cx="2269696" cy="139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>
                <a:solidFill>
                  <a:schemeClr val="dk1"/>
                </a:solidFill>
              </a:rPr>
              <a:t>Fallolyckor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>
                <a:solidFill>
                  <a:schemeClr val="dk1"/>
                </a:solidFill>
              </a:rPr>
              <a:t>3,4 Mkr </a:t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9408134" y="4984501"/>
            <a:ext cx="19593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Forslin 2014</a:t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1211382" y="1165274"/>
            <a:ext cx="305250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Samhällets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investeringar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 att förebygga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trafikolyckor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respektive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fallolyckor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1485" y="450044"/>
            <a:ext cx="9997441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”Det är värt att lägga resurser på att minska fallskador hos gamla”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Myndigheterna gör väldigt lite för att förebygga fall­skador hos äldre, trots att de ofta ger en stor invaliditet och funktionsnedsättning, skriver tre debattörer. 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Debattartikel publicerad i Dagens</a:t>
            </a:r>
            <a:r>
              <a:rPr kumimoji="0" lang="sv-SE" altLang="sv-S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medicin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2018-01-24 07:00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Skriven av: Ulrica Bergström, Gösta Bucht och Olle Svensson.</a:t>
            </a:r>
          </a:p>
        </p:txBody>
      </p:sp>
      <p:sp>
        <p:nvSpPr>
          <p:cNvPr id="3" name="Rektangel 2"/>
          <p:cNvSpPr/>
          <p:nvPr/>
        </p:nvSpPr>
        <p:spPr>
          <a:xfrm>
            <a:off x="2107475" y="3439885"/>
            <a:ext cx="80031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 dirty="0"/>
              <a:t>Regeringen har en nollvision för trafiken. </a:t>
            </a:r>
            <a:endParaRPr lang="sv-SE" sz="2400" i="1" dirty="0" smtClean="0"/>
          </a:p>
          <a:p>
            <a:r>
              <a:rPr lang="sv-SE" sz="2400" i="1" dirty="0" smtClean="0"/>
              <a:t>(</a:t>
            </a:r>
            <a:r>
              <a:rPr lang="sv-SE" sz="2400" i="1" dirty="0"/>
              <a:t>Den vore lätt att genomföra: En generell hastighetsbegränsning på 5 km/h, normal promenadtakt. En smula opraktiskt och dyrt, dock.) Satsa i stället en bråkdel av de resurserna på fall/fraktur hos gamla. Myndigheterna gör mycket litet, jämfört med vad de satsar på andra mindre ovanliga skador.</a:t>
            </a:r>
          </a:p>
        </p:txBody>
      </p:sp>
    </p:spTree>
    <p:extLst>
      <p:ext uri="{BB962C8B-B14F-4D97-AF65-F5344CB8AC3E}">
        <p14:creationId xmlns:p14="http://schemas.microsoft.com/office/powerpoint/2010/main" val="14095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1922853" y="85457"/>
            <a:ext cx="81558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Systematisk översikt av fallpreventivt arbete*) 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19064" y="5029200"/>
            <a:ext cx="12172936" cy="1815882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*) Statens beredning för medicinsk och social utvärdering, SBU, 2014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159 randomiserade, kontrollerade studier med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närmare 80 000 deltagare i 21 länder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376683" y="948674"/>
            <a:ext cx="1185337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Olika typer av interventioner förebygger fall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– </a:t>
            </a: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multifaktoriella åtgärder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Stark evidens för </a:t>
            </a: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fysisk träning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Noto Sans Symbols"/>
              <a:buChar char="➢"/>
            </a:pP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Förändring av hemmiljön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Tillgången på </a:t>
            </a: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fallförebyggande träning </a:t>
            </a: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är låg i Sverige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Noto Sans Symbols"/>
              <a:buChar char="➢"/>
            </a:pP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Förebyggande hembesök </a:t>
            </a: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stärker den äldre personens möjligheter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att använda sina resurser för att vidta åtgärder i den egna tillvaron  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Shape 141"/>
          <p:cNvCxnSpPr/>
          <p:nvPr/>
        </p:nvCxnSpPr>
        <p:spPr>
          <a:xfrm rot="10800000" flipH="1">
            <a:off x="838200" y="5029200"/>
            <a:ext cx="10668000" cy="12918"/>
          </a:xfrm>
          <a:prstGeom prst="straightConnector1">
            <a:avLst/>
          </a:prstGeom>
          <a:noFill/>
          <a:ln>
            <a:noFill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2762798" y="85457"/>
            <a:ext cx="64759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Fallpreventivt arbete internationellt  </a:t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552450" y="1200150"/>
            <a:ext cx="11562268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WHO: s safe communities (2009) beskriver modell för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olyckspreventiv inriktning på samhällelig nivå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Strategi- och handlingsplan för hälsofrämjande åldrande i Europa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2012 – 2020 (WHO 2012)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Skottland – nationell strategi i fallpreventivt arbete,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nationell handlingsplan är vägledande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3210260" y="85457"/>
            <a:ext cx="55810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Fallpreventivt arbete i Norden   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3210250" y="726600"/>
            <a:ext cx="8569800" cy="50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Nationell satsning i början av 2000-talet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”Trygga Eldre-kommuner”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Nationellt förbättringsarbete enligt programmet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”I Trygge Heder 2014-2018”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Nationellt program för att förebygga fallolyckor ”Ikinä”. Uppmärksammat alkohol som riskfaktor.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av äldres alkoholanvändning ingår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fallriskbedömning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" y="676192"/>
            <a:ext cx="1771650" cy="12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050" y="2307489"/>
            <a:ext cx="1771650" cy="134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050" y="4138246"/>
            <a:ext cx="2085478" cy="1275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2820813" y="85457"/>
            <a:ext cx="58440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Fallpreventivt arbete i Sverige    </a:t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2159351" y="856350"/>
            <a:ext cx="96201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Socialstyrelsen har regeringens uppdrag att ta fram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utföra informations- och utbildningssatsning;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Nationell kampanjvecka ”Balansera mera”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Informationsmaterial (foldrar, filmer,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webbutbildning för personal ) </a:t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4728" t="16256" r="4677" b="17077"/>
          <a:stretch/>
        </p:blipFill>
        <p:spPr>
          <a:xfrm>
            <a:off x="476920" y="1008185"/>
            <a:ext cx="1426969" cy="100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193756">
            <a:off x="939228" y="2451586"/>
            <a:ext cx="2844069" cy="403262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4825457" y="5074355"/>
            <a:ext cx="535217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https://vimeo.com/235906148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fterhand">
  <a:themeElements>
    <a:clrScheme name="Anpassat 2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820000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1908</Words>
  <Application>Microsoft Office PowerPoint</Application>
  <PresentationFormat>Bredbild</PresentationFormat>
  <Paragraphs>431</Paragraphs>
  <Slides>22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Calibri</vt:lpstr>
      <vt:lpstr>Arial Black</vt:lpstr>
      <vt:lpstr>Kaushan Script</vt:lpstr>
      <vt:lpstr>Arial</vt:lpstr>
      <vt:lpstr>Noto Sans Symbols</vt:lpstr>
      <vt:lpstr>Garamond</vt:lpstr>
      <vt:lpstr>Efterhand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Lejonklou</dc:creator>
  <cp:lastModifiedBy>man_user</cp:lastModifiedBy>
  <cp:revision>6</cp:revision>
  <cp:lastPrinted>2018-02-08T14:49:23Z</cp:lastPrinted>
  <dcterms:modified xsi:type="dcterms:W3CDTF">2018-02-09T11:09:47Z</dcterms:modified>
</cp:coreProperties>
</file>