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69" r:id="rId5"/>
    <p:sldId id="382" r:id="rId6"/>
    <p:sldId id="390" r:id="rId7"/>
    <p:sldId id="370" r:id="rId8"/>
    <p:sldId id="389" r:id="rId9"/>
    <p:sldId id="375" r:id="rId10"/>
    <p:sldId id="377" r:id="rId11"/>
    <p:sldId id="376" r:id="rId12"/>
    <p:sldId id="392" r:id="rId13"/>
    <p:sldId id="383" r:id="rId14"/>
    <p:sldId id="393" r:id="rId1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 Ring" initials="ER" lastIdx="3" clrIdx="0">
    <p:extLst>
      <p:ext uri="{19B8F6BF-5375-455C-9EA6-DF929625EA0E}">
        <p15:presenceInfo xmlns:p15="http://schemas.microsoft.com/office/powerpoint/2012/main" userId="S::elin.ring@regionjh.se::ca405e36-ae6d-40b5-b428-f460e74903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C1631-F7FA-4D91-BF43-363EDD3AB7D9}" v="47" dt="2020-02-12T11:40:47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64" autoAdjust="0"/>
  </p:normalViewPr>
  <p:slideViewPr>
    <p:cSldViewPr snapToGrid="0">
      <p:cViewPr varScale="1">
        <p:scale>
          <a:sx n="62" d="100"/>
          <a:sy n="62" d="100"/>
        </p:scale>
        <p:origin x="102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A4905-3B87-4006-931F-BE8A784085E9}" type="datetimeFigureOut">
              <a:rPr lang="sv-SE" smtClean="0"/>
              <a:t>2020-02-13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4A9B7-6A18-489B-AD4E-842E3C1DA2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3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03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v-SE" sz="2600" dirty="0"/>
              <a:t>Sammankallande: Carina </a:t>
            </a:r>
            <a:r>
              <a:rPr lang="sv-SE" sz="2600" dirty="0" err="1"/>
              <a:t>Vaksdal</a:t>
            </a:r>
            <a:r>
              <a:rPr lang="sv-SE" sz="2600" dirty="0"/>
              <a:t> och Hanna Hermansson</a:t>
            </a:r>
          </a:p>
          <a:p>
            <a:pPr lvl="1"/>
            <a:r>
              <a:rPr lang="sv-SE" sz="2600" dirty="0"/>
              <a:t>Kommunerna: Kristina Lundin (områdeschef öppenvården), Anneli Rolandsson (Strömsund, Petra Olsson (Östersund) </a:t>
            </a:r>
          </a:p>
          <a:p>
            <a:pPr lvl="1"/>
            <a:r>
              <a:rPr lang="sv-SE" sz="2600" dirty="0"/>
              <a:t>Regionen: Carina Frykman (HOSPA), Lars Westergren (BUM), Ingegerd Bergwall (BUP), Elin Ring (Regional utveckling)</a:t>
            </a:r>
          </a:p>
          <a:p>
            <a:pPr lvl="1"/>
            <a:r>
              <a:rPr lang="sv-SE" sz="2600" dirty="0" err="1"/>
              <a:t>Åklagarne</a:t>
            </a:r>
            <a:r>
              <a:rPr lang="sv-SE" sz="2600" dirty="0"/>
              <a:t>: Stefan Ekeroth</a:t>
            </a:r>
          </a:p>
          <a:p>
            <a:pPr lvl="1"/>
            <a:r>
              <a:rPr lang="sv-SE" sz="2600" dirty="0"/>
              <a:t>Polisen: Kristin Larsén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4A9B7-6A18-489B-AD4E-842E3C1DA2E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59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96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Förra året 15 172 000 kr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 år: 1mkr brukarmedverkan + 1,6 mkr UM ligger på länsgemensamt</a:t>
            </a:r>
          </a:p>
          <a:p>
            <a:endParaRPr lang="sv-SE" dirty="0"/>
          </a:p>
          <a:p>
            <a:r>
              <a:rPr lang="sv-SE" dirty="0"/>
              <a:t>10 660 000 + 1 000 000 (brukar) + 1 600 000 (UM) = 13 260 000</a:t>
            </a:r>
          </a:p>
          <a:p>
            <a:endParaRPr lang="sv-SE" dirty="0"/>
          </a:p>
          <a:p>
            <a:r>
              <a:rPr lang="sv-SE" dirty="0"/>
              <a:t>(3,1 mkr omfördelat till </a:t>
            </a:r>
            <a:r>
              <a:rPr lang="sv-SE" dirty="0" err="1"/>
              <a:t>kömiljarden</a:t>
            </a:r>
            <a:r>
              <a:rPr lang="sv-SE" dirty="0"/>
              <a:t> för ökad tillgänglighet till BUP?)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4A9B7-6A18-489B-AD4E-842E3C1DA2E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29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404762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SVOM</a:t>
            </a:r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3596" y="967178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sv-SE" sz="2200" dirty="0"/>
              <a:t>BARNAHUS och PSYKISK HÄLSA </a:t>
            </a:r>
          </a:p>
        </p:txBody>
      </p:sp>
    </p:spTree>
    <p:extLst>
      <p:ext uri="{BB962C8B-B14F-4D97-AF65-F5344CB8AC3E}">
        <p14:creationId xmlns:p14="http://schemas.microsoft.com/office/powerpoint/2010/main" val="184918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67132-60DF-4622-8962-681613F40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Återredovisning av 2020 års 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E92A6C-B31C-49F3-AB03-EBF95325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Regionerna och kommunerna ska </a:t>
            </a:r>
            <a:r>
              <a:rPr lang="sv-SE" b="1" dirty="0"/>
              <a:t>redovisa genomförda insatser och användningen av medlen i form av en egenskriven rapport utifrån ett frågeunderlag</a:t>
            </a:r>
            <a:r>
              <a:rPr lang="sv-SE" dirty="0"/>
              <a:t> som kommer att tas fram av SKR i samråd med Folkhälsomyndigheten och Socialstyrelsen </a:t>
            </a:r>
            <a:r>
              <a:rPr lang="sv-SE" b="1" dirty="0"/>
              <a:t>senast den 31 mars 2020</a:t>
            </a:r>
            <a:r>
              <a:rPr lang="sv-SE" dirty="0"/>
              <a:t>.</a:t>
            </a:r>
          </a:p>
          <a:p>
            <a:r>
              <a:rPr lang="sv-SE" dirty="0"/>
              <a:t>Överenskommelsen ska </a:t>
            </a:r>
            <a:r>
              <a:rPr lang="sv-SE" b="1" dirty="0"/>
              <a:t>slutredovisas senast den 31 mars 2021</a:t>
            </a:r>
            <a:r>
              <a:rPr lang="sv-SE" dirty="0"/>
              <a:t>. I redovisningen ska jämställdhetsperspektivet belysas där så är lämpligt och det ska framgå hur insatserna bidragit till det jämställdhetspolitiska delmålet jämställd hälsa.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F482A6-950F-432C-AE43-4B6921435E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99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29084B-ADCB-4D13-9165-BB82E917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768" y="2509471"/>
            <a:ext cx="4406090" cy="648000"/>
          </a:xfrm>
        </p:spPr>
        <p:txBody>
          <a:bodyPr/>
          <a:lstStyle/>
          <a:p>
            <a:r>
              <a:rPr lang="sv-SE" dirty="0"/>
              <a:t>TACK FÖR OSS!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26F3C2-A32B-47BF-81B7-755FC5564E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8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930DE7-CADB-4074-A37C-69F1A4C5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Barnahus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6E467A-E04A-4040-B670-DEEA30C1F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710814"/>
            <a:ext cx="10465200" cy="4110550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Samordnare</a:t>
            </a:r>
          </a:p>
          <a:p>
            <a:r>
              <a:rPr lang="sv-SE" b="1" dirty="0"/>
              <a:t>Styrgrupp</a:t>
            </a:r>
          </a:p>
          <a:p>
            <a:r>
              <a:rPr lang="sv-SE" b="1" dirty="0"/>
              <a:t>Arbetsgrupp Barnahus</a:t>
            </a:r>
            <a:endParaRPr lang="sv-SE" dirty="0"/>
          </a:p>
          <a:p>
            <a:r>
              <a:rPr lang="sv-SE" b="1" dirty="0"/>
              <a:t>Lokaler </a:t>
            </a:r>
          </a:p>
          <a:p>
            <a:r>
              <a:rPr lang="sv-SE" b="1" dirty="0"/>
              <a:t>Avtal </a:t>
            </a:r>
          </a:p>
          <a:p>
            <a:r>
              <a:rPr lang="sv-SE" b="1" dirty="0"/>
              <a:t>Invigning</a:t>
            </a:r>
            <a:r>
              <a:rPr lang="sv-SE" dirty="0"/>
              <a:t> </a:t>
            </a:r>
          </a:p>
          <a:p>
            <a:r>
              <a:rPr lang="sv-SE" b="1" dirty="0"/>
              <a:t>Uppföljning av verksamheten 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19 mars </a:t>
            </a:r>
            <a:r>
              <a:rPr lang="sv-SE" dirty="0"/>
              <a:t>– myndighetssamverkan arrangerar dag om sekretess på barnahus</a:t>
            </a:r>
          </a:p>
          <a:p>
            <a:r>
              <a:rPr lang="sv-SE" b="1" dirty="0"/>
              <a:t>19-20 oktober </a:t>
            </a:r>
            <a:r>
              <a:rPr lang="sv-SE" dirty="0"/>
              <a:t>– utbildning för socialtjänst ”Efter barnförhöret”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0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C3C38-D63A-40C3-A3D2-77BE66BB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625" y="2781000"/>
            <a:ext cx="10465200" cy="648000"/>
          </a:xfrm>
        </p:spPr>
        <p:txBody>
          <a:bodyPr/>
          <a:lstStyle/>
          <a:p>
            <a:r>
              <a:rPr lang="sv-SE" dirty="0"/>
              <a:t>ÖVERENSKOMMELSE PSYKISK HÄLSA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BCD766-E440-4309-AD05-C6454C685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333A4C-8941-487F-AE99-206B9B23D4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88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F0DBE-25D1-4921-BD7C-4AFE4B5B8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Överenskommelse Psykisk hälsa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EA3427-CC76-41E9-BD87-DE3776A6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368000"/>
            <a:ext cx="10465200" cy="4453363"/>
          </a:xfrm>
        </p:spPr>
        <p:txBody>
          <a:bodyPr>
            <a:normAutofit/>
          </a:bodyPr>
          <a:lstStyle/>
          <a:p>
            <a:r>
              <a:rPr lang="sv-SE" dirty="0"/>
              <a:t>Det finns tre syften med årets överenskommelse:</a:t>
            </a:r>
          </a:p>
          <a:p>
            <a:pPr lvl="1"/>
            <a:r>
              <a:rPr lang="sv-SE" dirty="0"/>
              <a:t>Stödja ett </a:t>
            </a:r>
            <a:r>
              <a:rPr lang="sv-SE" b="1" dirty="0"/>
              <a:t>fortsatt utvecklingsarbete utifrån de lokala och regionala handlingsplaner </a:t>
            </a:r>
          </a:p>
          <a:p>
            <a:pPr lvl="1"/>
            <a:r>
              <a:rPr lang="sv-SE" dirty="0"/>
              <a:t>Bidra till </a:t>
            </a:r>
            <a:r>
              <a:rPr lang="sv-SE" b="1" dirty="0"/>
              <a:t>bättre förutsättningar för regioner och kommuner att arbeta utifrån bästa tillgängliga kunskap</a:t>
            </a:r>
            <a:r>
              <a:rPr lang="sv-SE" dirty="0"/>
              <a:t>.</a:t>
            </a:r>
          </a:p>
          <a:p>
            <a:pPr lvl="1"/>
            <a:r>
              <a:rPr lang="sv-SE" b="1" dirty="0"/>
              <a:t>Initiera eller utveckla särskilda vårdformer och effektiva målgruppsanpassade insatser</a:t>
            </a:r>
            <a:r>
              <a:rPr lang="sv-SE" dirty="0"/>
              <a:t> för att </a:t>
            </a:r>
            <a:r>
              <a:rPr lang="sv-SE" b="1" dirty="0"/>
              <a:t>förebygga psykisk ohälsa och öka tillgängligheten och kvaliteten </a:t>
            </a:r>
            <a:r>
              <a:rPr lang="sv-SE" dirty="0"/>
              <a:t>i vården för de som redan har drabbats.</a:t>
            </a:r>
          </a:p>
          <a:p>
            <a:r>
              <a:rPr lang="sv-SE" dirty="0"/>
              <a:t>Regeringen och SKR är överens om att</a:t>
            </a:r>
            <a:r>
              <a:rPr lang="sv-SE" b="1" dirty="0"/>
              <a:t> fortsätta det långsiktiga arbetet med att stimulera insatser för att främja psykisk hälsa</a:t>
            </a:r>
            <a:r>
              <a:rPr lang="sv-SE" dirty="0"/>
              <a:t>, </a:t>
            </a:r>
            <a:r>
              <a:rPr lang="sv-SE" b="1" dirty="0"/>
              <a:t>tidigt möta psykisk ohälsa och ge effektiv vård och stöd </a:t>
            </a:r>
            <a:r>
              <a:rPr lang="sv-SE" dirty="0"/>
              <a:t>till personer med allvarlig problematik.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39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DD420-FFFB-4554-929B-C41484B7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Stimulansmedel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BA4321-F980-43C3-B3A9-8E3038C4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Region: 10 141 649 </a:t>
            </a:r>
          </a:p>
          <a:p>
            <a:r>
              <a:rPr lang="sv-SE" dirty="0"/>
              <a:t>Kommuner: 3 700 840</a:t>
            </a:r>
          </a:p>
          <a:p>
            <a:r>
              <a:rPr lang="sv-SE" dirty="0"/>
              <a:t>Länet: 11 537 157</a:t>
            </a:r>
          </a:p>
          <a:p>
            <a:endParaRPr lang="sv-SE" dirty="0"/>
          </a:p>
          <a:p>
            <a:r>
              <a:rPr lang="sv-SE" dirty="0"/>
              <a:t>Totalt: 25 379 646 </a:t>
            </a:r>
          </a:p>
        </p:txBody>
      </p:sp>
    </p:spTree>
    <p:extLst>
      <p:ext uri="{BB962C8B-B14F-4D97-AF65-F5344CB8AC3E}">
        <p14:creationId xmlns:p14="http://schemas.microsoft.com/office/powerpoint/2010/main" val="183374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18DA8-E88B-4FF3-959C-A597D2BD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5528411" cy="648000"/>
          </a:xfrm>
        </p:spPr>
        <p:txBody>
          <a:bodyPr/>
          <a:lstStyle/>
          <a:p>
            <a:r>
              <a:rPr lang="sv-SE" sz="3600" dirty="0"/>
              <a:t>Stimulansmedel region 2020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8A17A652-0DA6-4E5E-88FE-1D7ABAC80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78578"/>
              </p:ext>
            </p:extLst>
          </p:nvPr>
        </p:nvGraphicFramePr>
        <p:xfrm>
          <a:off x="980243" y="1368000"/>
          <a:ext cx="8306369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8875">
                  <a:extLst>
                    <a:ext uri="{9D8B030D-6E8A-4147-A177-3AD203B41FA5}">
                      <a16:colId xmlns:a16="http://schemas.microsoft.com/office/drawing/2014/main" val="3009490242"/>
                    </a:ext>
                  </a:extLst>
                </a:gridCol>
                <a:gridCol w="2207494">
                  <a:extLst>
                    <a:ext uri="{9D8B030D-6E8A-4147-A177-3AD203B41FA5}">
                      <a16:colId xmlns:a16="http://schemas.microsoft.com/office/drawing/2014/main" val="1356122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71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Fortsatt utvecklingsarbete utifrån handlingsplaner och utveckling av mobila lösningar eller liknande (300 mkr) </a:t>
                      </a:r>
                      <a:r>
                        <a:rPr lang="sv-SE" sz="1600" i="1" dirty="0"/>
                        <a:t>(minskat med 50 mkr)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3 799 525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6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Insatser till barn och unga inklusive BUP. 370 mkr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(+ 120 mkr, dock 380 mkr som tagits bort för att minska köerna, flyttats)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4 442 360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9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Kunskapsbaserad och säker hälso- och sjukvård. 100 mkr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(Nytt område)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1 266 598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4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Stärka psykiatrisk traumavård. 50 mkr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(Samma summa)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633 254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04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b="1" dirty="0" err="1"/>
                        <a:t>Tot</a:t>
                      </a:r>
                      <a:r>
                        <a:rPr lang="sv-SE" sz="1600" b="1" dirty="0"/>
                        <a:t>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10 141 649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24336"/>
                  </a:ext>
                </a:extLst>
              </a:tr>
            </a:tbl>
          </a:graphicData>
        </a:graphic>
      </p:graphicFrame>
      <p:sp>
        <p:nvSpPr>
          <p:cNvPr id="9" name="Rubrik 1">
            <a:extLst>
              <a:ext uri="{FF2B5EF4-FFF2-40B4-BE49-F238E27FC236}">
                <a16:creationId xmlns:a16="http://schemas.microsoft.com/office/drawing/2014/main" id="{259A8796-D09E-45D3-9085-68BBC1DE796C}"/>
              </a:ext>
            </a:extLst>
          </p:cNvPr>
          <p:cNvSpPr txBox="1">
            <a:spLocks/>
          </p:cNvSpPr>
          <p:nvPr/>
        </p:nvSpPr>
        <p:spPr>
          <a:xfrm>
            <a:off x="6392411" y="728334"/>
            <a:ext cx="5528411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6801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A8159A-1C8B-4E99-9797-FB4D3160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Stimulansmedel kommun 2020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FE251F68-7D69-4E45-998E-6DB070EEC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37902"/>
              </p:ext>
            </p:extLst>
          </p:nvPr>
        </p:nvGraphicFramePr>
        <p:xfrm>
          <a:off x="7731219" y="280021"/>
          <a:ext cx="381203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685">
                  <a:extLst>
                    <a:ext uri="{9D8B030D-6E8A-4147-A177-3AD203B41FA5}">
                      <a16:colId xmlns:a16="http://schemas.microsoft.com/office/drawing/2014/main" val="444252091"/>
                    </a:ext>
                  </a:extLst>
                </a:gridCol>
                <a:gridCol w="1588346">
                  <a:extLst>
                    <a:ext uri="{9D8B030D-6E8A-4147-A177-3AD203B41FA5}">
                      <a16:colId xmlns:a16="http://schemas.microsoft.com/office/drawing/2014/main" val="316171577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Kommun</a:t>
                      </a:r>
                      <a:endParaRPr lang="sv-SE" sz="1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 Summa</a:t>
                      </a:r>
                      <a:endParaRPr lang="sv-SE" sz="1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42361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6289663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Ragunda</a:t>
                      </a:r>
                      <a:endParaRPr lang="sv-SE" sz="16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102 428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51040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Bräcke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122  467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8628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Krokom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289 762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7853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Strömsund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225 651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1466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Åre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225 351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38982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Berg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136 441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241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Härjedalen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195 533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35063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Östersund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1 235 412 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25044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SUMMA</a:t>
                      </a:r>
                      <a:endParaRPr lang="sv-SE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2 533 034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506895"/>
                  </a:ext>
                </a:extLst>
              </a:tr>
            </a:tbl>
          </a:graphicData>
        </a:graphic>
      </p:graphicFrame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95E608DE-8350-4F4B-B63C-57614DA6A28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6491966"/>
              </p:ext>
            </p:extLst>
          </p:nvPr>
        </p:nvGraphicFramePr>
        <p:xfrm>
          <a:off x="7731219" y="3592110"/>
          <a:ext cx="3812031" cy="292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72">
                  <a:extLst>
                    <a:ext uri="{9D8B030D-6E8A-4147-A177-3AD203B41FA5}">
                      <a16:colId xmlns:a16="http://schemas.microsoft.com/office/drawing/2014/main" val="1012278543"/>
                    </a:ext>
                  </a:extLst>
                </a:gridCol>
                <a:gridCol w="1579759">
                  <a:extLst>
                    <a:ext uri="{9D8B030D-6E8A-4147-A177-3AD203B41FA5}">
                      <a16:colId xmlns:a16="http://schemas.microsoft.com/office/drawing/2014/main" val="2253719535"/>
                    </a:ext>
                  </a:extLst>
                </a:gridCol>
              </a:tblGrid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Kommun</a:t>
                      </a:r>
                      <a:endParaRPr lang="sv-SE" sz="1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 Summa</a:t>
                      </a:r>
                      <a:endParaRPr lang="sv-SE" sz="1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1074420409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 </a:t>
                      </a:r>
                      <a:endParaRPr lang="sv-SE" sz="16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6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3487869251"/>
                  </a:ext>
                </a:extLst>
              </a:tr>
              <a:tr h="28638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Ragunda</a:t>
                      </a:r>
                      <a:endParaRPr lang="sv-SE" sz="16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51 514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3515128611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Bräcke</a:t>
                      </a:r>
                      <a:endParaRPr lang="sv-SE" sz="16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61 234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1425419328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Krokom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144 881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755400501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Strömsund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112 829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3020668681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Åre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112 660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534334209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Berg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68 221</a:t>
                      </a: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3647079864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Härjedalen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effectLst/>
                          <a:latin typeface="+mn-lt"/>
                        </a:rPr>
                        <a:t>97 761</a:t>
                      </a: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309004358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Östersund</a:t>
                      </a:r>
                      <a:endParaRPr lang="sv-SE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dirty="0">
                          <a:effectLst/>
                          <a:latin typeface="+mn-lt"/>
                        </a:rPr>
                        <a:t>617 706</a:t>
                      </a:r>
                      <a:endParaRPr lang="sv-SE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724" marR="1724" marT="1724" marB="0" anchor="b"/>
                </a:tc>
                <a:extLst>
                  <a:ext uri="{0D108BD9-81ED-4DB2-BD59-A6C34878D82A}">
                    <a16:rowId xmlns:a16="http://schemas.microsoft.com/office/drawing/2014/main" val="4068128170"/>
                  </a:ext>
                </a:extLst>
              </a:tr>
              <a:tr h="228381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>
                          <a:effectLst/>
                        </a:rPr>
                        <a:t>SUMMA</a:t>
                      </a:r>
                      <a:endParaRPr lang="sv-SE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724" marR="1724" marT="1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1 266 806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791520"/>
                  </a:ext>
                </a:extLst>
              </a:tr>
            </a:tbl>
          </a:graphicData>
        </a:graphic>
      </p:graphicFrame>
      <p:graphicFrame>
        <p:nvGraphicFramePr>
          <p:cNvPr id="8" name="Tabell 5">
            <a:extLst>
              <a:ext uri="{FF2B5EF4-FFF2-40B4-BE49-F238E27FC236}">
                <a16:creationId xmlns:a16="http://schemas.microsoft.com/office/drawing/2014/main" id="{51118FC8-826E-48C0-8760-84B65AF0C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441749"/>
              </p:ext>
            </p:extLst>
          </p:nvPr>
        </p:nvGraphicFramePr>
        <p:xfrm>
          <a:off x="1361180" y="1938397"/>
          <a:ext cx="5249411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494">
                  <a:extLst>
                    <a:ext uri="{9D8B030D-6E8A-4147-A177-3AD203B41FA5}">
                      <a16:colId xmlns:a16="http://schemas.microsoft.com/office/drawing/2014/main" val="3009490242"/>
                    </a:ext>
                  </a:extLst>
                </a:gridCol>
                <a:gridCol w="1484917">
                  <a:extLst>
                    <a:ext uri="{9D8B030D-6E8A-4147-A177-3AD203B41FA5}">
                      <a16:colId xmlns:a16="http://schemas.microsoft.com/office/drawing/2014/main" val="1356122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71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Fortsatt utvecklingsarbete utifrån handlingsplaner och förstärkning av kommunens roll och utveckling av mobila lösningar eller likande (200 mkr) </a:t>
                      </a:r>
                      <a:r>
                        <a:rPr lang="sv-SE" sz="1600" i="1" dirty="0"/>
                        <a:t>(minskat med 150 mkr)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2 533 034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6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Kunskapsbaserad och säker hälso- och sjukvård och socialtjänst. (100 mkr)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u="none" dirty="0"/>
                        <a:t>(nytt område)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1 266 806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9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b="1" dirty="0" err="1"/>
                        <a:t>Tot</a:t>
                      </a:r>
                      <a:r>
                        <a:rPr lang="sv-SE" sz="1600" b="1" dirty="0"/>
                        <a:t>: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3 799 840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0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03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9DC40-ADAF-4433-8864-5663C300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388637"/>
            <a:ext cx="10465200" cy="648000"/>
          </a:xfrm>
        </p:spPr>
        <p:txBody>
          <a:bodyPr/>
          <a:lstStyle/>
          <a:p>
            <a:r>
              <a:rPr lang="sv-SE" dirty="0"/>
              <a:t>Till länet gemensamt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758725-FFFE-43FE-BF71-51CA8E59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9B079D45-3091-49AA-8989-C08CD7BBE0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875899"/>
              </p:ext>
            </p:extLst>
          </p:nvPr>
        </p:nvGraphicFramePr>
        <p:xfrm>
          <a:off x="862800" y="1697760"/>
          <a:ext cx="1032811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1235">
                  <a:extLst>
                    <a:ext uri="{9D8B030D-6E8A-4147-A177-3AD203B41FA5}">
                      <a16:colId xmlns:a16="http://schemas.microsoft.com/office/drawing/2014/main" val="3009490242"/>
                    </a:ext>
                  </a:extLst>
                </a:gridCol>
                <a:gridCol w="3166879">
                  <a:extLst>
                    <a:ext uri="{9D8B030D-6E8A-4147-A177-3AD203B41FA5}">
                      <a16:colId xmlns:a16="http://schemas.microsoft.com/office/drawing/2014/main" val="1356122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71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Skapa mer sammanhållen vård för personer som behöver insatser från både kommun och region, bl.a. personer med samsjuklighet i beroende och annan samtidig psykiatrisk diagnos. (200 mkr)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(samma summa)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mkr + befolkningsmängd =</a:t>
                      </a:r>
                    </a:p>
                    <a:p>
                      <a:r>
                        <a:rPr lang="sv-SE" b="1" dirty="0"/>
                        <a:t>6 203 183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6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Stärkt brukarmedverkan (24 mkr)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(samma summa)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1 000 000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9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Stärka de suicidpreventiva arbetet på lokal och regional nivå (200 mkr)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(nytt område)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2 533 017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4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i="0" dirty="0" err="1"/>
                        <a:t>Tot</a:t>
                      </a:r>
                      <a:r>
                        <a:rPr lang="sv-SE" sz="1600" b="1" i="0" dirty="0"/>
                        <a:t>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9 736 200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Ungdomsmottagningarna för arbete med att främja psykisk hälsa och motverka psykisk ohälsa bland barn och unga (150 mkr).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i="1" dirty="0"/>
                        <a:t>(+ 20 mkr)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i="0" dirty="0"/>
                        <a:t>1 800 957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04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err="1"/>
                        <a:t>Tot</a:t>
                      </a:r>
                      <a:r>
                        <a:rPr lang="sv-SE" sz="1600" dirty="0"/>
                        <a:t>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i="0" dirty="0"/>
                        <a:t>1 800 957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158986"/>
                  </a:ext>
                </a:extLst>
              </a:tr>
            </a:tbl>
          </a:graphicData>
        </a:graphic>
      </p:graphicFrame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02C1025F-312B-429C-9A49-CDC5AFDFC547}"/>
              </a:ext>
            </a:extLst>
          </p:cNvPr>
          <p:cNvSpPr txBox="1">
            <a:spLocks/>
          </p:cNvSpPr>
          <p:nvPr/>
        </p:nvSpPr>
        <p:spPr>
          <a:xfrm>
            <a:off x="794257" y="1138879"/>
            <a:ext cx="10465200" cy="45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Medel utbetalas till den aktör som regionen och länets kommuner anger</a:t>
            </a:r>
          </a:p>
        </p:txBody>
      </p:sp>
    </p:spTree>
    <p:extLst>
      <p:ext uri="{BB962C8B-B14F-4D97-AF65-F5344CB8AC3E}">
        <p14:creationId xmlns:p14="http://schemas.microsoft.com/office/powerpoint/2010/main" val="346194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FEAE1C-9461-4F64-A773-05660C501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Rekvirering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4999E1-D66B-4804-9F32-8B29569C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664657"/>
            <a:ext cx="10465200" cy="3851240"/>
          </a:xfrm>
        </p:spPr>
        <p:txBody>
          <a:bodyPr>
            <a:normAutofit/>
          </a:bodyPr>
          <a:lstStyle/>
          <a:p>
            <a:r>
              <a:rPr lang="sv-SE" dirty="0"/>
              <a:t>Rekvirering av samtliga medel sker genom faktura till SKR. Fakturera så snart som möjligt men </a:t>
            </a:r>
            <a:r>
              <a:rPr lang="sv-SE" b="1" dirty="0"/>
              <a:t>senast den 31 december 2020. </a:t>
            </a:r>
            <a:endParaRPr lang="sv-SE" dirty="0"/>
          </a:p>
          <a:p>
            <a:r>
              <a:rPr lang="sv-SE" dirty="0"/>
              <a:t>För rekvirering av de länsgemensamma medlen (s</a:t>
            </a:r>
            <a:r>
              <a:rPr lang="sv-SE" i="1" dirty="0"/>
              <a:t>timulansmedel för att skapa goda förutsättningar för samverkan, stimulansmedel för stärkt brukarmedverkan, stimulansmedel för suicidprevention </a:t>
            </a:r>
            <a:r>
              <a:rPr lang="sv-SE" dirty="0"/>
              <a:t>samt </a:t>
            </a:r>
            <a:r>
              <a:rPr lang="sv-SE" i="1" dirty="0"/>
              <a:t>stimulansmedel för ungdomsmottagningar) </a:t>
            </a:r>
            <a:r>
              <a:rPr lang="sv-SE" dirty="0"/>
              <a:t>behöver ekonomichef eller jämförbart för den huvudman som lokalt har fått i uppdrag att fakturera dessa medel skicka ett mail till </a:t>
            </a:r>
            <a:r>
              <a:rPr lang="sv-SE" i="1" dirty="0"/>
              <a:t>sofie.johansson@skr.se </a:t>
            </a:r>
            <a:r>
              <a:rPr lang="sv-SE" dirty="0"/>
              <a:t>innan fakturering sker, där denne intygar att man har fått i uppdrag av övriga huvudmän (kommuner och region) att hämta medlen. </a:t>
            </a:r>
          </a:p>
        </p:txBody>
      </p:sp>
    </p:spTree>
    <p:extLst>
      <p:ext uri="{BB962C8B-B14F-4D97-AF65-F5344CB8AC3E}">
        <p14:creationId xmlns:p14="http://schemas.microsoft.com/office/powerpoint/2010/main" val="2376688065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F671ACEFD8CA429FE1B541D62090CF" ma:contentTypeVersion="6" ma:contentTypeDescription="Skapa ett nytt dokument." ma:contentTypeScope="" ma:versionID="be15f0d8b867ef180fa6f8d6057597b9">
  <xsd:schema xmlns:xsd="http://www.w3.org/2001/XMLSchema" xmlns:xs="http://www.w3.org/2001/XMLSchema" xmlns:p="http://schemas.microsoft.com/office/2006/metadata/properties" xmlns:ns3="7bf4c56b-bbbd-4c3f-b6e3-3620744cf0e8" targetNamespace="http://schemas.microsoft.com/office/2006/metadata/properties" ma:root="true" ma:fieldsID="a76b97abf7fde91f2173ca79bbc98b8a" ns3:_="">
    <xsd:import namespace="7bf4c56b-bbbd-4c3f-b6e3-3620744cf0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4c56b-bbbd-4c3f-b6e3-3620744cf0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583A3C-DDE4-4EAA-91D0-22BBE4488D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295246-7117-40B4-9C6C-A3F1ADD7E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4c56b-bbbd-4c3f-b6e3-3620744cf0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FE7CB8-1A02-46A5-9E87-EE6C858665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812</Words>
  <Application>Microsoft Office PowerPoint</Application>
  <PresentationFormat>Bredbild</PresentationFormat>
  <Paragraphs>144</Paragraphs>
  <Slides>11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Barnahus</vt:lpstr>
      <vt:lpstr>ÖVERENSKOMMELSE PSYKISK HÄLSA</vt:lpstr>
      <vt:lpstr>Överenskommelse Psykisk hälsa</vt:lpstr>
      <vt:lpstr>Stimulansmedel</vt:lpstr>
      <vt:lpstr>Stimulansmedel region 2020</vt:lpstr>
      <vt:lpstr>Stimulansmedel kommun 2020 </vt:lpstr>
      <vt:lpstr>Till länet gemensamt</vt:lpstr>
      <vt:lpstr>Rekvirering</vt:lpstr>
      <vt:lpstr>Återredovisning av 2020 års medel</vt:lpstr>
      <vt:lpstr>TACK FÖR OSS!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Utgångspunkter för samverkan</dc:title>
  <dc:creator>Elin Ring</dc:creator>
  <cp:lastModifiedBy>Kerstin Lejonklou</cp:lastModifiedBy>
  <cp:revision>22</cp:revision>
  <cp:lastPrinted>2020-02-03T09:49:23Z</cp:lastPrinted>
  <dcterms:created xsi:type="dcterms:W3CDTF">2020-01-23T07:51:58Z</dcterms:created>
  <dcterms:modified xsi:type="dcterms:W3CDTF">2020-02-13T18:25:33Z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0x0101000FF671ACEFD8CA429FE1B541D62090CF</vt:lpwstr>
  </property>
  <property fmtid="{D5CDD505-2E9C-101B-9397-08002B2CF9AE}" pid="3" name="MSIP_Label_3b0b0de0-301b-43bc-be01-b232acb4eea4_Enabled">
    <vt:lpwstr>True</vt:lpwstr>
  </property>
  <property fmtid="{D5CDD505-2E9C-101B-9397-08002B2CF9AE}" pid="4" name="MSIP_Label_3b0b0de0-301b-43bc-be01-b232acb4eea4_SiteId">
    <vt:lpwstr>d3b4cf3a-ca77-4a02-aefa-f4398591468f</vt:lpwstr>
  </property>
  <property fmtid="{D5CDD505-2E9C-101B-9397-08002B2CF9AE}" pid="5" name="MSIP_Label_3b0b0de0-301b-43bc-be01-b232acb4eea4_Owner">
    <vt:lpwstr>anna.k.lejonklou@regionjh.se</vt:lpwstr>
  </property>
  <property fmtid="{D5CDD505-2E9C-101B-9397-08002B2CF9AE}" pid="6" name="MSIP_Label_3b0b0de0-301b-43bc-be01-b232acb4eea4_SetDate">
    <vt:lpwstr>2020-02-13T18:24:04.1909815Z</vt:lpwstr>
  </property>
  <property fmtid="{D5CDD505-2E9C-101B-9397-08002B2CF9AE}" pid="7" name="MSIP_Label_3b0b0de0-301b-43bc-be01-b232acb4eea4_Name">
    <vt:lpwstr>Intern</vt:lpwstr>
  </property>
  <property fmtid="{D5CDD505-2E9C-101B-9397-08002B2CF9AE}" pid="8" name="MSIP_Label_3b0b0de0-301b-43bc-be01-b232acb4eea4_Application">
    <vt:lpwstr>Microsoft Azure Information Protection</vt:lpwstr>
  </property>
  <property fmtid="{D5CDD505-2E9C-101B-9397-08002B2CF9AE}" pid="9" name="MSIP_Label_3b0b0de0-301b-43bc-be01-b232acb4eea4_ActionId">
    <vt:lpwstr>74fea7cc-815d-487d-bd2b-b7388c61d8f6</vt:lpwstr>
  </property>
  <property fmtid="{D5CDD505-2E9C-101B-9397-08002B2CF9AE}" pid="10" name="MSIP_Label_3b0b0de0-301b-43bc-be01-b232acb4eea4_Extended_MSFT_Method">
    <vt:lpwstr>Automatic</vt:lpwstr>
  </property>
  <property fmtid="{D5CDD505-2E9C-101B-9397-08002B2CF9AE}" pid="11" name="Sensitivity">
    <vt:lpwstr>Intern</vt:lpwstr>
  </property>
</Properties>
</file>