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6" r:id="rId5"/>
    <p:sldId id="264" r:id="rId6"/>
    <p:sldId id="258" r:id="rId7"/>
    <p:sldId id="261" r:id="rId8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42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2020-02-24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2020-02-24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EEB46-54C7-4E5B-A7D9-DFA4D12EF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sv-SE" sz="54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0FCE54-0229-4199-8A56-3F5EEED6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4000" dirty="0"/>
          </a:p>
          <a:p>
            <a:pPr algn="ctr"/>
            <a:r>
              <a:rPr lang="sv-SE" sz="4000" dirty="0"/>
              <a:t>Specialist Psykiatriskt Omvårdnads Team</a:t>
            </a:r>
          </a:p>
          <a:p>
            <a:pPr algn="ctr"/>
            <a:r>
              <a:rPr lang="sv-SE" sz="4000" dirty="0"/>
              <a:t>SPOT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480226-9055-4D71-BEA2-D43840BB15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528040"/>
            <a:ext cx="10465200" cy="365760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37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SPOT - 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Startade som en idé av behovet att erbjuda en mer flexibel vård </a:t>
            </a:r>
          </a:p>
          <a:p>
            <a:r>
              <a:rPr lang="sv-SE" dirty="0"/>
              <a:t>Tog inspiration från Sollefteå samt i Motala/Mjölby</a:t>
            </a:r>
          </a:p>
          <a:p>
            <a:r>
              <a:rPr lang="sv-SE" dirty="0"/>
              <a:t>Start 1 juni 2018 med en patient som behövt stora resurser</a:t>
            </a:r>
            <a:r>
              <a:rPr lang="sv-SE"/>
              <a:t>. </a:t>
            </a:r>
            <a:endParaRPr lang="sv-SE" dirty="0"/>
          </a:p>
          <a:p>
            <a:r>
              <a:rPr lang="sv-SE" dirty="0"/>
              <a:t>Specialist Psykiatrins. Omvårdnads Team (SPOT) erbjuder </a:t>
            </a:r>
            <a:r>
              <a:rPr lang="sv-SE" i="1" dirty="0"/>
              <a:t>en personcentrerad vård</a:t>
            </a:r>
            <a:r>
              <a:rPr lang="sv-SE" dirty="0"/>
              <a:t> med nöjdare patienter som kan leva ett självständigt liv med god hälsa. Målet är att förebygga inläggning och tvångsvård genom att erbjuda medicinsk behandling och psykiatrisk omvårdnad i hemmiljö, i linje med en </a:t>
            </a:r>
            <a:r>
              <a:rPr lang="sv-SE" i="1" dirty="0"/>
              <a:t>nära vård</a:t>
            </a:r>
            <a:r>
              <a:rPr lang="sv-SE" dirty="0"/>
              <a:t>. Teamet möter i dag ca 25 patienter vilket motsvarar två avdelningar. 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828EA-67C6-49F8-99EF-AB939A75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SPOT – Hur fungerar det?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580072-E996-4C56-8881-FCCC8C62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Psykiatrisk omvårdnad i patientens egna hem</a:t>
            </a:r>
          </a:p>
          <a:p>
            <a:r>
              <a:rPr lang="sv-SE" dirty="0"/>
              <a:t>Lättare att få en uppfattning av patientens hela livssituation</a:t>
            </a:r>
          </a:p>
          <a:p>
            <a:r>
              <a:rPr lang="sv-SE" dirty="0"/>
              <a:t>Fokus på en patient i taget</a:t>
            </a:r>
          </a:p>
          <a:p>
            <a:r>
              <a:rPr lang="sv-SE" dirty="0"/>
              <a:t>Snabba behovsanpassade insatser</a:t>
            </a:r>
          </a:p>
          <a:p>
            <a:r>
              <a:rPr lang="sv-SE" dirty="0"/>
              <a:t>Hög tillgänglighet</a:t>
            </a:r>
          </a:p>
          <a:p>
            <a:r>
              <a:rPr lang="sv-SE" dirty="0"/>
              <a:t>Trygghet som minskar behov av att söka vård akut</a:t>
            </a:r>
          </a:p>
          <a:p>
            <a:r>
              <a:rPr lang="sv-SE" dirty="0"/>
              <a:t>Bemötande – medelpunkten för insatsen</a:t>
            </a:r>
          </a:p>
          <a:p>
            <a:r>
              <a:rPr lang="sv-SE" dirty="0"/>
              <a:t>Samordning av patientens nätverk</a:t>
            </a:r>
          </a:p>
          <a:p>
            <a:r>
              <a:rPr lang="sv-SE" dirty="0"/>
              <a:t>Beräknad tid i SPOT för patienten 6 – 8 veckor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72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CF81CD-B34B-4C2D-9A55-1A189B93D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00" y="117446"/>
            <a:ext cx="10465200" cy="570391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Samverkan Östersunds kommun, SIP, F-kassan AF och Samverkan med alla yrkesprofessioner inom psykiatrin</a:t>
            </a:r>
          </a:p>
          <a:p>
            <a:endParaRPr lang="sv-SE" dirty="0"/>
          </a:p>
          <a:p>
            <a:r>
              <a:rPr lang="sv-SE" dirty="0"/>
              <a:t>Svårigheter i uppstartsfasen nytt tänk inom psykiatrin vs SPOT olika synsätt</a:t>
            </a:r>
          </a:p>
          <a:p>
            <a:endParaRPr lang="sv-SE" dirty="0"/>
          </a:p>
          <a:p>
            <a:r>
              <a:rPr lang="sv-SE" dirty="0"/>
              <a:t>Få nya arbetssätt accepterade och befästa i teamet och inom psykiatrin.</a:t>
            </a:r>
          </a:p>
          <a:p>
            <a:endParaRPr lang="sv-SE" dirty="0"/>
          </a:p>
          <a:p>
            <a:r>
              <a:rPr lang="sv-SE" dirty="0"/>
              <a:t>I dag annorlunda – får förtroende och remisser från läkare, att vara stolta över varandras kompetensområden inom psykiatrin.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Metod </a:t>
            </a:r>
            <a:r>
              <a:rPr lang="sv-SE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Act</a:t>
            </a:r>
            <a:r>
              <a:rPr lang="sv-SE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som gemensam metod/ arbetssätt i teamet, fokus på patient 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920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7563" y="0"/>
            <a:ext cx="10402614" cy="943277"/>
          </a:xfrm>
        </p:spPr>
        <p:txBody>
          <a:bodyPr/>
          <a:lstStyle/>
          <a:p>
            <a:r>
              <a:rPr lang="sv-SE" sz="2800" dirty="0"/>
              <a:t>Metod ACT som gemensam metod / arbetssätt i teamet, fokus på patienten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4BC7545D-FBBA-4DB9-8BB1-30EACD252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528" y="1627266"/>
            <a:ext cx="6677636" cy="409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4856A-0E47-4378-859E-B155A25A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SPOT – Vad säger patienterna?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2CA922-0B5A-4E66-99C4-B29364332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Vård och möte i sitt egna hem (sjukvården gäst i patientens hem)</a:t>
            </a:r>
          </a:p>
          <a:p>
            <a:r>
              <a:rPr lang="sv-SE" dirty="0"/>
              <a:t>Hög tillgänglighet och närhet (som minskar behovet av kontakt)</a:t>
            </a:r>
          </a:p>
          <a:p>
            <a:r>
              <a:rPr lang="sv-SE" dirty="0"/>
              <a:t>Behandlarkontinuitet i hela vårdkedjan – trygghet med samma personal</a:t>
            </a:r>
          </a:p>
          <a:p>
            <a:r>
              <a:rPr lang="sv-SE" dirty="0"/>
              <a:t>Skapar möjlighet till bekräftelse vid vårdkontakt – fokus på en patient i taget</a:t>
            </a:r>
          </a:p>
          <a:p>
            <a:r>
              <a:rPr lang="sv-SE" dirty="0"/>
              <a:t>Anhöriga och närstående får en naturlig plats i behandlingen</a:t>
            </a:r>
          </a:p>
          <a:p>
            <a:r>
              <a:rPr lang="sv-SE" dirty="0"/>
              <a:t>Hjälp att hitta alternativa sätt att hantera den aktuella krisen</a:t>
            </a:r>
          </a:p>
          <a:p>
            <a:r>
              <a:rPr lang="sv-SE" dirty="0"/>
              <a:t>Kan fortsätta med vardagssysslor och rutiner hemma</a:t>
            </a:r>
          </a:p>
          <a:p>
            <a:r>
              <a:rPr lang="sv-SE" dirty="0"/>
              <a:t>Möjlighet att utvärdera insatsen (</a:t>
            </a:r>
            <a:r>
              <a:rPr lang="sv-SE"/>
              <a:t>mäter nöjdhet)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301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E4C831-F7DB-4377-BF73-EB1F1803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SPOT – Idag och i framtiden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2A60D0-EC2E-4725-80B1-93FF3AEB5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Team av 6 behandlare som planeras för att bli fler på sikt. Teamet växer i takt med vår omorganisation.</a:t>
            </a:r>
          </a:p>
          <a:p>
            <a:r>
              <a:rPr lang="sv-SE"/>
              <a:t>Hanterar idag upp till </a:t>
            </a:r>
            <a:r>
              <a:rPr lang="sv-SE" dirty="0"/>
              <a:t>20-25 patienter vilket motsvarar två hela vårdavdelningar.</a:t>
            </a:r>
          </a:p>
          <a:p>
            <a:r>
              <a:rPr lang="sv-SE" dirty="0"/>
              <a:t>SPOT byggs och formas utifrån våra behov och med inställningen att inget är omöjligt.</a:t>
            </a:r>
          </a:p>
          <a:p>
            <a:r>
              <a:rPr lang="sv-SE" dirty="0"/>
              <a:t>I framtiden minskat behov av platser i heldygnsvården samt minska tvångsvården.</a:t>
            </a:r>
          </a:p>
          <a:p>
            <a:r>
              <a:rPr lang="sv-SE" dirty="0"/>
              <a:t>Attraktiv arbetsplats! Citat från undersköterska i SPOT efter många år på vårdavdelning: ”Det är först nu som jag kan använda mina kunskaper i psykiatri fullt ut”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643471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389</TotalTime>
  <Words>430</Words>
  <Application>Microsoft Office PowerPoint</Application>
  <PresentationFormat>Bredbild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Symbol</vt:lpstr>
      <vt:lpstr>Verdana</vt:lpstr>
      <vt:lpstr>Wingdings</vt:lpstr>
      <vt:lpstr>RJH</vt:lpstr>
      <vt:lpstr>PowerPoint-presentation</vt:lpstr>
      <vt:lpstr>SPOT - Bakgrund</vt:lpstr>
      <vt:lpstr>SPOT – Hur fungerar det?</vt:lpstr>
      <vt:lpstr>PowerPoint-presentation</vt:lpstr>
      <vt:lpstr>Metod ACT som gemensam metod / arbetssätt i teamet, fokus på patienten</vt:lpstr>
      <vt:lpstr>SPOT – Vad säger patienterna?</vt:lpstr>
      <vt:lpstr>SPOT – Idag och i framtiden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Ylva Drevstad Frid</dc:creator>
  <cp:lastModifiedBy>Kerstin Lejonklou</cp:lastModifiedBy>
  <cp:revision>26</cp:revision>
  <cp:lastPrinted>2020-01-13T08:30:03Z</cp:lastPrinted>
  <dcterms:created xsi:type="dcterms:W3CDTF">2019-05-08T15:11:51Z</dcterms:created>
  <dcterms:modified xsi:type="dcterms:W3CDTF">2020-02-24T13:07:20Z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tord.ejnarsson@regionjh.se</vt:lpwstr>
  </property>
  <property fmtid="{D5CDD505-2E9C-101B-9397-08002B2CF9AE}" pid="5" name="MSIP_Label_3b0b0de0-301b-43bc-be01-b232acb4eea4_SetDate">
    <vt:lpwstr>2020-01-09T15:13:42.4755061Z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c8835913-8622-485d-9c4f-dd6a21286bfb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