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5" r:id="rId3"/>
    <p:sldId id="263" r:id="rId4"/>
    <p:sldId id="264" r:id="rId5"/>
    <p:sldId id="266" r:id="rId6"/>
    <p:sldId id="267" r:id="rId7"/>
    <p:sldId id="257" r:id="rId8"/>
    <p:sldId id="258" r:id="rId9"/>
    <p:sldId id="259" r:id="rId10"/>
    <p:sldId id="261"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0482" autoAdjust="0"/>
  </p:normalViewPr>
  <p:slideViewPr>
    <p:cSldViewPr snapToGrid="0">
      <p:cViewPr varScale="1">
        <p:scale>
          <a:sx n="43" d="100"/>
          <a:sy n="43" d="100"/>
        </p:scale>
        <p:origin x="1782" y="54"/>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2878DB-5EC2-48BF-A7E2-355763DD92E6}" type="datetimeFigureOut">
              <a:rPr lang="sv-SE" smtClean="0"/>
              <a:t>2020-02-25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66111-0BFA-418C-B631-BBAFAA00A769}" type="slidenum">
              <a:rPr lang="sv-SE" smtClean="0"/>
              <a:t>‹#›</a:t>
            </a:fld>
            <a:endParaRPr lang="sv-SE"/>
          </a:p>
        </p:txBody>
      </p:sp>
    </p:spTree>
    <p:extLst>
      <p:ext uri="{BB962C8B-B14F-4D97-AF65-F5344CB8AC3E}">
        <p14:creationId xmlns:p14="http://schemas.microsoft.com/office/powerpoint/2010/main" val="374523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Återinskrivning inom 1 – 30 dagar är en indikator som används både nationellt och internationellt för att beskriva kvaliteten i det sammanhållna hälso- och sjukvårdssystemet. Indikatorn återinskrivningar finns i olika varianter, såsom utskrivning relaterat till olika diagnoser och även oberoende av diagnos. Ofta följs andel återinskrivningar inom 1–30 dagar för patienter 65 år och äldre.</a:t>
            </a:r>
          </a:p>
          <a:p>
            <a:r>
              <a:rPr lang="sv-SE" sz="1200" kern="1200" dirty="0">
                <a:solidFill>
                  <a:schemeClr val="tx1"/>
                </a:solidFill>
                <a:effectLst/>
                <a:latin typeface="+mn-lt"/>
                <a:ea typeface="+mn-ea"/>
                <a:cs typeface="+mn-cs"/>
              </a:rPr>
              <a:t>Utgångsresonemanget är att normalt ska en patient inte vara i behov av fler slutenvårdstillfällen så nära inpå ett tidigare slutenvårdstillfälle. Indikatorn belyser därmed utskrivning från slutenvård där uppföljning och fortsatt omhändertagande inte varit tillräckligt samordnat. Utfallet är tämligen trögrörligt och utan närmare analys ger indikatorn ingen precis vägledning i förbättringsarbete</a:t>
            </a:r>
            <a:endParaRPr lang="sv-SE" dirty="0"/>
          </a:p>
        </p:txBody>
      </p:sp>
      <p:sp>
        <p:nvSpPr>
          <p:cNvPr id="4" name="Platshållare för bildnummer 3"/>
          <p:cNvSpPr>
            <a:spLocks noGrp="1"/>
          </p:cNvSpPr>
          <p:nvPr>
            <p:ph type="sldNum" sz="quarter" idx="5"/>
          </p:nvPr>
        </p:nvSpPr>
        <p:spPr/>
        <p:txBody>
          <a:bodyPr/>
          <a:lstStyle/>
          <a:p>
            <a:fld id="{77866111-0BFA-418C-B631-BBAFAA00A769}" type="slidenum">
              <a:rPr lang="sv-SE" smtClean="0"/>
              <a:t>1</a:t>
            </a:fld>
            <a:endParaRPr lang="sv-SE"/>
          </a:p>
        </p:txBody>
      </p:sp>
    </p:spTree>
    <p:extLst>
      <p:ext uri="{BB962C8B-B14F-4D97-AF65-F5344CB8AC3E}">
        <p14:creationId xmlns:p14="http://schemas.microsoft.com/office/powerpoint/2010/main" val="1832140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Hela regionen: </a:t>
            </a:r>
          </a:p>
          <a:p>
            <a:r>
              <a:rPr lang="sv-SE" b="1" dirty="0"/>
              <a:t>2018: 21 %</a:t>
            </a:r>
          </a:p>
          <a:p>
            <a:r>
              <a:rPr lang="sv-SE" b="1" dirty="0"/>
              <a:t>2019</a:t>
            </a:r>
            <a:r>
              <a:rPr lang="sv-SE" dirty="0"/>
              <a:t>: 20,1 % (9827/1979)</a:t>
            </a:r>
          </a:p>
          <a:p>
            <a:r>
              <a:rPr lang="sv-SE" b="1" dirty="0"/>
              <a:t>2020</a:t>
            </a:r>
            <a:r>
              <a:rPr lang="sv-SE" dirty="0"/>
              <a:t> hittills 19,2 %</a:t>
            </a:r>
          </a:p>
        </p:txBody>
      </p:sp>
      <p:sp>
        <p:nvSpPr>
          <p:cNvPr id="4" name="Platshållare för bildnummer 3"/>
          <p:cNvSpPr>
            <a:spLocks noGrp="1"/>
          </p:cNvSpPr>
          <p:nvPr>
            <p:ph type="sldNum" sz="quarter" idx="5"/>
          </p:nvPr>
        </p:nvSpPr>
        <p:spPr/>
        <p:txBody>
          <a:bodyPr/>
          <a:lstStyle/>
          <a:p>
            <a:fld id="{77866111-0BFA-418C-B631-BBAFAA00A769}" type="slidenum">
              <a:rPr lang="sv-SE" smtClean="0"/>
              <a:t>3</a:t>
            </a:fld>
            <a:endParaRPr lang="sv-SE"/>
          </a:p>
        </p:txBody>
      </p:sp>
    </p:spTree>
    <p:extLst>
      <p:ext uri="{BB962C8B-B14F-4D97-AF65-F5344CB8AC3E}">
        <p14:creationId xmlns:p14="http://schemas.microsoft.com/office/powerpoint/2010/main" val="2007509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Begreppet sköra patienter används idag i ökande omfattning för att beskriva äldre personer med risk för hög vårdkonsumtion. </a:t>
            </a:r>
          </a:p>
          <a:p>
            <a:r>
              <a:rPr lang="sv-SE" dirty="0"/>
              <a:t>Skörhet beskrivs som ett tillstånd med nedsatt reservkapacitet i multipla fysiologiska system som medför risk för funktionshinder och sjuklighet. Begreppet omfattar allmän svaghet, trötthet, nedsatt uthållighet, viktminskning/aptitlöshet, låg fysisk aktivitet, dålig balans, nedsatt kognition och nedsatt syn. Skörhet har stark koppling till aktivitetsbegränsningar och multipla sjukdomar. Med hjälp av skörhetsbegreppet kan individer med risk för hög vårdkonsumtion hittas innan de blivit så sjuka att sjukdomsförloppet inte kan hejdas. Skörhet är en riskfaktor för flera negativa utfall såsom försämrad hälsa, nedsatt funktion, beroende i ADL, fall, höftfrakturer, sjukhusvård, institutionsboende och död. Skörhet inkluderar de mest sjuka äldre samt individer i riskzon att bli mycket sjuka på grund av den minskade reservkapaciteten. Skörhet har också koppling till ålder. Kombinationen hög ålder och behov av sjukvård är starkt kopplad till skörhet (Wilhelmsson K, 2016).</a:t>
            </a:r>
          </a:p>
          <a:p>
            <a:endParaRPr lang="sv-SE" dirty="0"/>
          </a:p>
        </p:txBody>
      </p:sp>
      <p:sp>
        <p:nvSpPr>
          <p:cNvPr id="4" name="Platshållare för bildnummer 3"/>
          <p:cNvSpPr>
            <a:spLocks noGrp="1"/>
          </p:cNvSpPr>
          <p:nvPr>
            <p:ph type="sldNum" sz="quarter" idx="5"/>
          </p:nvPr>
        </p:nvSpPr>
        <p:spPr/>
        <p:txBody>
          <a:bodyPr/>
          <a:lstStyle/>
          <a:p>
            <a:fld id="{77866111-0BFA-418C-B631-BBAFAA00A769}" type="slidenum">
              <a:rPr lang="sv-SE" smtClean="0"/>
              <a:t>7</a:t>
            </a:fld>
            <a:endParaRPr lang="sv-SE"/>
          </a:p>
        </p:txBody>
      </p:sp>
    </p:spTree>
    <p:extLst>
      <p:ext uri="{BB962C8B-B14F-4D97-AF65-F5344CB8AC3E}">
        <p14:creationId xmlns:p14="http://schemas.microsoft.com/office/powerpoint/2010/main" val="182181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de båda yngre åldersgrupperna 65–74 år respektive 75–84 år finns merparten av patienterna. I åldersgruppen 65–74 år har 29 av 61 journaler granskats, vilket utgör 47,5%.</a:t>
            </a:r>
          </a:p>
          <a:p>
            <a:r>
              <a:rPr lang="sv-SE" sz="1200" kern="1200" dirty="0">
                <a:solidFill>
                  <a:schemeClr val="tx1"/>
                </a:solidFill>
                <a:effectLst/>
                <a:latin typeface="+mn-lt"/>
                <a:ea typeface="+mn-ea"/>
                <a:cs typeface="+mn-cs"/>
              </a:rPr>
              <a:t>I åldersgruppen 75–84 år har 36 av 92 journaler granskats vilket</a:t>
            </a:r>
            <a:r>
              <a:rPr lang="sv-SE" sz="1200" i="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utgör 39%.</a:t>
            </a:r>
          </a:p>
          <a:p>
            <a:r>
              <a:rPr lang="sv-SE" sz="1200" kern="1200" dirty="0">
                <a:solidFill>
                  <a:schemeClr val="tx1"/>
                </a:solidFill>
                <a:effectLst/>
                <a:latin typeface="+mn-lt"/>
                <a:ea typeface="+mn-ea"/>
                <a:cs typeface="+mn-cs"/>
              </a:rPr>
              <a:t>45 % (32 av 71) journaler tillhörande kvinnor har granskats.</a:t>
            </a:r>
          </a:p>
          <a:p>
            <a:r>
              <a:rPr lang="sv-SE" sz="1200" kern="1200" dirty="0">
                <a:solidFill>
                  <a:schemeClr val="tx1"/>
                </a:solidFill>
                <a:effectLst/>
                <a:latin typeface="+mn-lt"/>
                <a:ea typeface="+mn-ea"/>
                <a:cs typeface="+mn-cs"/>
              </a:rPr>
              <a:t>51,4 % (52 av 101) journaler tillhörande män har granskats.</a:t>
            </a:r>
          </a:p>
          <a:p>
            <a:endParaRPr lang="sv-SE" dirty="0"/>
          </a:p>
        </p:txBody>
      </p:sp>
      <p:sp>
        <p:nvSpPr>
          <p:cNvPr id="4" name="Platshållare för bildnummer 3"/>
          <p:cNvSpPr>
            <a:spLocks noGrp="1"/>
          </p:cNvSpPr>
          <p:nvPr>
            <p:ph type="sldNum" sz="quarter" idx="5"/>
          </p:nvPr>
        </p:nvSpPr>
        <p:spPr/>
        <p:txBody>
          <a:bodyPr/>
          <a:lstStyle/>
          <a:p>
            <a:fld id="{77866111-0BFA-418C-B631-BBAFAA00A769}" type="slidenum">
              <a:rPr lang="sv-SE" smtClean="0"/>
              <a:t>8</a:t>
            </a:fld>
            <a:endParaRPr lang="sv-SE"/>
          </a:p>
        </p:txBody>
      </p:sp>
    </p:spTree>
    <p:extLst>
      <p:ext uri="{BB962C8B-B14F-4D97-AF65-F5344CB8AC3E}">
        <p14:creationId xmlns:p14="http://schemas.microsoft.com/office/powerpoint/2010/main" val="2035619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Andra resultat:</a:t>
            </a:r>
          </a:p>
          <a:p>
            <a:r>
              <a:rPr lang="sv-SE" dirty="0"/>
              <a:t>Fast vårdkontakt, levnadsvanor, fastställd vårdnivå, planering inför utskrivning.</a:t>
            </a:r>
          </a:p>
          <a:p>
            <a:r>
              <a:rPr lang="sv-SE" sz="1200" kern="1200" dirty="0">
                <a:solidFill>
                  <a:schemeClr val="tx1"/>
                </a:solidFill>
                <a:effectLst/>
                <a:latin typeface="+mn-lt"/>
                <a:ea typeface="+mn-ea"/>
                <a:cs typeface="+mn-cs"/>
              </a:rPr>
              <a:t>Osika Friberg med flera har i studie undersökt vårdkonsumtion och konstaterar att män i åldrar 45 år och äldre konsumerar mer specialistvård med inskrivning för sjukhusvård än kvinnor gör. I studien analyserades diagnosområdena psykisk ohälsa, hjärt- och kärlsjukdomar, sjukdomar i muskler och leder samt cancerdiagnoser. Inom samtliga diagnosområden fanns fler kvinnor än män i primärvård. Inom diagnosområdena hjärt- och kärlsjukdom samt cancerområdet och specialistvård var männen fler än kvinnorna, vilket således överensstämmer med utfallet i dessa journalgranskningar.</a:t>
            </a:r>
            <a:endParaRPr lang="sv-SE" dirty="0"/>
          </a:p>
        </p:txBody>
      </p:sp>
      <p:sp>
        <p:nvSpPr>
          <p:cNvPr id="4" name="Platshållare för bildnummer 3"/>
          <p:cNvSpPr>
            <a:spLocks noGrp="1"/>
          </p:cNvSpPr>
          <p:nvPr>
            <p:ph type="sldNum" sz="quarter" idx="5"/>
          </p:nvPr>
        </p:nvSpPr>
        <p:spPr/>
        <p:txBody>
          <a:bodyPr/>
          <a:lstStyle/>
          <a:p>
            <a:fld id="{77866111-0BFA-418C-B631-BBAFAA00A769}" type="slidenum">
              <a:rPr lang="sv-SE" smtClean="0"/>
              <a:t>9</a:t>
            </a:fld>
            <a:endParaRPr lang="sv-SE"/>
          </a:p>
        </p:txBody>
      </p:sp>
    </p:spTree>
    <p:extLst>
      <p:ext uri="{BB962C8B-B14F-4D97-AF65-F5344CB8AC3E}">
        <p14:creationId xmlns:p14="http://schemas.microsoft.com/office/powerpoint/2010/main" val="2322918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2020-02-25</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2400" dirty="0"/>
              <a:t>Återinskrivningar inom 1- 30 dagar</a:t>
            </a:r>
          </a:p>
        </p:txBody>
      </p:sp>
      <p:sp>
        <p:nvSpPr>
          <p:cNvPr id="6" name="Platshållare för innehåll 5">
            <a:extLst>
              <a:ext uri="{FF2B5EF4-FFF2-40B4-BE49-F238E27FC236}">
                <a16:creationId xmlns:a16="http://schemas.microsoft.com/office/drawing/2014/main" id="{A7FBC390-CB23-48C0-AF63-D9FEEFAB7729}"/>
              </a:ext>
            </a:extLst>
          </p:cNvPr>
          <p:cNvSpPr>
            <a:spLocks noGrp="1"/>
          </p:cNvSpPr>
          <p:nvPr>
            <p:ph idx="1"/>
          </p:nvPr>
        </p:nvSpPr>
        <p:spPr/>
        <p:txBody>
          <a:bodyPr/>
          <a:lstStyle/>
          <a:p>
            <a:r>
              <a:rPr lang="sv-SE" dirty="0"/>
              <a:t>Rapport 1</a:t>
            </a:r>
          </a:p>
        </p:txBody>
      </p:sp>
    </p:spTree>
    <p:extLst>
      <p:ext uri="{BB962C8B-B14F-4D97-AF65-F5344CB8AC3E}">
        <p14:creationId xmlns:p14="http://schemas.microsoft.com/office/powerpoint/2010/main" val="1340538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1D3DBD-707A-40C0-A743-F09EFB5A1466}"/>
              </a:ext>
            </a:extLst>
          </p:cNvPr>
          <p:cNvSpPr>
            <a:spLocks noGrp="1"/>
          </p:cNvSpPr>
          <p:nvPr>
            <p:ph type="title"/>
          </p:nvPr>
        </p:nvSpPr>
        <p:spPr/>
        <p:txBody>
          <a:bodyPr/>
          <a:lstStyle/>
          <a:p>
            <a:r>
              <a:rPr lang="sv-SE" sz="3200" dirty="0"/>
              <a:t>För fortsättningen</a:t>
            </a:r>
          </a:p>
        </p:txBody>
      </p:sp>
      <p:sp>
        <p:nvSpPr>
          <p:cNvPr id="3" name="Platshållare för innehåll 2">
            <a:extLst>
              <a:ext uri="{FF2B5EF4-FFF2-40B4-BE49-F238E27FC236}">
                <a16:creationId xmlns:a16="http://schemas.microsoft.com/office/drawing/2014/main" id="{A3A88DF5-E002-4255-9571-7178124F2EC1}"/>
              </a:ext>
            </a:extLst>
          </p:cNvPr>
          <p:cNvSpPr>
            <a:spLocks noGrp="1"/>
          </p:cNvSpPr>
          <p:nvPr>
            <p:ph idx="1"/>
          </p:nvPr>
        </p:nvSpPr>
        <p:spPr/>
        <p:txBody>
          <a:bodyPr/>
          <a:lstStyle/>
          <a:p>
            <a:r>
              <a:rPr lang="sv-SE" dirty="0"/>
              <a:t>Identifiera de sköra patienterna avsett var de möter vården</a:t>
            </a:r>
          </a:p>
          <a:p>
            <a:r>
              <a:rPr lang="sv-SE" dirty="0"/>
              <a:t>Systematik (riskbedömningar, trygg och säker hemma, proaktiv vård av sköra äldre)</a:t>
            </a:r>
          </a:p>
          <a:p>
            <a:r>
              <a:rPr lang="sv-SE" dirty="0"/>
              <a:t>Teamets samlade kompetens</a:t>
            </a:r>
          </a:p>
          <a:p>
            <a:r>
              <a:rPr lang="sv-SE" dirty="0"/>
              <a:t>Analys av utfall män och kvinnor </a:t>
            </a:r>
          </a:p>
          <a:p>
            <a:r>
              <a:rPr lang="sv-SE" dirty="0"/>
              <a:t>Kommunerna självklart en del av processen</a:t>
            </a:r>
          </a:p>
          <a:p>
            <a:r>
              <a:rPr lang="sv-SE" dirty="0"/>
              <a:t>Socialstyrelsens projekt</a:t>
            </a:r>
          </a:p>
        </p:txBody>
      </p:sp>
    </p:spTree>
    <p:extLst>
      <p:ext uri="{BB962C8B-B14F-4D97-AF65-F5344CB8AC3E}">
        <p14:creationId xmlns:p14="http://schemas.microsoft.com/office/powerpoint/2010/main" val="291329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9D7D74-2B78-4173-92A2-0462D697D56B}"/>
              </a:ext>
            </a:extLst>
          </p:cNvPr>
          <p:cNvSpPr>
            <a:spLocks noGrp="1"/>
          </p:cNvSpPr>
          <p:nvPr>
            <p:ph type="title"/>
          </p:nvPr>
        </p:nvSpPr>
        <p:spPr/>
        <p:txBody>
          <a:bodyPr/>
          <a:lstStyle/>
          <a:p>
            <a:r>
              <a:rPr lang="sv-SE" dirty="0"/>
              <a:t>Faktorer i rapport 1</a:t>
            </a:r>
          </a:p>
        </p:txBody>
      </p:sp>
      <p:sp>
        <p:nvSpPr>
          <p:cNvPr id="3" name="Platshållare för innehåll 2">
            <a:extLst>
              <a:ext uri="{FF2B5EF4-FFF2-40B4-BE49-F238E27FC236}">
                <a16:creationId xmlns:a16="http://schemas.microsoft.com/office/drawing/2014/main" id="{B281794E-BDD8-41D2-8306-7F8AF47E1375}"/>
              </a:ext>
            </a:extLst>
          </p:cNvPr>
          <p:cNvSpPr>
            <a:spLocks noGrp="1"/>
          </p:cNvSpPr>
          <p:nvPr>
            <p:ph idx="1"/>
          </p:nvPr>
        </p:nvSpPr>
        <p:spPr/>
        <p:txBody>
          <a:bodyPr/>
          <a:lstStyle/>
          <a:p>
            <a:r>
              <a:rPr lang="sv-SE" dirty="0"/>
              <a:t>Antal vårdplatser, medelvårdtid </a:t>
            </a:r>
            <a:r>
              <a:rPr lang="sv-SE" dirty="0" err="1"/>
              <a:t>DRGvikt</a:t>
            </a:r>
            <a:endParaRPr lang="sv-SE" dirty="0"/>
          </a:p>
          <a:p>
            <a:r>
              <a:rPr lang="sv-SE" dirty="0"/>
              <a:t>Åldersgrupper</a:t>
            </a:r>
          </a:p>
          <a:p>
            <a:r>
              <a:rPr lang="sv-SE" dirty="0"/>
              <a:t>Återinskrivningar per verksamhetsområde</a:t>
            </a:r>
          </a:p>
          <a:p>
            <a:endParaRPr lang="sv-SE" dirty="0"/>
          </a:p>
          <a:p>
            <a:r>
              <a:rPr lang="sv-SE" b="1" dirty="0"/>
              <a:t>Hela regionen: </a:t>
            </a:r>
          </a:p>
          <a:p>
            <a:r>
              <a:rPr lang="sv-SE" b="1" dirty="0"/>
              <a:t>2018: 21 %</a:t>
            </a:r>
          </a:p>
          <a:p>
            <a:r>
              <a:rPr lang="sv-SE" b="1" dirty="0"/>
              <a:t>2019</a:t>
            </a:r>
            <a:r>
              <a:rPr lang="sv-SE" dirty="0"/>
              <a:t>: 20,1 % </a:t>
            </a:r>
          </a:p>
          <a:p>
            <a:r>
              <a:rPr lang="sv-SE" b="1" dirty="0"/>
              <a:t>2020</a:t>
            </a:r>
            <a:r>
              <a:rPr lang="sv-SE" dirty="0"/>
              <a:t> hittills 19,2 %</a:t>
            </a:r>
          </a:p>
          <a:p>
            <a:endParaRPr lang="sv-SE" dirty="0"/>
          </a:p>
        </p:txBody>
      </p:sp>
    </p:spTree>
    <p:extLst>
      <p:ext uri="{BB962C8B-B14F-4D97-AF65-F5344CB8AC3E}">
        <p14:creationId xmlns:p14="http://schemas.microsoft.com/office/powerpoint/2010/main" val="24566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D8532B-D16A-4162-A21D-F546B4357D73}"/>
              </a:ext>
            </a:extLst>
          </p:cNvPr>
          <p:cNvSpPr>
            <a:spLocks noGrp="1"/>
          </p:cNvSpPr>
          <p:nvPr>
            <p:ph type="title"/>
          </p:nvPr>
        </p:nvSpPr>
        <p:spPr>
          <a:xfrm>
            <a:off x="863400" y="302905"/>
            <a:ext cx="10465200" cy="648000"/>
          </a:xfrm>
        </p:spPr>
        <p:txBody>
          <a:bodyPr/>
          <a:lstStyle/>
          <a:p>
            <a:pPr algn="ctr"/>
            <a:r>
              <a:rPr lang="sv-SE" sz="2400" dirty="0"/>
              <a:t>Antal och andel </a:t>
            </a:r>
            <a:r>
              <a:rPr lang="sv-SE" sz="2400" dirty="0" err="1"/>
              <a:t>åi</a:t>
            </a:r>
            <a:r>
              <a:rPr lang="sv-SE" sz="2400" dirty="0"/>
              <a:t> per kommun</a:t>
            </a:r>
          </a:p>
        </p:txBody>
      </p:sp>
      <p:graphicFrame>
        <p:nvGraphicFramePr>
          <p:cNvPr id="4" name="Platshållare för innehåll 3">
            <a:extLst>
              <a:ext uri="{FF2B5EF4-FFF2-40B4-BE49-F238E27FC236}">
                <a16:creationId xmlns:a16="http://schemas.microsoft.com/office/drawing/2014/main" id="{CFFC05D3-5FD5-44BB-9ED1-245DC46D6871}"/>
              </a:ext>
            </a:extLst>
          </p:cNvPr>
          <p:cNvGraphicFramePr>
            <a:graphicFrameLocks noGrp="1"/>
          </p:cNvGraphicFramePr>
          <p:nvPr>
            <p:ph idx="1"/>
            <p:extLst>
              <p:ext uri="{D42A27DB-BD31-4B8C-83A1-F6EECF244321}">
                <p14:modId xmlns:p14="http://schemas.microsoft.com/office/powerpoint/2010/main" val="194938900"/>
              </p:ext>
            </p:extLst>
          </p:nvPr>
        </p:nvGraphicFramePr>
        <p:xfrm>
          <a:off x="657726" y="950905"/>
          <a:ext cx="10670875" cy="4938021"/>
        </p:xfrm>
        <a:graphic>
          <a:graphicData uri="http://schemas.openxmlformats.org/drawingml/2006/table">
            <a:tbl>
              <a:tblPr firstRow="1" firstCol="1" bandRow="1">
                <a:tableStyleId>{5C22544A-7EE6-4342-B048-85BDC9FD1C3A}</a:tableStyleId>
              </a:tblPr>
              <a:tblGrid>
                <a:gridCol w="1597000">
                  <a:extLst>
                    <a:ext uri="{9D8B030D-6E8A-4147-A177-3AD203B41FA5}">
                      <a16:colId xmlns:a16="http://schemas.microsoft.com/office/drawing/2014/main" val="2067606787"/>
                    </a:ext>
                  </a:extLst>
                </a:gridCol>
                <a:gridCol w="1442205">
                  <a:extLst>
                    <a:ext uri="{9D8B030D-6E8A-4147-A177-3AD203B41FA5}">
                      <a16:colId xmlns:a16="http://schemas.microsoft.com/office/drawing/2014/main" val="2739289617"/>
                    </a:ext>
                  </a:extLst>
                </a:gridCol>
                <a:gridCol w="1532344">
                  <a:extLst>
                    <a:ext uri="{9D8B030D-6E8A-4147-A177-3AD203B41FA5}">
                      <a16:colId xmlns:a16="http://schemas.microsoft.com/office/drawing/2014/main" val="838432734"/>
                    </a:ext>
                  </a:extLst>
                </a:gridCol>
                <a:gridCol w="1772711">
                  <a:extLst>
                    <a:ext uri="{9D8B030D-6E8A-4147-A177-3AD203B41FA5}">
                      <a16:colId xmlns:a16="http://schemas.microsoft.com/office/drawing/2014/main" val="2280318572"/>
                    </a:ext>
                  </a:extLst>
                </a:gridCol>
                <a:gridCol w="1442205">
                  <a:extLst>
                    <a:ext uri="{9D8B030D-6E8A-4147-A177-3AD203B41FA5}">
                      <a16:colId xmlns:a16="http://schemas.microsoft.com/office/drawing/2014/main" val="3970090583"/>
                    </a:ext>
                  </a:extLst>
                </a:gridCol>
                <a:gridCol w="1442205">
                  <a:extLst>
                    <a:ext uri="{9D8B030D-6E8A-4147-A177-3AD203B41FA5}">
                      <a16:colId xmlns:a16="http://schemas.microsoft.com/office/drawing/2014/main" val="2772593545"/>
                    </a:ext>
                  </a:extLst>
                </a:gridCol>
                <a:gridCol w="1442205">
                  <a:extLst>
                    <a:ext uri="{9D8B030D-6E8A-4147-A177-3AD203B41FA5}">
                      <a16:colId xmlns:a16="http://schemas.microsoft.com/office/drawing/2014/main" val="2713930837"/>
                    </a:ext>
                  </a:extLst>
                </a:gridCol>
              </a:tblGrid>
              <a:tr h="426708">
                <a:tc>
                  <a:txBody>
                    <a:bodyPr/>
                    <a:lstStyle/>
                    <a:p>
                      <a:pPr>
                        <a:lnSpc>
                          <a:spcPct val="115000"/>
                        </a:lnSpc>
                        <a:spcAft>
                          <a:spcPts val="0"/>
                        </a:spcAft>
                      </a:pPr>
                      <a:r>
                        <a:rPr lang="sv-SE" sz="2000">
                          <a:effectLst/>
                        </a:rPr>
                        <a:t> </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gridSpan="3">
                  <a:txBody>
                    <a:bodyPr/>
                    <a:lstStyle/>
                    <a:p>
                      <a:pPr algn="ctr">
                        <a:lnSpc>
                          <a:spcPct val="115000"/>
                        </a:lnSpc>
                        <a:spcAft>
                          <a:spcPts val="0"/>
                        </a:spcAft>
                      </a:pPr>
                      <a:r>
                        <a:rPr lang="sv-SE" sz="2000" b="1" dirty="0">
                          <a:solidFill>
                            <a:schemeClr val="tx1"/>
                          </a:solidFill>
                          <a:effectLst/>
                        </a:rPr>
                        <a:t>2018</a:t>
                      </a:r>
                      <a:endParaRPr lang="sv-SE" sz="2000" b="1" dirty="0">
                        <a:solidFill>
                          <a:schemeClr val="tx1"/>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hMerge="1">
                  <a:txBody>
                    <a:bodyPr/>
                    <a:lstStyle/>
                    <a:p>
                      <a:endParaRPr lang="sv-SE"/>
                    </a:p>
                  </a:txBody>
                  <a:tcPr/>
                </a:tc>
                <a:tc hMerge="1">
                  <a:txBody>
                    <a:bodyPr/>
                    <a:lstStyle/>
                    <a:p>
                      <a:endParaRPr lang="sv-SE"/>
                    </a:p>
                  </a:txBody>
                  <a:tcPr/>
                </a:tc>
                <a:tc gridSpan="3">
                  <a:txBody>
                    <a:bodyPr/>
                    <a:lstStyle/>
                    <a:p>
                      <a:pPr algn="ctr">
                        <a:lnSpc>
                          <a:spcPct val="115000"/>
                        </a:lnSpc>
                        <a:spcAft>
                          <a:spcPts val="0"/>
                        </a:spcAft>
                      </a:pPr>
                      <a:r>
                        <a:rPr lang="sv-SE" sz="2000" b="0" dirty="0">
                          <a:solidFill>
                            <a:schemeClr val="tx1"/>
                          </a:solidFill>
                          <a:effectLst/>
                        </a:rPr>
                        <a:t>2019</a:t>
                      </a:r>
                      <a:endParaRPr lang="sv-SE" sz="2000" b="0" dirty="0">
                        <a:solidFill>
                          <a:schemeClr val="tx1"/>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340002613"/>
                  </a:ext>
                </a:extLst>
              </a:tr>
              <a:tr h="653424">
                <a:tc>
                  <a:txBody>
                    <a:bodyPr/>
                    <a:lstStyle/>
                    <a:p>
                      <a:pPr>
                        <a:lnSpc>
                          <a:spcPct val="115000"/>
                        </a:lnSpc>
                        <a:spcAft>
                          <a:spcPts val="0"/>
                        </a:spcAft>
                      </a:pPr>
                      <a:r>
                        <a:rPr lang="sv-SE" sz="2000">
                          <a:effectLst/>
                        </a:rPr>
                        <a:t>Kommun</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sv-SE" sz="2000">
                          <a:effectLst/>
                        </a:rPr>
                        <a:t>Antal vtf</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sv-SE" sz="2000">
                          <a:effectLst/>
                        </a:rPr>
                        <a:t>Antal vtf åi</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Andel </a:t>
                      </a:r>
                      <a:r>
                        <a:rPr lang="sv-SE" sz="2000" b="1" dirty="0" err="1">
                          <a:solidFill>
                            <a:srgbClr val="7030A0"/>
                          </a:solidFill>
                          <a:effectLst/>
                        </a:rPr>
                        <a:t>åi</a:t>
                      </a:r>
                      <a:r>
                        <a:rPr lang="sv-SE" sz="2000" b="1" dirty="0">
                          <a:solidFill>
                            <a:srgbClr val="7030A0"/>
                          </a:solidFill>
                          <a:effectLst/>
                        </a:rPr>
                        <a:t> (%)</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a:effectLst/>
                        </a:rPr>
                        <a:t>Antal vtf</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a:effectLst/>
                        </a:rPr>
                        <a:t>Antal vtf åi</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Andel </a:t>
                      </a:r>
                      <a:r>
                        <a:rPr lang="sv-SE" sz="2000" b="1" dirty="0" err="1">
                          <a:solidFill>
                            <a:srgbClr val="7030A0"/>
                          </a:solidFill>
                          <a:effectLst/>
                        </a:rPr>
                        <a:t>åi</a:t>
                      </a:r>
                      <a:r>
                        <a:rPr lang="sv-SE" sz="2000" b="1" dirty="0">
                          <a:solidFill>
                            <a:srgbClr val="7030A0"/>
                          </a:solidFill>
                          <a:effectLst/>
                        </a:rPr>
                        <a:t> %)</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30150947"/>
                  </a:ext>
                </a:extLst>
              </a:tr>
              <a:tr h="426708">
                <a:tc>
                  <a:txBody>
                    <a:bodyPr/>
                    <a:lstStyle/>
                    <a:p>
                      <a:pPr>
                        <a:lnSpc>
                          <a:spcPct val="115000"/>
                        </a:lnSpc>
                        <a:spcAft>
                          <a:spcPts val="0"/>
                        </a:spcAft>
                      </a:pPr>
                      <a:r>
                        <a:rPr lang="sv-SE" sz="2000">
                          <a:effectLst/>
                        </a:rPr>
                        <a:t>Berg</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568</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107</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18,84</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552</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100</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18,1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75898227"/>
                  </a:ext>
                </a:extLst>
              </a:tr>
              <a:tr h="426708">
                <a:tc>
                  <a:txBody>
                    <a:bodyPr/>
                    <a:lstStyle/>
                    <a:p>
                      <a:pPr>
                        <a:lnSpc>
                          <a:spcPct val="115000"/>
                        </a:lnSpc>
                        <a:spcAft>
                          <a:spcPts val="0"/>
                        </a:spcAft>
                      </a:pPr>
                      <a:r>
                        <a:rPr lang="sv-SE" sz="2000">
                          <a:effectLst/>
                        </a:rPr>
                        <a:t>Bräcke</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540</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116</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21,48</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567</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125</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22,1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42465087"/>
                  </a:ext>
                </a:extLst>
              </a:tr>
              <a:tr h="426708">
                <a:tc>
                  <a:txBody>
                    <a:bodyPr/>
                    <a:lstStyle/>
                    <a:p>
                      <a:pPr>
                        <a:lnSpc>
                          <a:spcPct val="115000"/>
                        </a:lnSpc>
                        <a:spcAft>
                          <a:spcPts val="0"/>
                        </a:spcAft>
                      </a:pPr>
                      <a:r>
                        <a:rPr lang="sv-SE" sz="2000">
                          <a:effectLst/>
                        </a:rPr>
                        <a:t>Härjedalen</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559</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99</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17,71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531</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110</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20,7</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07058147"/>
                  </a:ext>
                </a:extLst>
              </a:tr>
              <a:tr h="426708">
                <a:tc>
                  <a:txBody>
                    <a:bodyPr/>
                    <a:lstStyle/>
                    <a:p>
                      <a:pPr>
                        <a:lnSpc>
                          <a:spcPct val="115000"/>
                        </a:lnSpc>
                        <a:spcAft>
                          <a:spcPts val="0"/>
                        </a:spcAft>
                      </a:pPr>
                      <a:r>
                        <a:rPr lang="sv-SE" sz="2000">
                          <a:effectLst/>
                        </a:rPr>
                        <a:t>Krokom</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744</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136</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18,28</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746</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146</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19,6</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45657096"/>
                  </a:ext>
                </a:extLst>
              </a:tr>
              <a:tr h="426708">
                <a:tc>
                  <a:txBody>
                    <a:bodyPr/>
                    <a:lstStyle/>
                    <a:p>
                      <a:pPr>
                        <a:lnSpc>
                          <a:spcPct val="115000"/>
                        </a:lnSpc>
                        <a:spcAft>
                          <a:spcPts val="0"/>
                        </a:spcAft>
                      </a:pPr>
                      <a:r>
                        <a:rPr lang="sv-SE" sz="2000">
                          <a:effectLst/>
                        </a:rPr>
                        <a:t>Ragunda</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534</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118</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22,1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590</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106</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18</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45413495"/>
                  </a:ext>
                </a:extLst>
              </a:tr>
              <a:tr h="426708">
                <a:tc>
                  <a:txBody>
                    <a:bodyPr/>
                    <a:lstStyle/>
                    <a:p>
                      <a:pPr>
                        <a:lnSpc>
                          <a:spcPct val="115000"/>
                        </a:lnSpc>
                        <a:spcAft>
                          <a:spcPts val="0"/>
                        </a:spcAft>
                      </a:pPr>
                      <a:r>
                        <a:rPr lang="sv-SE" sz="2000">
                          <a:effectLst/>
                        </a:rPr>
                        <a:t>Strömsund</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595</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136</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22,86</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622</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145</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23,3</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59235496"/>
                  </a:ext>
                </a:extLst>
              </a:tr>
              <a:tr h="426708">
                <a:tc>
                  <a:txBody>
                    <a:bodyPr/>
                    <a:lstStyle/>
                    <a:p>
                      <a:pPr>
                        <a:lnSpc>
                          <a:spcPct val="115000"/>
                        </a:lnSpc>
                        <a:spcAft>
                          <a:spcPts val="0"/>
                        </a:spcAft>
                      </a:pPr>
                      <a:r>
                        <a:rPr lang="sv-SE" sz="2000">
                          <a:effectLst/>
                        </a:rPr>
                        <a:t>Åre</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552</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104</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18,84</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624</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144</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23,1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77195005"/>
                  </a:ext>
                </a:extLst>
              </a:tr>
              <a:tr h="426708">
                <a:tc>
                  <a:txBody>
                    <a:bodyPr/>
                    <a:lstStyle/>
                    <a:p>
                      <a:pPr>
                        <a:lnSpc>
                          <a:spcPct val="115000"/>
                        </a:lnSpc>
                        <a:spcAft>
                          <a:spcPts val="0"/>
                        </a:spcAft>
                      </a:pPr>
                      <a:r>
                        <a:rPr lang="sv-SE" sz="2000">
                          <a:effectLst/>
                        </a:rPr>
                        <a:t>Östersund</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4092</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951</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23,24</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3819</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767</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20,1</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05056666"/>
                  </a:ext>
                </a:extLst>
              </a:tr>
              <a:tr h="426708">
                <a:tc>
                  <a:txBody>
                    <a:bodyPr/>
                    <a:lstStyle/>
                    <a:p>
                      <a:pPr>
                        <a:lnSpc>
                          <a:spcPct val="115000"/>
                        </a:lnSpc>
                        <a:spcAft>
                          <a:spcPts val="0"/>
                        </a:spcAft>
                      </a:pPr>
                      <a:r>
                        <a:rPr lang="sv-SE" sz="2000">
                          <a:effectLst/>
                        </a:rPr>
                        <a:t>Privata</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1346</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a:effectLst/>
                        </a:rPr>
                        <a:t>277</a:t>
                      </a:r>
                      <a:endParaRPr lang="sv-SE" sz="200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20,58</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1476</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sv-SE" sz="2000" dirty="0">
                          <a:effectLst/>
                        </a:rPr>
                        <a:t>328</a:t>
                      </a:r>
                      <a:endParaRPr lang="sv-SE" sz="2000" dirty="0">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sv-SE" sz="2000" b="1" dirty="0">
                          <a:solidFill>
                            <a:srgbClr val="7030A0"/>
                          </a:solidFill>
                          <a:effectLst/>
                        </a:rPr>
                        <a:t>22,2</a:t>
                      </a:r>
                      <a:endParaRPr lang="sv-SE" sz="2000" b="1" dirty="0">
                        <a:solidFill>
                          <a:srgbClr val="7030A0"/>
                        </a:solidFill>
                        <a:effectLst/>
                        <a:latin typeface="Arial Narrow" panose="020B0606020202030204" pitchFamily="34" charset="0"/>
                        <a:ea typeface="Arial" panose="020B06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2266581"/>
                  </a:ext>
                </a:extLst>
              </a:tr>
            </a:tbl>
          </a:graphicData>
        </a:graphic>
      </p:graphicFrame>
    </p:spTree>
    <p:extLst>
      <p:ext uri="{BB962C8B-B14F-4D97-AF65-F5344CB8AC3E}">
        <p14:creationId xmlns:p14="http://schemas.microsoft.com/office/powerpoint/2010/main" val="2246118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8A311F-C30E-4AFD-AF00-7479752808A6}"/>
              </a:ext>
            </a:extLst>
          </p:cNvPr>
          <p:cNvSpPr>
            <a:spLocks noGrp="1"/>
          </p:cNvSpPr>
          <p:nvPr>
            <p:ph type="title"/>
          </p:nvPr>
        </p:nvSpPr>
        <p:spPr>
          <a:xfrm>
            <a:off x="863400" y="306505"/>
            <a:ext cx="10465200" cy="648000"/>
          </a:xfrm>
        </p:spPr>
        <p:txBody>
          <a:bodyPr/>
          <a:lstStyle/>
          <a:p>
            <a:pPr algn="ctr"/>
            <a:r>
              <a:rPr lang="sv-SE" sz="2400" dirty="0"/>
              <a:t>Andel </a:t>
            </a:r>
            <a:r>
              <a:rPr lang="sv-SE" sz="2400" dirty="0" err="1"/>
              <a:t>åi</a:t>
            </a:r>
            <a:r>
              <a:rPr lang="sv-SE" sz="2400" dirty="0"/>
              <a:t> 2018 i förhållande till antal invånare i åldersgruppen 65 år och äldre</a:t>
            </a:r>
          </a:p>
        </p:txBody>
      </p:sp>
      <p:pic>
        <p:nvPicPr>
          <p:cNvPr id="4" name="Platshållare för innehåll 3">
            <a:extLst>
              <a:ext uri="{FF2B5EF4-FFF2-40B4-BE49-F238E27FC236}">
                <a16:creationId xmlns:a16="http://schemas.microsoft.com/office/drawing/2014/main" id="{58072041-759C-4531-AC83-C5904792E967}"/>
              </a:ext>
            </a:extLst>
          </p:cNvPr>
          <p:cNvPicPr>
            <a:picLocks noGrp="1" noChangeAspect="1"/>
          </p:cNvPicPr>
          <p:nvPr>
            <p:ph idx="1"/>
          </p:nvPr>
        </p:nvPicPr>
        <p:blipFill>
          <a:blip r:embed="rId2"/>
          <a:stretch>
            <a:fillRect/>
          </a:stretch>
        </p:blipFill>
        <p:spPr>
          <a:xfrm>
            <a:off x="978568" y="1368000"/>
            <a:ext cx="9240253" cy="4535495"/>
          </a:xfrm>
          <a:prstGeom prst="rect">
            <a:avLst/>
          </a:prstGeom>
        </p:spPr>
      </p:pic>
    </p:spTree>
    <p:extLst>
      <p:ext uri="{BB962C8B-B14F-4D97-AF65-F5344CB8AC3E}">
        <p14:creationId xmlns:p14="http://schemas.microsoft.com/office/powerpoint/2010/main" val="414104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16A9A5-B16D-4C90-BD28-3054134847F6}"/>
              </a:ext>
            </a:extLst>
          </p:cNvPr>
          <p:cNvSpPr>
            <a:spLocks noGrp="1"/>
          </p:cNvSpPr>
          <p:nvPr>
            <p:ph type="title"/>
          </p:nvPr>
        </p:nvSpPr>
        <p:spPr/>
        <p:txBody>
          <a:bodyPr/>
          <a:lstStyle/>
          <a:p>
            <a:r>
              <a:rPr lang="sv-SE" sz="3200" dirty="0"/>
              <a:t>Reflektioner rapport 1</a:t>
            </a:r>
          </a:p>
        </p:txBody>
      </p:sp>
      <p:sp>
        <p:nvSpPr>
          <p:cNvPr id="3" name="Platshållare för innehåll 2">
            <a:extLst>
              <a:ext uri="{FF2B5EF4-FFF2-40B4-BE49-F238E27FC236}">
                <a16:creationId xmlns:a16="http://schemas.microsoft.com/office/drawing/2014/main" id="{996F4F42-4402-45B9-8561-752082C6C0D1}"/>
              </a:ext>
            </a:extLst>
          </p:cNvPr>
          <p:cNvSpPr>
            <a:spLocks noGrp="1"/>
          </p:cNvSpPr>
          <p:nvPr>
            <p:ph idx="1"/>
          </p:nvPr>
        </p:nvSpPr>
        <p:spPr/>
        <p:txBody>
          <a:bodyPr/>
          <a:lstStyle/>
          <a:p>
            <a:r>
              <a:rPr lang="sv-SE" dirty="0"/>
              <a:t>Skillnader mellan kön</a:t>
            </a:r>
          </a:p>
          <a:p>
            <a:r>
              <a:rPr lang="sv-SE" dirty="0"/>
              <a:t>Diagnoser</a:t>
            </a:r>
          </a:p>
          <a:p>
            <a:r>
              <a:rPr lang="sv-SE" dirty="0"/>
              <a:t>Individer med flera återinskrivningstillfällen</a:t>
            </a:r>
          </a:p>
          <a:p>
            <a:r>
              <a:rPr lang="sv-SE" dirty="0"/>
              <a:t>Kommun</a:t>
            </a:r>
          </a:p>
          <a:p>
            <a:endParaRPr lang="sv-SE" dirty="0"/>
          </a:p>
        </p:txBody>
      </p:sp>
    </p:spTree>
    <p:extLst>
      <p:ext uri="{BB962C8B-B14F-4D97-AF65-F5344CB8AC3E}">
        <p14:creationId xmlns:p14="http://schemas.microsoft.com/office/powerpoint/2010/main" val="273223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F303D3-F6E5-4F11-9B65-633BA30324A6}"/>
              </a:ext>
            </a:extLst>
          </p:cNvPr>
          <p:cNvSpPr>
            <a:spLocks noGrp="1"/>
          </p:cNvSpPr>
          <p:nvPr>
            <p:ph type="title"/>
          </p:nvPr>
        </p:nvSpPr>
        <p:spPr/>
        <p:txBody>
          <a:bodyPr/>
          <a:lstStyle/>
          <a:p>
            <a:r>
              <a:rPr lang="sv-SE" sz="3200" dirty="0"/>
              <a:t>Rapport 2 journalgranskning</a:t>
            </a:r>
          </a:p>
        </p:txBody>
      </p:sp>
      <p:sp>
        <p:nvSpPr>
          <p:cNvPr id="3" name="Platshållare för innehåll 2">
            <a:extLst>
              <a:ext uri="{FF2B5EF4-FFF2-40B4-BE49-F238E27FC236}">
                <a16:creationId xmlns:a16="http://schemas.microsoft.com/office/drawing/2014/main" id="{2010ADC3-20E8-4F05-8044-D48C5B7D0870}"/>
              </a:ext>
            </a:extLst>
          </p:cNvPr>
          <p:cNvSpPr>
            <a:spLocks noGrp="1"/>
          </p:cNvSpPr>
          <p:nvPr>
            <p:ph idx="1"/>
          </p:nvPr>
        </p:nvSpPr>
        <p:spPr/>
        <p:txBody>
          <a:bodyPr>
            <a:normAutofit/>
          </a:bodyPr>
          <a:lstStyle/>
          <a:p>
            <a:r>
              <a:rPr lang="sv-SE" sz="2400" dirty="0"/>
              <a:t>Ålder</a:t>
            </a:r>
          </a:p>
          <a:p>
            <a:r>
              <a:rPr lang="sv-SE" sz="2400" dirty="0"/>
              <a:t>Kön</a:t>
            </a:r>
          </a:p>
          <a:p>
            <a:r>
              <a:rPr lang="sv-SE" sz="2400" dirty="0"/>
              <a:t>Diagnos</a:t>
            </a:r>
          </a:p>
          <a:p>
            <a:r>
              <a:rPr lang="sv-SE" sz="2400" dirty="0"/>
              <a:t>Folkbokföringskommun</a:t>
            </a:r>
          </a:p>
          <a:p>
            <a:r>
              <a:rPr lang="sv-SE" sz="2400" dirty="0"/>
              <a:t>Stöd i hemmet</a:t>
            </a:r>
          </a:p>
          <a:p>
            <a:r>
              <a:rPr lang="sv-SE" sz="2400" dirty="0"/>
              <a:t>Boende</a:t>
            </a:r>
          </a:p>
          <a:p>
            <a:r>
              <a:rPr lang="sv-SE" sz="2400" dirty="0"/>
              <a:t>Den sköra individen</a:t>
            </a:r>
          </a:p>
        </p:txBody>
      </p:sp>
    </p:spTree>
    <p:extLst>
      <p:ext uri="{BB962C8B-B14F-4D97-AF65-F5344CB8AC3E}">
        <p14:creationId xmlns:p14="http://schemas.microsoft.com/office/powerpoint/2010/main" val="169584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5AB7F4-4189-4DB0-BCF6-535F015FB4C9}"/>
              </a:ext>
            </a:extLst>
          </p:cNvPr>
          <p:cNvSpPr>
            <a:spLocks noGrp="1"/>
          </p:cNvSpPr>
          <p:nvPr>
            <p:ph type="title"/>
          </p:nvPr>
        </p:nvSpPr>
        <p:spPr>
          <a:xfrm>
            <a:off x="863400" y="158891"/>
            <a:ext cx="10465200" cy="648000"/>
          </a:xfrm>
        </p:spPr>
        <p:txBody>
          <a:bodyPr/>
          <a:lstStyle/>
          <a:p>
            <a:pPr algn="ctr"/>
            <a:r>
              <a:rPr lang="sv-SE" sz="2400" dirty="0"/>
              <a:t>Sköra personer, sköra patienter</a:t>
            </a:r>
          </a:p>
        </p:txBody>
      </p:sp>
      <p:sp>
        <p:nvSpPr>
          <p:cNvPr id="3" name="Platshållare för innehåll 2">
            <a:extLst>
              <a:ext uri="{FF2B5EF4-FFF2-40B4-BE49-F238E27FC236}">
                <a16:creationId xmlns:a16="http://schemas.microsoft.com/office/drawing/2014/main" id="{5D41C9C1-C349-450F-AA23-11EC6FE54029}"/>
              </a:ext>
            </a:extLst>
          </p:cNvPr>
          <p:cNvSpPr>
            <a:spLocks noGrp="1"/>
          </p:cNvSpPr>
          <p:nvPr>
            <p:ph idx="1"/>
          </p:nvPr>
        </p:nvSpPr>
        <p:spPr>
          <a:xfrm>
            <a:off x="863999" y="806891"/>
            <a:ext cx="10465200" cy="5014471"/>
          </a:xfrm>
        </p:spPr>
        <p:txBody>
          <a:bodyPr>
            <a:normAutofit/>
          </a:bodyPr>
          <a:lstStyle/>
          <a:p>
            <a:r>
              <a:rPr lang="sv-SE" dirty="0"/>
              <a:t>Skörhet beskrivs som ett tillstånd med nedsatt reservkapacitet i multipla fysiologiska system som medför risk för funktionshinder och sjuklighet.</a:t>
            </a:r>
          </a:p>
          <a:p>
            <a:r>
              <a:rPr lang="sv-SE" dirty="0"/>
              <a:t> Begreppet omfattar allmän svaghet, trötthet, nedsatt uthållighet, viktminskning/aptitlöshet, låg fysisk aktivitet, dålig balans, nedsatt kognition och nedsatt syn. </a:t>
            </a:r>
          </a:p>
          <a:p>
            <a:r>
              <a:rPr lang="sv-SE" dirty="0"/>
              <a:t>Skörhet är en riskfaktor för flera negativa utfall såsom försämrad hälsa, nedsatt funktion, beroende i ADL, fall, höftfrakturer, sjukhusvård, institutionsboende och död. </a:t>
            </a:r>
          </a:p>
          <a:p>
            <a:r>
              <a:rPr lang="sv-SE" dirty="0"/>
              <a:t>Skörhet inkluderar de mest sjuka äldre samt individer i riskzon att bli mycket sjuka på grund av den minskade reservkapaciteten. </a:t>
            </a:r>
          </a:p>
          <a:p>
            <a:r>
              <a:rPr lang="sv-SE" dirty="0"/>
              <a:t>Skörhet har också koppling till ålder. Kombinationen hög ålder och behov av sjukvård är starkt kopplad till skörhet (Wilhelmsson K, 2016).</a:t>
            </a:r>
          </a:p>
          <a:p>
            <a:endParaRPr lang="sv-SE" dirty="0"/>
          </a:p>
        </p:txBody>
      </p:sp>
    </p:spTree>
    <p:extLst>
      <p:ext uri="{BB962C8B-B14F-4D97-AF65-F5344CB8AC3E}">
        <p14:creationId xmlns:p14="http://schemas.microsoft.com/office/powerpoint/2010/main" val="297181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FB2802-06DB-4E81-91A9-1B87F7BF5CF1}"/>
              </a:ext>
            </a:extLst>
          </p:cNvPr>
          <p:cNvSpPr>
            <a:spLocks noGrp="1"/>
          </p:cNvSpPr>
          <p:nvPr>
            <p:ph type="title"/>
          </p:nvPr>
        </p:nvSpPr>
        <p:spPr/>
        <p:txBody>
          <a:bodyPr/>
          <a:lstStyle/>
          <a:p>
            <a:r>
              <a:rPr lang="sv-SE" sz="2400" dirty="0"/>
              <a:t>Hur många personer?</a:t>
            </a:r>
          </a:p>
        </p:txBody>
      </p:sp>
      <p:sp>
        <p:nvSpPr>
          <p:cNvPr id="3" name="Platshållare för innehåll 2">
            <a:extLst>
              <a:ext uri="{FF2B5EF4-FFF2-40B4-BE49-F238E27FC236}">
                <a16:creationId xmlns:a16="http://schemas.microsoft.com/office/drawing/2014/main" id="{CAED9097-10E8-4B6A-9983-E00DA0A53FB6}"/>
              </a:ext>
            </a:extLst>
          </p:cNvPr>
          <p:cNvSpPr>
            <a:spLocks noGrp="1"/>
          </p:cNvSpPr>
          <p:nvPr>
            <p:ph idx="1"/>
          </p:nvPr>
        </p:nvSpPr>
        <p:spPr/>
        <p:txBody>
          <a:bodyPr/>
          <a:lstStyle/>
          <a:p>
            <a:r>
              <a:rPr lang="sv-SE" dirty="0"/>
              <a:t>Totalt 172, 101 män och 71 kvinnor</a:t>
            </a:r>
          </a:p>
        </p:txBody>
      </p:sp>
      <p:pic>
        <p:nvPicPr>
          <p:cNvPr id="4" name="Bildobjekt 3">
            <a:extLst>
              <a:ext uri="{FF2B5EF4-FFF2-40B4-BE49-F238E27FC236}">
                <a16:creationId xmlns:a16="http://schemas.microsoft.com/office/drawing/2014/main" id="{82C0AA12-D823-412B-B8A9-20271AC17A38}"/>
              </a:ext>
            </a:extLst>
          </p:cNvPr>
          <p:cNvPicPr>
            <a:picLocks noChangeAspect="1"/>
          </p:cNvPicPr>
          <p:nvPr/>
        </p:nvPicPr>
        <p:blipFill>
          <a:blip r:embed="rId3"/>
          <a:stretch>
            <a:fillRect/>
          </a:stretch>
        </p:blipFill>
        <p:spPr>
          <a:xfrm>
            <a:off x="1616530" y="2220593"/>
            <a:ext cx="7233556" cy="2949894"/>
          </a:xfrm>
          <a:prstGeom prst="rect">
            <a:avLst/>
          </a:prstGeom>
        </p:spPr>
      </p:pic>
    </p:spTree>
    <p:extLst>
      <p:ext uri="{BB962C8B-B14F-4D97-AF65-F5344CB8AC3E}">
        <p14:creationId xmlns:p14="http://schemas.microsoft.com/office/powerpoint/2010/main" val="54362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D100F9-C8B5-4226-B537-2C04FAC1DB77}"/>
              </a:ext>
            </a:extLst>
          </p:cNvPr>
          <p:cNvSpPr>
            <a:spLocks noGrp="1"/>
          </p:cNvSpPr>
          <p:nvPr>
            <p:ph type="title"/>
          </p:nvPr>
        </p:nvSpPr>
        <p:spPr>
          <a:xfrm>
            <a:off x="863999" y="316079"/>
            <a:ext cx="10465200" cy="648000"/>
          </a:xfrm>
        </p:spPr>
        <p:txBody>
          <a:bodyPr/>
          <a:lstStyle/>
          <a:p>
            <a:r>
              <a:rPr lang="sv-SE" sz="2400" dirty="0"/>
              <a:t>Resultat</a:t>
            </a:r>
            <a:br>
              <a:rPr lang="sv-SE" sz="2400" dirty="0"/>
            </a:br>
            <a:endParaRPr lang="sv-SE" sz="2400" dirty="0"/>
          </a:p>
        </p:txBody>
      </p:sp>
      <p:sp>
        <p:nvSpPr>
          <p:cNvPr id="3" name="Platshållare för innehåll 2">
            <a:extLst>
              <a:ext uri="{FF2B5EF4-FFF2-40B4-BE49-F238E27FC236}">
                <a16:creationId xmlns:a16="http://schemas.microsoft.com/office/drawing/2014/main" id="{BA9A1B70-7DB0-486A-8D2C-3F1D061EEA16}"/>
              </a:ext>
            </a:extLst>
          </p:cNvPr>
          <p:cNvSpPr>
            <a:spLocks noGrp="1"/>
          </p:cNvSpPr>
          <p:nvPr>
            <p:ph idx="1"/>
          </p:nvPr>
        </p:nvSpPr>
        <p:spPr/>
        <p:txBody>
          <a:bodyPr/>
          <a:lstStyle/>
          <a:p>
            <a:r>
              <a:rPr lang="sv-SE" dirty="0"/>
              <a:t>Fler män än kvinnor återinskrivs</a:t>
            </a:r>
          </a:p>
          <a:p>
            <a:r>
              <a:rPr lang="sv-SE" dirty="0"/>
              <a:t>Fler kvinnor än män bor själva</a:t>
            </a:r>
          </a:p>
          <a:p>
            <a:r>
              <a:rPr lang="sv-SE" dirty="0"/>
              <a:t>Fler får stöd efter sista vårdtillfället</a:t>
            </a:r>
          </a:p>
          <a:p>
            <a:r>
              <a:rPr lang="sv-SE" dirty="0"/>
              <a:t>Diagnoser</a:t>
            </a:r>
          </a:p>
        </p:txBody>
      </p:sp>
      <p:pic>
        <p:nvPicPr>
          <p:cNvPr id="4" name="Bildobjekt 3">
            <a:extLst>
              <a:ext uri="{FF2B5EF4-FFF2-40B4-BE49-F238E27FC236}">
                <a16:creationId xmlns:a16="http://schemas.microsoft.com/office/drawing/2014/main" id="{0341B2E0-F16B-48E6-9E5B-00D5590E100B}"/>
              </a:ext>
            </a:extLst>
          </p:cNvPr>
          <p:cNvPicPr>
            <a:picLocks noChangeAspect="1"/>
          </p:cNvPicPr>
          <p:nvPr/>
        </p:nvPicPr>
        <p:blipFill>
          <a:blip r:embed="rId3"/>
          <a:stretch>
            <a:fillRect/>
          </a:stretch>
        </p:blipFill>
        <p:spPr>
          <a:xfrm>
            <a:off x="1277029" y="3429000"/>
            <a:ext cx="5915025" cy="2190750"/>
          </a:xfrm>
          <a:prstGeom prst="rect">
            <a:avLst/>
          </a:prstGeom>
        </p:spPr>
      </p:pic>
    </p:spTree>
    <p:extLst>
      <p:ext uri="{BB962C8B-B14F-4D97-AF65-F5344CB8AC3E}">
        <p14:creationId xmlns:p14="http://schemas.microsoft.com/office/powerpoint/2010/main" val="114677835"/>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130</TotalTime>
  <Words>844</Words>
  <Application>Microsoft Office PowerPoint</Application>
  <PresentationFormat>Bredbild</PresentationFormat>
  <Paragraphs>139</Paragraphs>
  <Slides>10</Slides>
  <Notes>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Arial Narrow</vt:lpstr>
      <vt:lpstr>Calibri</vt:lpstr>
      <vt:lpstr>Verdana</vt:lpstr>
      <vt:lpstr>Wingdings</vt:lpstr>
      <vt:lpstr>RJH</vt:lpstr>
      <vt:lpstr>Återinskrivningar inom 1- 30 dagar</vt:lpstr>
      <vt:lpstr>Faktorer i rapport 1</vt:lpstr>
      <vt:lpstr>Antal och andel åi per kommun</vt:lpstr>
      <vt:lpstr>Andel åi 2018 i förhållande till antal invånare i åldersgruppen 65 år och äldre</vt:lpstr>
      <vt:lpstr>Reflektioner rapport 1</vt:lpstr>
      <vt:lpstr>Rapport 2 journalgranskning</vt:lpstr>
      <vt:lpstr>Sköra personer, sköra patienter</vt:lpstr>
      <vt:lpstr>Hur många personer?</vt:lpstr>
      <vt:lpstr>Resultat </vt:lpstr>
      <vt:lpstr>För fortsättningen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Återinskrivningar inom 1 . 30 dagar</dc:title>
  <dc:creator>Kerstin Lejonklou</dc:creator>
  <cp:lastModifiedBy>Kerstin Lejonklou</cp:lastModifiedBy>
  <cp:revision>13</cp:revision>
  <dcterms:created xsi:type="dcterms:W3CDTF">2019-12-17T15:59:41Z</dcterms:created>
  <dcterms:modified xsi:type="dcterms:W3CDTF">2020-02-25T12:29:04Z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0b0de0-301b-43bc-be01-b232acb4eea4_Enabled">
    <vt:lpwstr>True</vt:lpwstr>
  </property>
  <property fmtid="{D5CDD505-2E9C-101B-9397-08002B2CF9AE}" pid="3" name="MSIP_Label_3b0b0de0-301b-43bc-be01-b232acb4eea4_SiteId">
    <vt:lpwstr>d3b4cf3a-ca77-4a02-aefa-f4398591468f</vt:lpwstr>
  </property>
  <property fmtid="{D5CDD505-2E9C-101B-9397-08002B2CF9AE}" pid="4" name="MSIP_Label_3b0b0de0-301b-43bc-be01-b232acb4eea4_Owner">
    <vt:lpwstr>anna.k.lejonklou@regionjh.se</vt:lpwstr>
  </property>
  <property fmtid="{D5CDD505-2E9C-101B-9397-08002B2CF9AE}" pid="5" name="MSIP_Label_3b0b0de0-301b-43bc-be01-b232acb4eea4_SetDate">
    <vt:lpwstr>2019-12-17T16:00:33.3803051Z</vt:lpwstr>
  </property>
  <property fmtid="{D5CDD505-2E9C-101B-9397-08002B2CF9AE}" pid="6" name="MSIP_Label_3b0b0de0-301b-43bc-be01-b232acb4eea4_Name">
    <vt:lpwstr>Intern</vt:lpwstr>
  </property>
  <property fmtid="{D5CDD505-2E9C-101B-9397-08002B2CF9AE}" pid="7" name="MSIP_Label_3b0b0de0-301b-43bc-be01-b232acb4eea4_Application">
    <vt:lpwstr>Microsoft Azure Information Protection</vt:lpwstr>
  </property>
  <property fmtid="{D5CDD505-2E9C-101B-9397-08002B2CF9AE}" pid="8" name="MSIP_Label_3b0b0de0-301b-43bc-be01-b232acb4eea4_ActionId">
    <vt:lpwstr>9f7d0c3d-2867-48b3-b166-96e85c7c1082</vt:lpwstr>
  </property>
  <property fmtid="{D5CDD505-2E9C-101B-9397-08002B2CF9AE}" pid="9" name="MSIP_Label_3b0b0de0-301b-43bc-be01-b232acb4eea4_Extended_MSFT_Method">
    <vt:lpwstr>Automatic</vt:lpwstr>
  </property>
  <property fmtid="{D5CDD505-2E9C-101B-9397-08002B2CF9AE}" pid="10" name="Sensitivity">
    <vt:lpwstr>Intern</vt:lpwstr>
  </property>
</Properties>
</file>