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79" r:id="rId5"/>
    <p:sldId id="418" r:id="rId6"/>
    <p:sldId id="468" r:id="rId7"/>
    <p:sldId id="473" r:id="rId8"/>
    <p:sldId id="474" r:id="rId9"/>
    <p:sldId id="471" r:id="rId10"/>
    <p:sldId id="472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ael Widerström" initials="MW" lastIdx="0" clrIdx="0">
    <p:extLst>
      <p:ext uri="{19B8F6BF-5375-455C-9EA6-DF929625EA0E}">
        <p15:presenceInfo xmlns:p15="http://schemas.microsoft.com/office/powerpoint/2012/main" userId="Micael Widerströ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33CC33"/>
    <a:srgbClr val="98C200"/>
    <a:srgbClr val="16DC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0A1B5D5-9B99-4C35-A422-299274C87663}" styleName="Mellanmörkt format 1 - Dekorfär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94712" autoAdjust="0"/>
  </p:normalViewPr>
  <p:slideViewPr>
    <p:cSldViewPr snapToGrid="0">
      <p:cViewPr varScale="1">
        <p:scale>
          <a:sx n="99" d="100"/>
          <a:sy n="99" d="100"/>
        </p:scale>
        <p:origin x="72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EAC78-40D1-42DD-8500-5DBCFAD19CE6}" type="datetimeFigureOut">
              <a:rPr lang="sv-SE" smtClean="0"/>
              <a:t>2022-07-06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F21BB-02BC-4DBC-9892-3DCC44D1CD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823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AE2E68-A8F4-401B-9D1A-0B45ACCD4810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9168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F21BB-02BC-4DBC-9892-3DCC44D1CD2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0885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2A9-0D66-40FF-985C-741AEDDE152E}" type="datetime1">
              <a:rPr lang="sv-SE" smtClean="0"/>
              <a:t>2022-07-06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2022-07-06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Eventuellt underrubrik</a:t>
            </a:r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F52-9A52-4B43-AF68-8FBC93415590}" type="datetime1">
              <a:rPr lang="sv-SE" smtClean="0"/>
              <a:t>2022-07-06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Eventuellt underrubrik</a:t>
            </a:r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106C-4F90-4A42-B01E-07686D3795AE}" type="datetime1">
              <a:rPr lang="sv-SE" smtClean="0"/>
              <a:t>2022-07-06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5AF6-694D-4E1C-91DC-49D93B7F3654}" type="datetime1">
              <a:rPr lang="sv-SE" smtClean="0"/>
              <a:t>2022-07-06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F5ED5809-0BA1-49AF-99E3-0C4B7F2E919C}" type="datetime1">
              <a:rPr lang="sv-SE" smtClean="0"/>
              <a:t>2022-07-06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1480776"/>
            <a:ext cx="12192000" cy="3882831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4" name="Bildobjekt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65621" y="1630644"/>
            <a:ext cx="5726522" cy="4757997"/>
          </a:xfrm>
          <a:prstGeom prst="rect">
            <a:avLst/>
          </a:prstGeom>
        </p:spPr>
      </p:pic>
      <p:sp>
        <p:nvSpPr>
          <p:cNvPr id="8" name="Rubrik 1"/>
          <p:cNvSpPr txBox="1">
            <a:spLocks/>
          </p:cNvSpPr>
          <p:nvPr/>
        </p:nvSpPr>
        <p:spPr>
          <a:xfrm>
            <a:off x="406800" y="5548950"/>
            <a:ext cx="5823312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10000"/>
              </a:lnSpc>
            </a:pPr>
            <a:endParaRPr lang="sv-SE" sz="2200" dirty="0"/>
          </a:p>
        </p:txBody>
      </p:sp>
      <p:pic>
        <p:nvPicPr>
          <p:cNvPr id="18" name="Bildobjekt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7606" y="139740"/>
            <a:ext cx="3829050" cy="1466850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5FB0D34E-A546-4D1D-8C13-BC6BF08C5E40}"/>
              </a:ext>
            </a:extLst>
          </p:cNvPr>
          <p:cNvSpPr txBox="1"/>
          <p:nvPr/>
        </p:nvSpPr>
        <p:spPr>
          <a:xfrm>
            <a:off x="406800" y="5680755"/>
            <a:ext cx="5959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+mj-lt"/>
              </a:rPr>
              <a:t>Information om Coronavirus, covid-19</a:t>
            </a:r>
            <a:br>
              <a:rPr lang="sv-SE" sz="2000" dirty="0">
                <a:latin typeface="+mj-lt"/>
              </a:rPr>
            </a:br>
            <a:r>
              <a:rPr lang="sv-SE" sz="2000" dirty="0">
                <a:latin typeface="+mj-lt"/>
              </a:rPr>
              <a:t>6</a:t>
            </a:r>
            <a:r>
              <a:rPr lang="sv-SE" sz="2000" dirty="0" smtClean="0">
                <a:latin typeface="+mj-lt"/>
              </a:rPr>
              <a:t> juli 2022 </a:t>
            </a:r>
            <a:r>
              <a:rPr lang="sv-SE" sz="2000" dirty="0" err="1" smtClean="0">
                <a:latin typeface="+mj-lt"/>
              </a:rPr>
              <a:t>Smittskydd_mw</a:t>
            </a:r>
            <a:endParaRPr lang="sv-SE" sz="2000" dirty="0">
              <a:latin typeface="+mj-lt"/>
            </a:endParaRP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3ABFFDF-FFB3-400F-AC22-C6AFC64CD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5E47-5EA0-45F3-BAFF-E466BCB350DF}" type="datetime1">
              <a:rPr lang="sv-SE" smtClean="0"/>
              <a:t>2022-07-06</a:t>
            </a:fld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062699-E90D-4954-AD12-FD32B6700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993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BED7AF9-D514-45F2-9394-EE2783132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2022-07-06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30CB28E-6F0C-4721-9898-D65D1773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FF82512-9E7D-49B5-9ED0-1BCCB2B6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46" y="395260"/>
            <a:ext cx="10466388" cy="647700"/>
          </a:xfrm>
        </p:spPr>
        <p:txBody>
          <a:bodyPr/>
          <a:lstStyle/>
          <a:p>
            <a:r>
              <a:rPr lang="en-US" sz="3200" dirty="0" err="1"/>
              <a:t>Antal</a:t>
            </a:r>
            <a:r>
              <a:rPr lang="en-US" sz="3200" dirty="0"/>
              <a:t> </a:t>
            </a:r>
            <a:r>
              <a:rPr lang="en-US" sz="3200" dirty="0" smtClean="0"/>
              <a:t>fall, </a:t>
            </a:r>
            <a:r>
              <a:rPr lang="en-US" sz="3200" dirty="0" err="1" smtClean="0"/>
              <a:t>andel</a:t>
            </a:r>
            <a:r>
              <a:rPr lang="en-US" sz="3200" dirty="0" smtClean="0"/>
              <a:t> </a:t>
            </a:r>
            <a:r>
              <a:rPr lang="en-US" sz="3200" dirty="0" err="1"/>
              <a:t>positiva</a:t>
            </a:r>
            <a:r>
              <a:rPr lang="en-US" sz="3200" dirty="0"/>
              <a:t> </a:t>
            </a:r>
            <a:r>
              <a:rPr lang="en-US" sz="3200" dirty="0" smtClean="0"/>
              <a:t>RJH </a:t>
            </a:r>
            <a:r>
              <a:rPr lang="en-US" sz="3200" dirty="0" smtClean="0"/>
              <a:t>v26 PCR</a:t>
            </a:r>
            <a:r>
              <a:rPr lang="en-US" dirty="0"/>
              <a:t>			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A2376B0E-A497-4F70-88B8-3EAABD911696}"/>
              </a:ext>
            </a:extLst>
          </p:cNvPr>
          <p:cNvSpPr txBox="1">
            <a:spLocks/>
          </p:cNvSpPr>
          <p:nvPr/>
        </p:nvSpPr>
        <p:spPr>
          <a:xfrm>
            <a:off x="7421653" y="1184911"/>
            <a:ext cx="4770347" cy="4793210"/>
          </a:xfrm>
          <a:prstGeom prst="rect">
            <a:avLst/>
          </a:prstGeom>
        </p:spPr>
        <p:txBody>
          <a:bodyPr/>
          <a:lstStyle>
            <a:lvl1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8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000" b="1" dirty="0" smtClean="0"/>
              <a:t>Totalt 51 </a:t>
            </a:r>
            <a:r>
              <a:rPr lang="sv-SE" sz="2000" b="1" smtClean="0"/>
              <a:t>fall </a:t>
            </a:r>
            <a:r>
              <a:rPr lang="sv-SE" sz="2000" b="1" smtClean="0"/>
              <a:t>vecka 26 </a:t>
            </a:r>
            <a:r>
              <a:rPr lang="sv-SE" sz="2000" b="1" dirty="0" smtClean="0"/>
              <a:t>mot </a:t>
            </a:r>
            <a:r>
              <a:rPr lang="sv-SE" sz="2000" b="1" smtClean="0"/>
              <a:t>72 </a:t>
            </a:r>
            <a:r>
              <a:rPr lang="sv-SE" sz="2000" b="1" smtClean="0"/>
              <a:t>v25</a:t>
            </a:r>
            <a:endParaRPr lang="sv-SE" sz="2000" b="1" dirty="0" smtClean="0"/>
          </a:p>
          <a:p>
            <a:r>
              <a:rPr lang="sv-SE" sz="2000" dirty="0">
                <a:solidFill>
                  <a:schemeClr val="tx2"/>
                </a:solidFill>
              </a:rPr>
              <a:t> </a:t>
            </a:r>
            <a:r>
              <a:rPr lang="sv-SE" sz="2000" dirty="0" smtClean="0"/>
              <a:t>29 fall via PCR analys, 22 fall som upptäcktes via positivt antigentest</a:t>
            </a:r>
          </a:p>
          <a:p>
            <a:r>
              <a:rPr lang="sv-SE" sz="2000" dirty="0" smtClean="0"/>
              <a:t>Andel positiva PCR tester relativt hög - </a:t>
            </a:r>
            <a:r>
              <a:rPr lang="sv-SE" sz="2000" dirty="0" smtClean="0"/>
              <a:t>17% </a:t>
            </a:r>
            <a:r>
              <a:rPr lang="sv-SE" sz="2000" dirty="0" smtClean="0"/>
              <a:t>positiva, på riksnivå </a:t>
            </a:r>
            <a:r>
              <a:rPr lang="sv-SE" sz="2000" dirty="0" smtClean="0"/>
              <a:t>18</a:t>
            </a:r>
            <a:r>
              <a:rPr lang="sv-SE" sz="2000" dirty="0" smtClean="0"/>
              <a:t>%</a:t>
            </a:r>
            <a:endParaRPr lang="sv-SE" sz="2000" dirty="0" smtClean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46" y="1184911"/>
            <a:ext cx="707707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95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3900" y="466000"/>
            <a:ext cx="10465200" cy="648000"/>
          </a:xfrm>
        </p:spPr>
        <p:txBody>
          <a:bodyPr/>
          <a:lstStyle/>
          <a:p>
            <a:r>
              <a:rPr lang="sv-SE" dirty="0" smtClean="0"/>
              <a:t>Antal antigentest + antal </a:t>
            </a:r>
            <a:r>
              <a:rPr lang="sv-SE" dirty="0" err="1" smtClean="0"/>
              <a:t>pos</a:t>
            </a:r>
            <a:r>
              <a:rPr lang="sv-SE" dirty="0" smtClean="0"/>
              <a:t> RJH v 9-26 2022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2022-07-06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8" name="textruta 7"/>
          <p:cNvSpPr txBox="1"/>
          <p:nvPr/>
        </p:nvSpPr>
        <p:spPr>
          <a:xfrm>
            <a:off x="10267884" y="1765299"/>
            <a:ext cx="1251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Vecka 26</a:t>
            </a:r>
          </a:p>
          <a:p>
            <a:r>
              <a:rPr lang="sv-SE" dirty="0" smtClean="0"/>
              <a:t>22 </a:t>
            </a:r>
            <a:r>
              <a:rPr lang="sv-SE" dirty="0" err="1" smtClean="0"/>
              <a:t>pos</a:t>
            </a:r>
            <a:endParaRPr lang="sv-SE" dirty="0" smtClean="0"/>
          </a:p>
          <a:p>
            <a:r>
              <a:rPr lang="sv-SE" dirty="0" smtClean="0"/>
              <a:t>751 tester</a:t>
            </a:r>
            <a:endParaRPr lang="en-GB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2088465"/>
            <a:ext cx="8953500" cy="388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6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D69767A1-0621-4EF6-8D51-C9D253E61E3F}"/>
              </a:ext>
            </a:extLst>
          </p:cNvPr>
          <p:cNvSpPr txBox="1"/>
          <p:nvPr/>
        </p:nvSpPr>
        <p:spPr>
          <a:xfrm>
            <a:off x="147304" y="87653"/>
            <a:ext cx="6021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+mj-lt"/>
              </a:rPr>
              <a:t>Antal fall / </a:t>
            </a:r>
            <a:r>
              <a:rPr lang="sv-SE" sz="4000" dirty="0" smtClean="0">
                <a:latin typeface="+mj-lt"/>
              </a:rPr>
              <a:t>kommun v 25-26</a:t>
            </a:r>
            <a:endParaRPr lang="sv-SE" sz="4000" dirty="0">
              <a:latin typeface="+mj-lt"/>
            </a:endParaRPr>
          </a:p>
        </p:txBody>
      </p:sp>
      <p:graphicFrame>
        <p:nvGraphicFramePr>
          <p:cNvPr id="4" name="Tabell 6">
            <a:extLst>
              <a:ext uri="{FF2B5EF4-FFF2-40B4-BE49-F238E27FC236}">
                <a16:creationId xmlns:a16="http://schemas.microsoft.com/office/drawing/2014/main" id="{CC52296A-38BE-47F6-82D6-D0A56684F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978226"/>
              </p:ext>
            </p:extLst>
          </p:nvPr>
        </p:nvGraphicFramePr>
        <p:xfrm>
          <a:off x="5613400" y="441596"/>
          <a:ext cx="5105400" cy="4931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848">
                  <a:extLst>
                    <a:ext uri="{9D8B030D-6E8A-4147-A177-3AD203B41FA5}">
                      <a16:colId xmlns:a16="http://schemas.microsoft.com/office/drawing/2014/main" val="1491367433"/>
                    </a:ext>
                  </a:extLst>
                </a:gridCol>
                <a:gridCol w="940197">
                  <a:extLst>
                    <a:ext uri="{9D8B030D-6E8A-4147-A177-3AD203B41FA5}">
                      <a16:colId xmlns:a16="http://schemas.microsoft.com/office/drawing/2014/main" val="4064483659"/>
                    </a:ext>
                  </a:extLst>
                </a:gridCol>
                <a:gridCol w="940197">
                  <a:extLst>
                    <a:ext uri="{9D8B030D-6E8A-4147-A177-3AD203B41FA5}">
                      <a16:colId xmlns:a16="http://schemas.microsoft.com/office/drawing/2014/main" val="1399104378"/>
                    </a:ext>
                  </a:extLst>
                </a:gridCol>
                <a:gridCol w="1636158">
                  <a:extLst>
                    <a:ext uri="{9D8B030D-6E8A-4147-A177-3AD203B41FA5}">
                      <a16:colId xmlns:a16="http://schemas.microsoft.com/office/drawing/2014/main" val="425351788"/>
                    </a:ext>
                  </a:extLst>
                </a:gridCol>
              </a:tblGrid>
              <a:tr h="806215"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sv-SE" sz="1800" dirty="0" smtClean="0"/>
                        <a:t>Antal</a:t>
                      </a:r>
                      <a:r>
                        <a:rPr lang="sv-SE" sz="1800" baseline="0" dirty="0" smtClean="0"/>
                        <a:t> covid-19 fall</a:t>
                      </a:r>
                      <a:endParaRPr lang="sv-SE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32752"/>
                  </a:ext>
                </a:extLst>
              </a:tr>
              <a:tr h="479389">
                <a:tc>
                  <a:txBody>
                    <a:bodyPr/>
                    <a:lstStyle/>
                    <a:p>
                      <a:r>
                        <a:rPr lang="sv-SE" sz="1800" dirty="0"/>
                        <a:t>Kommun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aseline="0" dirty="0" smtClean="0"/>
                        <a:t>v24-25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V25-26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dirty="0" smtClean="0"/>
                        <a:t>/100 000 </a:t>
                      </a:r>
                      <a:r>
                        <a:rPr lang="sv-SE" sz="1800" dirty="0" err="1" smtClean="0"/>
                        <a:t>inv</a:t>
                      </a:r>
                      <a:r>
                        <a:rPr lang="sv-SE" sz="1800" dirty="0" smtClean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353706"/>
                  </a:ext>
                </a:extLst>
              </a:tr>
              <a:tr h="455687">
                <a:tc>
                  <a:txBody>
                    <a:bodyPr/>
                    <a:lstStyle/>
                    <a:p>
                      <a:r>
                        <a:rPr lang="sv-SE" sz="1800" dirty="0"/>
                        <a:t>Ragunda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8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154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316651"/>
                  </a:ext>
                </a:extLst>
              </a:tr>
              <a:tr h="455687">
                <a:tc>
                  <a:txBody>
                    <a:bodyPr/>
                    <a:lstStyle/>
                    <a:p>
                      <a:r>
                        <a:rPr lang="sv-SE" sz="1800" dirty="0"/>
                        <a:t>Berg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9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126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187778"/>
                  </a:ext>
                </a:extLst>
              </a:tr>
              <a:tr h="4556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dirty="0"/>
                        <a:t>Bräcke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7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113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363540"/>
                  </a:ext>
                </a:extLst>
              </a:tr>
              <a:tr h="455687">
                <a:tc>
                  <a:txBody>
                    <a:bodyPr/>
                    <a:lstStyle/>
                    <a:p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Östersund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60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040018"/>
                  </a:ext>
                </a:extLst>
              </a:tr>
              <a:tr h="455687">
                <a:tc>
                  <a:txBody>
                    <a:bodyPr/>
                    <a:lstStyle/>
                    <a:p>
                      <a:r>
                        <a:rPr lang="sv-SE" sz="1800" dirty="0"/>
                        <a:t>Krokom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14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30882"/>
                  </a:ext>
                </a:extLst>
              </a:tr>
              <a:tr h="4556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dirty="0"/>
                        <a:t>Strömsund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9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042866"/>
                  </a:ext>
                </a:extLst>
              </a:tr>
              <a:tr h="455687">
                <a:tc>
                  <a:txBody>
                    <a:bodyPr/>
                    <a:lstStyle/>
                    <a:p>
                      <a:r>
                        <a:rPr lang="sv-SE" sz="1800" dirty="0"/>
                        <a:t>Härjedalen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6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224980"/>
                  </a:ext>
                </a:extLst>
              </a:tr>
              <a:tr h="455687">
                <a:tc>
                  <a:txBody>
                    <a:bodyPr/>
                    <a:lstStyle/>
                    <a:p>
                      <a:r>
                        <a:rPr lang="sv-SE" sz="1800" dirty="0"/>
                        <a:t>Åre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6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146510"/>
                  </a:ext>
                </a:extLst>
              </a:tr>
            </a:tbl>
          </a:graphicData>
        </a:graphic>
      </p:graphicFrame>
      <p:sp>
        <p:nvSpPr>
          <p:cNvPr id="11" name="textruta 10"/>
          <p:cNvSpPr txBox="1"/>
          <p:nvPr/>
        </p:nvSpPr>
        <p:spPr>
          <a:xfrm>
            <a:off x="4270609" y="5812345"/>
            <a:ext cx="5795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Begränsad provtagning påverkar jämförelser – mindre utbrott/smittspårning ger stor effekt på </a:t>
            </a:r>
            <a:r>
              <a:rPr lang="sv-SE" dirty="0" smtClean="0"/>
              <a:t>förekomst</a:t>
            </a:r>
            <a:endParaRPr lang="en-GB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088" y="1149783"/>
            <a:ext cx="3654141" cy="478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10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864000" y="450493"/>
            <a:ext cx="10465200" cy="648000"/>
          </a:xfrm>
        </p:spPr>
        <p:txBody>
          <a:bodyPr/>
          <a:lstStyle/>
          <a:p>
            <a:r>
              <a:rPr lang="sv-SE" smtClean="0"/>
              <a:t>Ökning av antalet fall på SÄBO i riket – ingen ökning avlidna </a:t>
            </a:r>
            <a:endParaRPr lang="en-GB" dirty="0"/>
          </a:p>
        </p:txBody>
      </p:sp>
      <p:pic>
        <p:nvPicPr>
          <p:cNvPr id="9" name="Platshållare för innehåll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6900" y="1739011"/>
            <a:ext cx="5888511" cy="3960000"/>
          </a:xfrm>
          <a:prstGeom prst="rect">
            <a:avLst/>
          </a:prstGeom>
        </p:spPr>
      </p:pic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106C-4F90-4A42-B01E-07686D3795AE}" type="datetime1">
              <a:rPr lang="sv-SE" smtClean="0"/>
              <a:t>2022-07-06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2363" y="1739011"/>
            <a:ext cx="5999637" cy="3960000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546900" y="6077919"/>
            <a:ext cx="84156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https://www.folkhalsomyndigheten.se/folkhalsorapportering-statistik/statistik-a-o/sjukdomsstatistik/covid-19-veckorapporter/</a:t>
            </a:r>
          </a:p>
        </p:txBody>
      </p:sp>
    </p:spTree>
    <p:extLst>
      <p:ext uri="{BB962C8B-B14F-4D97-AF65-F5344CB8AC3E}">
        <p14:creationId xmlns:p14="http://schemas.microsoft.com/office/powerpoint/2010/main" val="2783268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6700" y="275500"/>
            <a:ext cx="10465200" cy="648000"/>
          </a:xfrm>
        </p:spPr>
        <p:txBody>
          <a:bodyPr/>
          <a:lstStyle/>
          <a:p>
            <a:r>
              <a:rPr lang="sv-SE" dirty="0" smtClean="0"/>
              <a:t>Ökning av rapporterade covid-19 fall i många länder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2022-07-06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6</a:t>
            </a:fld>
            <a:endParaRPr lang="sv-SE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731" y="923500"/>
            <a:ext cx="7869068" cy="5563081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6513094" y="6271268"/>
            <a:ext cx="714515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https://www.ecdc.europa.eu/en/covid-19/country-overviews</a:t>
            </a:r>
          </a:p>
        </p:txBody>
      </p:sp>
    </p:spTree>
    <p:extLst>
      <p:ext uri="{BB962C8B-B14F-4D97-AF65-F5344CB8AC3E}">
        <p14:creationId xmlns:p14="http://schemas.microsoft.com/office/powerpoint/2010/main" val="267044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Sammanfattning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 smtClean="0"/>
              <a:t>Fortsatt spridning av BA.5 i Europa</a:t>
            </a:r>
          </a:p>
          <a:p>
            <a:r>
              <a:rPr lang="sv-SE" sz="2400" dirty="0" smtClean="0"/>
              <a:t>BA.5 mera </a:t>
            </a:r>
            <a:r>
              <a:rPr lang="sv-SE" sz="2400" dirty="0"/>
              <a:t>smittsam men verkar inte ge allvarligare </a:t>
            </a:r>
            <a:r>
              <a:rPr lang="sv-SE" sz="2400" dirty="0" smtClean="0"/>
              <a:t>sjukdomsförlopp hos de med immunitet från vaccination eller genomgången infektion</a:t>
            </a:r>
            <a:endParaRPr lang="sv-SE" sz="2400" dirty="0" smtClean="0"/>
          </a:p>
          <a:p>
            <a:r>
              <a:rPr lang="sv-SE" sz="2400" dirty="0" smtClean="0"/>
              <a:t>Ökad kontaktintensitet/evenemang – risk för ökad </a:t>
            </a:r>
            <a:r>
              <a:rPr lang="sv-SE" sz="2400" dirty="0"/>
              <a:t>spridning- antal fall i Sverige närmaste veckorna</a:t>
            </a:r>
          </a:p>
          <a:p>
            <a:r>
              <a:rPr lang="sv-SE" sz="2400" dirty="0" smtClean="0"/>
              <a:t>Ökad belastning på sjukvården – mindre på IVA</a:t>
            </a:r>
          </a:p>
          <a:p>
            <a:r>
              <a:rPr lang="sv-SE" sz="2400" dirty="0" smtClean="0"/>
              <a:t>Ökad provtagning + smittspårningsbehov av patienter/omsorgstagare</a:t>
            </a:r>
          </a:p>
          <a:p>
            <a:endParaRPr lang="sv-SE" sz="2000" dirty="0"/>
          </a:p>
          <a:p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2022-07-06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7</a:t>
            </a:fld>
            <a:endParaRPr lang="sv-SE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99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C327349B460A4F8B067628D9CB5915" ma:contentTypeVersion="11" ma:contentTypeDescription="Create a new document." ma:contentTypeScope="" ma:versionID="ba5a1b66bc1ad99f9b8305cb03a6bce9">
  <xsd:schema xmlns:xsd="http://www.w3.org/2001/XMLSchema" xmlns:xs="http://www.w3.org/2001/XMLSchema" xmlns:p="http://schemas.microsoft.com/office/2006/metadata/properties" xmlns:ns3="7068f25c-9cd2-4ac0-be0e-5e7376b6279f" targetNamespace="http://schemas.microsoft.com/office/2006/metadata/properties" ma:root="true" ma:fieldsID="49cca9274b6e7a3f022a45788d0bb1c7" ns3:_="">
    <xsd:import namespace="7068f25c-9cd2-4ac0-be0e-5e7376b627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68f25c-9cd2-4ac0-be0e-5e7376b627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617227-B270-4534-8746-A78273CB737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7068f25c-9cd2-4ac0-be0e-5e7376b6279f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B01B75F-A246-47F8-B2BF-062E164D9F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68f25c-9cd2-4ac0-be0e-5e7376b62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B72837-E19E-4838-AF0B-9AD4F5FF6B8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b0b0de0-301b-43bc-be01-b232acb4eea4}" enabled="1" method="Standard" siteId="{d3b4cf3a-ca77-4a02-aefa-f4398591468f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7311</TotalTime>
  <Words>226</Words>
  <Application>Microsoft Office PowerPoint</Application>
  <PresentationFormat>Bredbild</PresentationFormat>
  <Paragraphs>72</Paragraphs>
  <Slides>7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Verdana</vt:lpstr>
      <vt:lpstr>Wingdings</vt:lpstr>
      <vt:lpstr>RJH</vt:lpstr>
      <vt:lpstr>PowerPoint-presentation</vt:lpstr>
      <vt:lpstr>Antal fall, andel positiva RJH v26 PCR   </vt:lpstr>
      <vt:lpstr>Antal antigentest + antal pos RJH v 9-26 2022</vt:lpstr>
      <vt:lpstr>PowerPoint-presentation</vt:lpstr>
      <vt:lpstr>Ökning av antalet fall på SÄBO i riket – ingen ökning avlidna </vt:lpstr>
      <vt:lpstr>Ökning av rapporterade covid-19 fall i många länder</vt:lpstr>
      <vt:lpstr>Sammanfattning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Micael Widerström</dc:creator>
  <cp:lastModifiedBy>Micael Widerström</cp:lastModifiedBy>
  <cp:revision>615</cp:revision>
  <dcterms:created xsi:type="dcterms:W3CDTF">2021-02-22T14:36:08Z</dcterms:created>
  <dcterms:modified xsi:type="dcterms:W3CDTF">2022-07-06T09:05:24Z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b0b0de0-301b-43bc-be01-b232acb4eea4_Enabled">
    <vt:lpwstr>true</vt:lpwstr>
  </property>
  <property fmtid="{D5CDD505-2E9C-101B-9397-08002B2CF9AE}" pid="3" name="MSIP_Label_3b0b0de0-301b-43bc-be01-b232acb4eea4_SetDate">
    <vt:lpwstr>2021-02-22T14:37:52Z</vt:lpwstr>
  </property>
  <property fmtid="{D5CDD505-2E9C-101B-9397-08002B2CF9AE}" pid="4" name="MSIP_Label_3b0b0de0-301b-43bc-be01-b232acb4eea4_Method">
    <vt:lpwstr>Standard</vt:lpwstr>
  </property>
  <property fmtid="{D5CDD505-2E9C-101B-9397-08002B2CF9AE}" pid="5" name="MSIP_Label_3b0b0de0-301b-43bc-be01-b232acb4eea4_Name">
    <vt:lpwstr>3b0b0de0-301b-43bc-be01-b232acb4eea4</vt:lpwstr>
  </property>
  <property fmtid="{D5CDD505-2E9C-101B-9397-08002B2CF9AE}" pid="6" name="MSIP_Label_3b0b0de0-301b-43bc-be01-b232acb4eea4_SiteId">
    <vt:lpwstr>d3b4cf3a-ca77-4a02-aefa-f4398591468f</vt:lpwstr>
  </property>
  <property fmtid="{D5CDD505-2E9C-101B-9397-08002B2CF9AE}" pid="7" name="MSIP_Label_3b0b0de0-301b-43bc-be01-b232acb4eea4_ActionId">
    <vt:lpwstr>153c154b-a835-489c-a8ce-814f1b1f981e</vt:lpwstr>
  </property>
  <property fmtid="{D5CDD505-2E9C-101B-9397-08002B2CF9AE}" pid="8" name="MSIP_Label_3b0b0de0-301b-43bc-be01-b232acb4eea4_ContentBits">
    <vt:lpwstr>0</vt:lpwstr>
  </property>
  <property fmtid="{D5CDD505-2E9C-101B-9397-08002B2CF9AE}" pid="9" name="ContentTypeId">
    <vt:lpwstr>0x010100F2C327349B460A4F8B067628D9CB5915</vt:lpwstr>
  </property>
</Properties>
</file>