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C200"/>
    <a:srgbClr val="16DC37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 autoAdjust="0"/>
  </p:normalViewPr>
  <p:slideViewPr>
    <p:cSldViewPr snapToGrid="0">
      <p:cViewPr varScale="1">
        <p:scale>
          <a:sx n="77" d="100"/>
          <a:sy n="77" d="100"/>
        </p:scale>
        <p:origin x="15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2017-05-02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medicinskaccess.se/wordpress/2015/02/23/vem-ska-ta-hand-om-patienterna-med-langvarig-oforklarad-smart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			   SYMTOMLINDRING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Bristande symtomlindring</a:t>
            </a:r>
          </a:p>
          <a:p>
            <a:pPr lvl="1"/>
            <a:r>
              <a:rPr lang="sv-SE" dirty="0" smtClean="0"/>
              <a:t>Ångest</a:t>
            </a:r>
          </a:p>
          <a:p>
            <a:pPr lvl="1"/>
            <a:r>
              <a:rPr lang="sv-SE" dirty="0" smtClean="0"/>
              <a:t>Lidande</a:t>
            </a:r>
          </a:p>
          <a:p>
            <a:pPr marL="252000" lvl="1" indent="0">
              <a:buNone/>
            </a:pPr>
            <a:endParaRPr lang="sv-SE" dirty="0" smtClean="0"/>
          </a:p>
          <a:p>
            <a:r>
              <a:rPr lang="sv-SE" dirty="0" smtClean="0"/>
              <a:t>God symtomlindring</a:t>
            </a:r>
          </a:p>
          <a:p>
            <a:pPr lvl="1"/>
            <a:r>
              <a:rPr lang="sv-SE" dirty="0" smtClean="0"/>
              <a:t>Fysiskt välbefinnande</a:t>
            </a:r>
          </a:p>
          <a:p>
            <a:pPr lvl="1"/>
            <a:r>
              <a:rPr lang="sv-SE" dirty="0" smtClean="0"/>
              <a:t>Autonomi</a:t>
            </a:r>
          </a:p>
          <a:p>
            <a:pPr lvl="1"/>
            <a:r>
              <a:rPr lang="sv-SE" dirty="0" smtClean="0"/>
              <a:t>Reduktion av dödsångest</a:t>
            </a:r>
          </a:p>
          <a:p>
            <a:pPr lvl="1"/>
            <a:r>
              <a:rPr lang="sv-SE" dirty="0" smtClean="0"/>
              <a:t>Att våga leva tills man dör</a:t>
            </a:r>
          </a:p>
          <a:p>
            <a:pPr lvl="1"/>
            <a:r>
              <a:rPr lang="sv-SE" dirty="0" smtClean="0"/>
              <a:t>Att kunna uppleva</a:t>
            </a:r>
          </a:p>
          <a:p>
            <a:pPr lvl="1"/>
            <a:r>
              <a:rPr lang="sv-SE" dirty="0" smtClean="0"/>
              <a:t>Att hinna avsluta</a:t>
            </a:r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053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 </a:t>
            </a:r>
          </a:p>
          <a:p>
            <a:pPr marL="0" indent="0">
              <a:buNone/>
            </a:pPr>
            <a:r>
              <a:rPr lang="sv-SE" i="1" dirty="0"/>
              <a:t>”Först när patienten har någorlunda kontroll över smärtan och andra plågsamma fysiska symtom kan det bli aktuellt med samtal om sociala och existentiella frågor” </a:t>
            </a:r>
            <a:endParaRPr lang="sv-SE" dirty="0"/>
          </a:p>
          <a:p>
            <a:pPr marL="0" indent="0">
              <a:buNone/>
            </a:pPr>
            <a:r>
              <a:rPr lang="sv-SE" i="1" dirty="0" smtClean="0"/>
              <a:t>							</a:t>
            </a:r>
          </a:p>
          <a:p>
            <a:pPr marL="0" indent="0">
              <a:buNone/>
            </a:pPr>
            <a:r>
              <a:rPr lang="sv-SE" i="1" dirty="0"/>
              <a:t>	</a:t>
            </a:r>
            <a:r>
              <a:rPr lang="sv-SE" i="1" dirty="0" smtClean="0"/>
              <a:t>						      Gunnar Eckerdal</a:t>
            </a:r>
          </a:p>
          <a:p>
            <a:pPr marL="0" indent="0">
              <a:buNone/>
            </a:pPr>
            <a:r>
              <a:rPr lang="sv-SE" i="1" dirty="0"/>
              <a:t>	</a:t>
            </a:r>
            <a:r>
              <a:rPr lang="sv-SE" i="1" dirty="0" smtClean="0"/>
              <a:t>						(Palliativ Medicin och vård)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190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Smärta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9925" y="1642676"/>
            <a:ext cx="10465200" cy="3832243"/>
          </a:xfrm>
        </p:spPr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Enligt </a:t>
            </a:r>
            <a:r>
              <a:rPr lang="sv-SE" dirty="0"/>
              <a:t>IASP (International Association for the Study of Pain) är smärta en obehaglig sensorisk (fysisk) och emotionell (känslomässig) upplevelse till följd av verklig eller hotande vävnadsskada, eller som beskrivs i termer av sådan skada.</a:t>
            </a:r>
          </a:p>
          <a:p>
            <a:pPr lvl="4"/>
            <a:endParaRPr lang="sv-SE" dirty="0" smtClean="0"/>
          </a:p>
          <a:p>
            <a:pPr lvl="4"/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Definition av smärta</a:t>
            </a:r>
          </a:p>
          <a:p>
            <a:endParaRPr lang="sv-SE" dirty="0"/>
          </a:p>
        </p:txBody>
      </p:sp>
      <p:pic>
        <p:nvPicPr>
          <p:cNvPr id="1028" name="Picture 4" descr="Bildresultat för bilder smärt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600" y="3569919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11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Smärta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	Smärta kan yttra sig på olika sätt beroende på varför den uppstår</a:t>
            </a:r>
          </a:p>
          <a:p>
            <a:pPr marL="252000" lvl="1" indent="0">
              <a:buNone/>
            </a:pPr>
            <a:endParaRPr lang="sv-SE" dirty="0" smtClean="0"/>
          </a:p>
          <a:p>
            <a:pPr marL="252000" lvl="1" indent="0">
              <a:buNone/>
            </a:pPr>
            <a:r>
              <a:rPr lang="sv-SE" dirty="0" smtClean="0"/>
              <a:t>Tumör 			Stroke				MS</a:t>
            </a:r>
            <a:endParaRPr lang="sv-SE" sz="1400" dirty="0"/>
          </a:p>
          <a:p>
            <a:pPr marL="252000" lvl="1" indent="0">
              <a:buNone/>
            </a:pPr>
            <a:r>
              <a:rPr lang="sv-SE" dirty="0" smtClean="0"/>
              <a:t>		</a:t>
            </a:r>
          </a:p>
          <a:p>
            <a:pPr marL="252000" lvl="1" indent="0">
              <a:buNone/>
            </a:pPr>
            <a:r>
              <a:rPr lang="sv-SE" dirty="0" smtClean="0"/>
              <a:t>	Osteoporos		Sår		ALS 	</a:t>
            </a:r>
          </a:p>
          <a:p>
            <a:pPr marL="252000" lvl="1" indent="0">
              <a:buNone/>
            </a:pPr>
            <a:r>
              <a:rPr lang="sv-SE" dirty="0"/>
              <a:t>	</a:t>
            </a:r>
            <a:r>
              <a:rPr lang="sv-SE" dirty="0" smtClean="0"/>
              <a:t>	KOL</a:t>
            </a:r>
            <a:endParaRPr lang="sv-SE" sz="1400" dirty="0"/>
          </a:p>
          <a:p>
            <a:pPr marL="252000" lvl="1" indent="0">
              <a:buNone/>
            </a:pPr>
            <a:r>
              <a:rPr lang="sv-SE" dirty="0" smtClean="0"/>
              <a:t>				Artros			Hjärt-svikt </a:t>
            </a:r>
          </a:p>
          <a:p>
            <a:pPr marL="252000" lvl="1" indent="0">
              <a:buNone/>
            </a:pPr>
            <a:r>
              <a:rPr lang="sv-SE" dirty="0"/>
              <a:t>	</a:t>
            </a:r>
            <a:r>
              <a:rPr lang="sv-SE" dirty="0" smtClean="0"/>
              <a:t>	Parkinsons sjukdom</a:t>
            </a:r>
          </a:p>
          <a:p>
            <a:pPr marL="252000" lvl="1" indent="0">
              <a:buNone/>
            </a:pPr>
            <a:endParaRPr lang="sv-SE" dirty="0" smtClean="0"/>
          </a:p>
          <a:p>
            <a:pPr marL="252000" lvl="1" indent="0">
              <a:buNone/>
            </a:pPr>
            <a:endParaRPr lang="sv-SE" sz="1400" dirty="0"/>
          </a:p>
          <a:p>
            <a:pPr marL="252000" lvl="1" indent="0">
              <a:buNone/>
            </a:pPr>
            <a:endParaRPr lang="sv-SE" sz="14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ORSAK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983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Smärta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Nociceptiv smärta innebär att patienten har skadad vävnad eller pågående </a:t>
            </a:r>
            <a:r>
              <a:rPr lang="sv-SE" dirty="0" smtClean="0"/>
              <a:t>vävnadsdestruktion, men </a:t>
            </a:r>
            <a:r>
              <a:rPr lang="sv-SE" dirty="0"/>
              <a:t>ett friskt nervsystem.</a:t>
            </a:r>
          </a:p>
          <a:p>
            <a:endParaRPr lang="sv-SE" dirty="0" smtClean="0"/>
          </a:p>
          <a:p>
            <a:r>
              <a:rPr lang="sv-SE" dirty="0" smtClean="0"/>
              <a:t>Neuropatisk </a:t>
            </a:r>
            <a:r>
              <a:rPr lang="sv-SE" dirty="0"/>
              <a:t>smärta innebär att nerver, nervrötter eller centrala nervsystemet är påverkade eller </a:t>
            </a:r>
            <a:r>
              <a:rPr lang="sv-SE" dirty="0" smtClean="0"/>
              <a:t>skadade.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606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Smärta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ANALYSERA</a:t>
            </a:r>
          </a:p>
          <a:p>
            <a:pPr marL="0" indent="0">
              <a:buNone/>
            </a:pPr>
            <a:r>
              <a:rPr lang="sv-SE" sz="2400" dirty="0" smtClean="0"/>
              <a:t>	- Intensitet</a:t>
            </a:r>
            <a:r>
              <a:rPr lang="sv-SE" sz="2400" dirty="0"/>
              <a:t>: vila, rörelse, smärtgenombrott</a:t>
            </a:r>
            <a:endParaRPr lang="sv-SE" sz="1600" dirty="0"/>
          </a:p>
          <a:p>
            <a:pPr marL="0" lvl="0" indent="0">
              <a:buNone/>
            </a:pPr>
            <a:r>
              <a:rPr lang="sv-SE" sz="2400" dirty="0" smtClean="0"/>
              <a:t>	- Tidsperspektiv</a:t>
            </a:r>
            <a:endParaRPr lang="sv-SE" sz="1600" dirty="0"/>
          </a:p>
          <a:p>
            <a:pPr marL="0" lvl="0" indent="0">
              <a:buNone/>
            </a:pPr>
            <a:r>
              <a:rPr lang="sv-SE" sz="2400" dirty="0" smtClean="0"/>
              <a:t>	- Utlösande </a:t>
            </a:r>
            <a:r>
              <a:rPr lang="sv-SE" sz="2400" dirty="0"/>
              <a:t>faktorer: kända, okända, påverkbara</a:t>
            </a:r>
            <a:endParaRPr lang="sv-SE" sz="1600" dirty="0"/>
          </a:p>
          <a:p>
            <a:pPr marL="0" lvl="0" indent="0">
              <a:buNone/>
            </a:pPr>
            <a:r>
              <a:rPr lang="sv-SE" sz="2400" dirty="0" smtClean="0"/>
              <a:t>	- Lokalisation</a:t>
            </a:r>
            <a:endParaRPr lang="sv-SE" sz="1600" dirty="0"/>
          </a:p>
          <a:p>
            <a:pPr marL="0" lvl="0" indent="0">
              <a:buNone/>
            </a:pPr>
            <a:r>
              <a:rPr lang="sv-SE" sz="1600" dirty="0"/>
              <a:t>	</a:t>
            </a:r>
            <a:r>
              <a:rPr lang="sv-SE" sz="1600" dirty="0" smtClean="0"/>
              <a:t>- </a:t>
            </a:r>
            <a:r>
              <a:rPr lang="sv-SE" sz="2400" dirty="0" smtClean="0"/>
              <a:t>Orsak</a:t>
            </a:r>
          </a:p>
          <a:p>
            <a:pPr marL="0" lvl="0" indent="0">
              <a:buNone/>
            </a:pPr>
            <a:r>
              <a:rPr lang="sv-SE" sz="2400" dirty="0" smtClean="0"/>
              <a:t>	- Smärtstatus</a:t>
            </a:r>
            <a:endParaRPr lang="sv-SE" sz="1600" dirty="0"/>
          </a:p>
          <a:p>
            <a:pPr marL="0" lvl="0" indent="0">
              <a:buNone/>
            </a:pPr>
            <a:r>
              <a:rPr lang="sv-SE" sz="2400" dirty="0" smtClean="0"/>
              <a:t>	- Smärtmekanism</a:t>
            </a:r>
            <a:r>
              <a:rPr lang="sv-SE" sz="2400" dirty="0"/>
              <a:t>: nociceptiv eller neuropatisk</a:t>
            </a:r>
            <a:endParaRPr lang="sv-SE" sz="1600" dirty="0"/>
          </a:p>
          <a:p>
            <a:pPr marL="0" lvl="0" indent="0">
              <a:buNone/>
            </a:pPr>
            <a:r>
              <a:rPr lang="sv-SE" sz="2400" dirty="0" smtClean="0"/>
              <a:t>	- Psykologisk</a:t>
            </a:r>
            <a:r>
              <a:rPr lang="sv-SE" sz="2400" dirty="0"/>
              <a:t>, social eller existentiell </a:t>
            </a:r>
            <a:r>
              <a:rPr lang="sv-SE" sz="2400" dirty="0" smtClean="0"/>
              <a:t>påverkan</a:t>
            </a:r>
          </a:p>
          <a:p>
            <a:pPr marL="0" lvl="0" indent="0">
              <a:buNone/>
            </a:pPr>
            <a:r>
              <a:rPr lang="sv-SE" sz="2400" dirty="0"/>
              <a:t>	</a:t>
            </a:r>
            <a:r>
              <a:rPr lang="sv-SE" sz="2400" dirty="0" smtClean="0"/>
              <a:t>- Påverkan </a:t>
            </a:r>
            <a:r>
              <a:rPr lang="sv-SE" sz="2400" dirty="0"/>
              <a:t>på </a:t>
            </a:r>
            <a:r>
              <a:rPr lang="sv-SE" sz="2400" dirty="0" smtClean="0"/>
              <a:t>livskvalitet</a:t>
            </a:r>
            <a:endParaRPr lang="sv-SE" sz="1600" dirty="0"/>
          </a:p>
          <a:p>
            <a:pPr lvl="1"/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ÅTGÄRD	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853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Smärta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Läkemedel</a:t>
            </a:r>
            <a:r>
              <a:rPr lang="sv-SE" dirty="0"/>
              <a:t>, rätt läkemedel. </a:t>
            </a:r>
            <a:endParaRPr lang="sv-SE" dirty="0" smtClean="0"/>
          </a:p>
          <a:p>
            <a:pPr marL="0" lvl="0" indent="0">
              <a:buNone/>
            </a:pPr>
            <a:r>
              <a:rPr lang="sv-SE" dirty="0"/>
              <a:t>	</a:t>
            </a:r>
            <a:r>
              <a:rPr lang="sv-SE" dirty="0" smtClean="0"/>
              <a:t>- grundbehandling</a:t>
            </a:r>
            <a:r>
              <a:rPr lang="sv-SE" dirty="0"/>
              <a:t>, behandling vid behov, hjälper respektive hjälper inte</a:t>
            </a:r>
          </a:p>
          <a:p>
            <a:pPr lvl="0"/>
            <a:r>
              <a:rPr lang="sv-SE" dirty="0" smtClean="0"/>
              <a:t>Strålning</a:t>
            </a:r>
            <a:endParaRPr lang="sv-SE" dirty="0"/>
          </a:p>
          <a:p>
            <a:pPr lvl="0"/>
            <a:r>
              <a:rPr lang="sv-SE" dirty="0"/>
              <a:t>Viloställningar </a:t>
            </a:r>
          </a:p>
          <a:p>
            <a:pPr lvl="0"/>
            <a:r>
              <a:rPr lang="sv-SE" dirty="0"/>
              <a:t>Lägesändringar</a:t>
            </a:r>
          </a:p>
          <a:p>
            <a:pPr lvl="0"/>
            <a:r>
              <a:rPr lang="sv-SE" dirty="0"/>
              <a:t>Avslappning</a:t>
            </a:r>
          </a:p>
          <a:p>
            <a:pPr lvl="0"/>
            <a:r>
              <a:rPr lang="sv-SE" dirty="0" smtClean="0"/>
              <a:t>Närvaro</a:t>
            </a:r>
          </a:p>
          <a:p>
            <a:r>
              <a:rPr lang="sv-SE" dirty="0"/>
              <a:t>Biverkningar av insatt behandling: förstoppning, illamående, trötthet eller annan kognitiv </a:t>
            </a:r>
            <a:r>
              <a:rPr lang="sv-SE" dirty="0" smtClean="0"/>
              <a:t>påverkan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BEHANDLA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457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Smärta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z="2400" dirty="0"/>
              <a:t>Ny analys</a:t>
            </a:r>
            <a:endParaRPr lang="sv-SE" sz="1600" dirty="0"/>
          </a:p>
          <a:p>
            <a:pPr lvl="1"/>
            <a:r>
              <a:rPr lang="sv-SE" dirty="0"/>
              <a:t>Hade åtgärden någon </a:t>
            </a:r>
            <a:r>
              <a:rPr lang="sv-SE" dirty="0" smtClean="0"/>
              <a:t>effekt?</a:t>
            </a:r>
            <a:endParaRPr lang="sv-SE" sz="1400" dirty="0" smtClean="0"/>
          </a:p>
          <a:p>
            <a:pPr lvl="0"/>
            <a:r>
              <a:rPr lang="sv-SE" sz="2400" dirty="0"/>
              <a:t>Skatta smärtan</a:t>
            </a:r>
            <a:endParaRPr lang="sv-SE" sz="1600" dirty="0"/>
          </a:p>
          <a:p>
            <a:pPr lvl="0"/>
            <a:r>
              <a:rPr lang="sv-SE" sz="2400" dirty="0" smtClean="0"/>
              <a:t>Dokumentera</a:t>
            </a:r>
            <a:endParaRPr lang="sv-SE" sz="16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UTVÄRDERA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713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141</TotalTime>
  <Words>127</Words>
  <Application>Microsoft Office PowerPoint</Application>
  <PresentationFormat>Bredbild</PresentationFormat>
  <Paragraphs>64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Verdana</vt:lpstr>
      <vt:lpstr>Wingdings</vt:lpstr>
      <vt:lpstr>RJH</vt:lpstr>
      <vt:lpstr>      SYMTOMLINDRING</vt:lpstr>
      <vt:lpstr>PowerPoint-presentation</vt:lpstr>
      <vt:lpstr>Smärta</vt:lpstr>
      <vt:lpstr>Smärta </vt:lpstr>
      <vt:lpstr>Smärta</vt:lpstr>
      <vt:lpstr>Smärta</vt:lpstr>
      <vt:lpstr>Smärta</vt:lpstr>
      <vt:lpstr>Smärta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SYMTOMLINDRING</dc:title>
  <dc:creator>man_user</dc:creator>
  <cp:lastModifiedBy>man_user</cp:lastModifiedBy>
  <cp:revision>15</cp:revision>
  <dcterms:created xsi:type="dcterms:W3CDTF">2017-05-02T12:08:18Z</dcterms:created>
  <dcterms:modified xsi:type="dcterms:W3CDTF">2017-05-02T14:32:31Z</dcterms:modified>
</cp:coreProperties>
</file>