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8" r:id="rId4"/>
    <p:sldId id="257" r:id="rId5"/>
    <p:sldId id="260" r:id="rId6"/>
    <p:sldId id="259" r:id="rId7"/>
    <p:sldId id="262" r:id="rId8"/>
    <p:sldId id="261" r:id="rId9"/>
    <p:sldId id="263"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C200"/>
    <a:srgbClr val="16DC37"/>
    <a:srgbClr val="00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autoAdjust="0"/>
  </p:normalViewPr>
  <p:slideViewPr>
    <p:cSldViewPr snapToGrid="0">
      <p:cViewPr varScale="1">
        <p:scale>
          <a:sx n="116" d="100"/>
          <a:sy n="116" d="100"/>
        </p:scale>
        <p:origin x="108" y="144"/>
      </p:cViewPr>
      <p:guideLst>
        <p:guide orient="horz" pos="2160"/>
        <p:guide pos="3840"/>
      </p:guideLst>
    </p:cSldViewPr>
  </p:slideViewPr>
  <p:outlineViewPr>
    <p:cViewPr>
      <p:scale>
        <a:sx n="33" d="100"/>
        <a:sy n="33" d="100"/>
      </p:scale>
      <p:origin x="0" y="34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2017-05-02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3325518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radig 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idx="1"/>
          </p:nvPr>
        </p:nvSpPr>
        <p:spPr>
          <a:xfrm>
            <a:off x="864000" y="1989120"/>
            <a:ext cx="10465200" cy="3832243"/>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2017-05-02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
        <p:nvSpPr>
          <p:cNvPr id="11"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smtClean="0"/>
              <a:t>Eventuellt underrubrik</a:t>
            </a:r>
            <a:endParaRPr lang="sv-SE" dirty="0"/>
          </a:p>
        </p:txBody>
      </p:sp>
    </p:spTree>
    <p:extLst>
      <p:ext uri="{BB962C8B-B14F-4D97-AF65-F5344CB8AC3E}">
        <p14:creationId xmlns:p14="http://schemas.microsoft.com/office/powerpoint/2010/main" val="27623450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864000" y="720000"/>
            <a:ext cx="10465200" cy="648000"/>
          </a:xfrm>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864000" y="1825625"/>
            <a:ext cx="51660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p:txBody>
      </p:sp>
      <p:sp>
        <p:nvSpPr>
          <p:cNvPr id="4" name="Platshållare för innehåll 3"/>
          <p:cNvSpPr>
            <a:spLocks noGrp="1"/>
          </p:cNvSpPr>
          <p:nvPr>
            <p:ph sz="half" idx="2"/>
          </p:nvPr>
        </p:nvSpPr>
        <p:spPr>
          <a:xfrm>
            <a:off x="6172200" y="1825625"/>
            <a:ext cx="51660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2017-05-02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
        <p:nvSpPr>
          <p:cNvPr id="8"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smtClean="0"/>
              <a:t>Eventuellt underrubrik</a:t>
            </a:r>
            <a:endParaRPr lang="sv-SE" dirty="0"/>
          </a:p>
        </p:txBody>
      </p:sp>
    </p:spTree>
    <p:extLst>
      <p:ext uri="{BB962C8B-B14F-4D97-AF65-F5344CB8AC3E}">
        <p14:creationId xmlns:p14="http://schemas.microsoft.com/office/powerpoint/2010/main" val="38442743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63999" y="720000"/>
            <a:ext cx="4104000" cy="1069975"/>
          </a:xfrm>
        </p:spPr>
        <p:txBody>
          <a:bodyPr anchor="b"/>
          <a:lstStyle>
            <a:lvl1pPr>
              <a:defRPr sz="3200"/>
            </a:lvl1pPr>
          </a:lstStyle>
          <a:p>
            <a:r>
              <a:rPr lang="sv-SE" smtClean="0"/>
              <a:t>Klicka här för att ändra format</a:t>
            </a:r>
            <a:endParaRPr lang="sv-SE" dirty="0"/>
          </a:p>
        </p:txBody>
      </p:sp>
      <p:sp>
        <p:nvSpPr>
          <p:cNvPr id="3" name="Platshållare för innehåll 2"/>
          <p:cNvSpPr>
            <a:spLocks noGrp="1"/>
          </p:cNvSpPr>
          <p:nvPr>
            <p:ph idx="1"/>
          </p:nvPr>
        </p:nvSpPr>
        <p:spPr>
          <a:xfrm>
            <a:off x="5183188" y="720000"/>
            <a:ext cx="6172200" cy="500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p:txBody>
      </p:sp>
      <p:sp>
        <p:nvSpPr>
          <p:cNvPr id="4" name="Platshållare för text 3"/>
          <p:cNvSpPr>
            <a:spLocks noGrp="1"/>
          </p:cNvSpPr>
          <p:nvPr>
            <p:ph type="body" sz="half" idx="2"/>
          </p:nvPr>
        </p:nvSpPr>
        <p:spPr>
          <a:xfrm>
            <a:off x="863999" y="1908000"/>
            <a:ext cx="41040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2017-05-02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26287068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63999" y="720000"/>
            <a:ext cx="4104000" cy="1069975"/>
          </a:xfrm>
        </p:spPr>
        <p:txBody>
          <a:bodyPr anchor="b"/>
          <a:lstStyle>
            <a:lvl1pPr>
              <a:defRPr sz="3200"/>
            </a:lvl1pPr>
          </a:lstStyle>
          <a:p>
            <a:r>
              <a:rPr lang="sv-SE" smtClean="0"/>
              <a:t>Klicka här för att ändra format</a:t>
            </a:r>
            <a:endParaRPr lang="sv-SE" dirty="0"/>
          </a:p>
        </p:txBody>
      </p:sp>
      <p:sp>
        <p:nvSpPr>
          <p:cNvPr id="3" name="Platshållare för bild 2"/>
          <p:cNvSpPr>
            <a:spLocks noGrp="1"/>
          </p:cNvSpPr>
          <p:nvPr>
            <p:ph type="pic" idx="1"/>
          </p:nvPr>
        </p:nvSpPr>
        <p:spPr>
          <a:xfrm>
            <a:off x="5183188" y="719999"/>
            <a:ext cx="6172200" cy="500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4" name="Platshållare för text 3"/>
          <p:cNvSpPr>
            <a:spLocks noGrp="1"/>
          </p:cNvSpPr>
          <p:nvPr>
            <p:ph type="body" sz="half" idx="2"/>
          </p:nvPr>
        </p:nvSpPr>
        <p:spPr>
          <a:xfrm>
            <a:off x="863999" y="1908000"/>
            <a:ext cx="41040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2017-05-02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11942216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64000" y="720000"/>
            <a:ext cx="10465200" cy="648000"/>
          </a:xfrm>
          <a:prstGeom prst="rect">
            <a:avLst/>
          </a:prstGeom>
        </p:spPr>
        <p:txBody>
          <a:bodyPr vert="horz" lIns="91440" tIns="45720" rIns="91440" bIns="45720" rtlCol="0" anchor="t" anchorCtr="0">
            <a:noAutofit/>
          </a:bodyPr>
          <a:lstStyle/>
          <a:p>
            <a:r>
              <a:rPr lang="sv-SE" dirty="0" smtClean="0"/>
              <a:t>Klicka här för att ändra format</a:t>
            </a:r>
            <a:endParaRPr lang="sv-SE" dirty="0"/>
          </a:p>
        </p:txBody>
      </p:sp>
      <p:pic>
        <p:nvPicPr>
          <p:cNvPr id="7" name="Bildobjekt 6"/>
          <p:cNvPicPr>
            <a:picLocks noChangeAspect="1"/>
          </p:cNvPicPr>
          <p:nvPr userDrawn="1"/>
        </p:nvPicPr>
        <p:blipFill>
          <a:blip r:embed="rId7" cstate="print">
            <a:lum contrast="-20000"/>
            <a:extLst>
              <a:ext uri="{28A0092B-C50C-407E-A947-70E740481C1C}">
                <a14:useLocalDpi xmlns:a14="http://schemas.microsoft.com/office/drawing/2010/main" val="0"/>
              </a:ext>
            </a:extLst>
          </a:blip>
          <a:stretch>
            <a:fillRect/>
          </a:stretch>
        </p:blipFill>
        <p:spPr>
          <a:xfrm>
            <a:off x="10007667" y="5607977"/>
            <a:ext cx="1944053" cy="746760"/>
          </a:xfrm>
          <a:prstGeom prst="rect">
            <a:avLst/>
          </a:prstGeom>
        </p:spPr>
      </p:pic>
      <p:sp>
        <p:nvSpPr>
          <p:cNvPr id="9" name="Rektangel 8"/>
          <p:cNvSpPr/>
          <p:nvPr userDrawn="1"/>
        </p:nvSpPr>
        <p:spPr>
          <a:xfrm>
            <a:off x="0" y="6532510"/>
            <a:ext cx="12192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text 2"/>
          <p:cNvSpPr>
            <a:spLocks noGrp="1"/>
          </p:cNvSpPr>
          <p:nvPr>
            <p:ph type="body" idx="1"/>
          </p:nvPr>
        </p:nvSpPr>
        <p:spPr>
          <a:xfrm>
            <a:off x="863999" y="1569719"/>
            <a:ext cx="10465200" cy="4251643"/>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p:txBody>
      </p:sp>
      <p:sp>
        <p:nvSpPr>
          <p:cNvPr id="4" name="Platshållare för datum 3"/>
          <p:cNvSpPr>
            <a:spLocks noGrp="1"/>
          </p:cNvSpPr>
          <p:nvPr>
            <p:ph type="dt" sz="half" idx="2"/>
          </p:nvPr>
        </p:nvSpPr>
        <p:spPr>
          <a:xfrm>
            <a:off x="10780736" y="6532878"/>
            <a:ext cx="720000" cy="365125"/>
          </a:xfrm>
          <a:prstGeom prst="rect">
            <a:avLst/>
          </a:prstGeom>
        </p:spPr>
        <p:txBody>
          <a:bodyPr vert="horz" lIns="91440" tIns="45720" rIns="91440" bIns="45720" rtlCol="0" anchor="ctr"/>
          <a:lstStyle>
            <a:lvl1pPr algn="l">
              <a:defRPr sz="900">
                <a:solidFill>
                  <a:schemeClr val="bg1"/>
                </a:solidFill>
                <a:latin typeface="+mj-lt"/>
              </a:defRPr>
            </a:lvl1pPr>
          </a:lstStyle>
          <a:p>
            <a:pPr algn="ctr"/>
            <a:fld id="{93979412-D361-406D-A194-319B192BD2D7}" type="datetimeFigureOut">
              <a:rPr lang="sv-SE" smtClean="0"/>
              <a:pPr algn="ctr"/>
              <a:t>2017-05-02</a:t>
            </a:fld>
            <a:endParaRPr lang="sv-SE" dirty="0"/>
          </a:p>
        </p:txBody>
      </p:sp>
      <p:sp>
        <p:nvSpPr>
          <p:cNvPr id="5" name="Platshållare för sidfot 4"/>
          <p:cNvSpPr>
            <a:spLocks noGrp="1"/>
          </p:cNvSpPr>
          <p:nvPr>
            <p:ph type="ftr" sz="quarter" idx="3"/>
          </p:nvPr>
        </p:nvSpPr>
        <p:spPr>
          <a:xfrm>
            <a:off x="6653823" y="6532878"/>
            <a:ext cx="4114800" cy="365125"/>
          </a:xfrm>
          <a:prstGeom prst="rect">
            <a:avLst/>
          </a:prstGeom>
        </p:spPr>
        <p:txBody>
          <a:bodyPr vert="horz" lIns="91440" tIns="45720" rIns="91440" bIns="45720" rtlCol="0" anchor="ctr"/>
          <a:lstStyle>
            <a:lvl1pPr algn="r">
              <a:defRPr sz="900" cap="all" baseline="0">
                <a:solidFill>
                  <a:schemeClr val="bg1"/>
                </a:solidFill>
                <a:latin typeface="+mj-lt"/>
              </a:defRPr>
            </a:lvl1pPr>
          </a:lstStyle>
          <a:p>
            <a:endParaRPr lang="sv-SE" dirty="0"/>
          </a:p>
        </p:txBody>
      </p:sp>
      <p:sp>
        <p:nvSpPr>
          <p:cNvPr id="6" name="Platshållare för bildnummer 5"/>
          <p:cNvSpPr>
            <a:spLocks noGrp="1"/>
          </p:cNvSpPr>
          <p:nvPr>
            <p:ph type="sldNum" sz="quarter" idx="4"/>
          </p:nvPr>
        </p:nvSpPr>
        <p:spPr>
          <a:xfrm>
            <a:off x="11519720" y="6532878"/>
            <a:ext cx="432000" cy="365125"/>
          </a:xfrm>
          <a:prstGeom prst="rect">
            <a:avLst/>
          </a:prstGeom>
        </p:spPr>
        <p:txBody>
          <a:bodyPr vert="horz" lIns="91440" tIns="45720" rIns="91440" bIns="45720" rtlCol="0" anchor="ctr"/>
          <a:lstStyle>
            <a:lvl1pPr algn="l">
              <a:defRPr sz="900">
                <a:solidFill>
                  <a:schemeClr val="bg1"/>
                </a:solidFill>
                <a:latin typeface="+mj-lt"/>
              </a:defRPr>
            </a:lvl1pPr>
          </a:lstStyle>
          <a:p>
            <a:fld id="{44A3E772-BA0E-440B-B6B8-BBE74D104596}" type="slidenum">
              <a:rPr lang="sv-SE" smtClean="0"/>
              <a:pPr/>
              <a:t>‹#›</a:t>
            </a:fld>
            <a:endParaRPr lang="sv-SE" dirty="0"/>
          </a:p>
        </p:txBody>
      </p:sp>
    </p:spTree>
    <p:extLst>
      <p:ext uri="{BB962C8B-B14F-4D97-AF65-F5344CB8AC3E}">
        <p14:creationId xmlns:p14="http://schemas.microsoft.com/office/powerpoint/2010/main" val="1548991592"/>
      </p:ext>
    </p:extLst>
  </p:cSld>
  <p:clrMap bg1="lt1" tx1="dk1" bg2="lt2" tx2="dk2" accent1="accent1" accent2="accent2" accent3="accent3" accent4="accent4" accent5="accent5" accent6="accent6" hlink="hlink" folHlink="folHlink"/>
  <p:sldLayoutIdLst>
    <p:sldLayoutId id="2147483662" r:id="rId1"/>
    <p:sldLayoutId id="2147483677" r:id="rId2"/>
    <p:sldLayoutId id="2147483664" r:id="rId3"/>
    <p:sldLayoutId id="2147483668" r:id="rId4"/>
    <p:sldLayoutId id="2147483669" r:id="rId5"/>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2000" indent="-252000" algn="l" defTabSz="914400" rtl="0" eaLnBrk="1" latinLnBrk="0" hangingPunct="1">
        <a:lnSpc>
          <a:spcPct val="110000"/>
        </a:lnSpc>
        <a:spcBef>
          <a:spcPts val="6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04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2pPr>
      <a:lvl3pPr marL="756000" indent="-252000" algn="l" defTabSz="914400" rtl="0" eaLnBrk="1" latinLnBrk="0" hangingPunct="1">
        <a:lnSpc>
          <a:spcPct val="110000"/>
        </a:lnSpc>
        <a:spcBef>
          <a:spcPts val="600"/>
        </a:spcBef>
        <a:buClr>
          <a:schemeClr val="bg1">
            <a:lumMod val="50000"/>
          </a:schemeClr>
        </a:buClr>
        <a:buFont typeface="Wingdings" panose="05000000000000000000" pitchFamily="2" charset="2"/>
        <a:buChar char="§"/>
        <a:defRPr sz="2000" kern="1200">
          <a:solidFill>
            <a:schemeClr val="tx1"/>
          </a:solidFill>
          <a:latin typeface="+mn-lt"/>
          <a:ea typeface="+mn-ea"/>
          <a:cs typeface="+mn-cs"/>
        </a:defRPr>
      </a:lvl3pPr>
      <a:lvl4pPr marL="1008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4pPr>
      <a:lvl5pPr marL="252000" indent="-252000" algn="l" defTabSz="914400" rtl="0" eaLnBrk="1" latinLnBrk="0" hangingPunct="1">
        <a:lnSpc>
          <a:spcPct val="110000"/>
        </a:lnSpc>
        <a:spcBef>
          <a:spcPts val="600"/>
        </a:spcBef>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Kurator i Palliativ vård/ Övergripande roll</a:t>
            </a:r>
            <a:endParaRPr lang="sv-SE" dirty="0"/>
          </a:p>
        </p:txBody>
      </p:sp>
      <p:sp>
        <p:nvSpPr>
          <p:cNvPr id="3" name="Platshållare för innehåll 2"/>
          <p:cNvSpPr>
            <a:spLocks noGrp="1"/>
          </p:cNvSpPr>
          <p:nvPr>
            <p:ph idx="1"/>
          </p:nvPr>
        </p:nvSpPr>
        <p:spPr/>
        <p:txBody>
          <a:bodyPr/>
          <a:lstStyle/>
          <a:p>
            <a:r>
              <a:rPr lang="sv-SE" dirty="0" smtClean="0"/>
              <a:t>Stödja, informera och råda patienter, närstående och socialt nätverk vid obotlig sjukdom</a:t>
            </a:r>
          </a:p>
          <a:p>
            <a:r>
              <a:rPr lang="sv-SE" dirty="0" smtClean="0"/>
              <a:t>Stödja- innebär </a:t>
            </a:r>
            <a:r>
              <a:rPr lang="sv-SE" dirty="0" err="1" smtClean="0"/>
              <a:t>inlyssnande</a:t>
            </a:r>
            <a:r>
              <a:rPr lang="sv-SE" dirty="0" smtClean="0"/>
              <a:t> och bearbetande samtal med patienten och dess närstående.</a:t>
            </a:r>
          </a:p>
          <a:p>
            <a:r>
              <a:rPr lang="sv-SE" dirty="0" smtClean="0"/>
              <a:t>Informera- om samhällets stödfunktioner , bistånd och vart man kan vända sig i olika juridiska och ekonomiska frågor</a:t>
            </a:r>
          </a:p>
          <a:p>
            <a:r>
              <a:rPr lang="sv-SE" dirty="0" smtClean="0"/>
              <a:t>Råda- innebär att hjälpa familjen att få till en struktur i vardag mot bakgrund av en livsomställning och ofta krisreaktion- Vad är viktigast nu? Vad kan vänta?</a:t>
            </a:r>
            <a:endParaRPr lang="sv-SE" dirty="0"/>
          </a:p>
        </p:txBody>
      </p:sp>
    </p:spTree>
    <p:extLst>
      <p:ext uri="{BB962C8B-B14F-4D97-AF65-F5344CB8AC3E}">
        <p14:creationId xmlns:p14="http://schemas.microsoft.com/office/powerpoint/2010/main" val="1340538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Vanliga samtalsämnen i mötet med en palliativ patient</a:t>
            </a:r>
            <a:endParaRPr lang="sv-SE" dirty="0"/>
          </a:p>
        </p:txBody>
      </p:sp>
      <p:sp>
        <p:nvSpPr>
          <p:cNvPr id="3" name="Platshållare för innehåll 2"/>
          <p:cNvSpPr>
            <a:spLocks noGrp="1"/>
          </p:cNvSpPr>
          <p:nvPr>
            <p:ph idx="1"/>
          </p:nvPr>
        </p:nvSpPr>
        <p:spPr/>
        <p:txBody>
          <a:bodyPr/>
          <a:lstStyle/>
          <a:p>
            <a:r>
              <a:rPr lang="sv-SE" dirty="0" smtClean="0"/>
              <a:t>Hur fick jag min diagnos, hur upplevde jag det?</a:t>
            </a:r>
          </a:p>
          <a:p>
            <a:r>
              <a:rPr lang="sv-SE" dirty="0" smtClean="0"/>
              <a:t>Rädsla och ångest</a:t>
            </a:r>
          </a:p>
          <a:p>
            <a:r>
              <a:rPr lang="sv-SE" dirty="0" smtClean="0"/>
              <a:t>Vad är viktigt just nu?</a:t>
            </a:r>
          </a:p>
          <a:p>
            <a:r>
              <a:rPr lang="sv-SE" dirty="0" smtClean="0"/>
              <a:t>Hur påverkar sjukdomen mitt liv och mina relationer</a:t>
            </a:r>
          </a:p>
          <a:p>
            <a:r>
              <a:rPr lang="sv-SE" dirty="0" smtClean="0"/>
              <a:t>Acceptans</a:t>
            </a:r>
          </a:p>
          <a:p>
            <a:r>
              <a:rPr lang="sv-SE" dirty="0" smtClean="0"/>
              <a:t>Vad betyder hälsa och livskvalitet</a:t>
            </a:r>
          </a:p>
          <a:p>
            <a:r>
              <a:rPr lang="sv-SE" dirty="0" smtClean="0"/>
              <a:t>Hur vill jag dö, hur ska min begravning se ut</a:t>
            </a:r>
          </a:p>
          <a:p>
            <a:r>
              <a:rPr lang="sv-SE" dirty="0" smtClean="0"/>
              <a:t>Ska jag planera framåt?</a:t>
            </a:r>
          </a:p>
          <a:p>
            <a:r>
              <a:rPr lang="sv-SE" dirty="0" smtClean="0"/>
              <a:t>Vad hjälper när det känns tungt?</a:t>
            </a:r>
            <a:endParaRPr lang="sv-SE" dirty="0"/>
          </a:p>
        </p:txBody>
      </p:sp>
    </p:spTree>
    <p:extLst>
      <p:ext uri="{BB962C8B-B14F-4D97-AF65-F5344CB8AC3E}">
        <p14:creationId xmlns:p14="http://schemas.microsoft.com/office/powerpoint/2010/main" val="255119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Behöver alla kurator ?</a:t>
            </a:r>
            <a:endParaRPr lang="sv-SE" dirty="0"/>
          </a:p>
        </p:txBody>
      </p:sp>
      <p:sp>
        <p:nvSpPr>
          <p:cNvPr id="3" name="Platshållare för innehåll 2"/>
          <p:cNvSpPr>
            <a:spLocks noGrp="1"/>
          </p:cNvSpPr>
          <p:nvPr>
            <p:ph idx="1"/>
          </p:nvPr>
        </p:nvSpPr>
        <p:spPr/>
        <p:txBody>
          <a:bodyPr/>
          <a:lstStyle/>
          <a:p>
            <a:r>
              <a:rPr lang="sv-SE" dirty="0" smtClean="0"/>
              <a:t>I livet och inför döden är vi alla olika med skilda behov.</a:t>
            </a:r>
          </a:p>
          <a:p>
            <a:r>
              <a:rPr lang="sv-SE" dirty="0" smtClean="0"/>
              <a:t>Alla människor mår bra av bekräftande och goda relationer</a:t>
            </a:r>
          </a:p>
          <a:p>
            <a:r>
              <a:rPr lang="sv-SE" dirty="0" smtClean="0"/>
              <a:t>Familj och sociala nätverk är det viktigaste för många.</a:t>
            </a:r>
          </a:p>
          <a:p>
            <a:r>
              <a:rPr lang="sv-SE" dirty="0" smtClean="0"/>
              <a:t>Men i de fall där patienten är ensam och då relationerna är bristfälliga eller konfliktfyllda kan en kontakt med kurator vara värdefullt.</a:t>
            </a:r>
          </a:p>
          <a:p>
            <a:r>
              <a:rPr lang="sv-SE" dirty="0" smtClean="0"/>
              <a:t>Att bli obotligt sjuk är också en kris utöver det normala och  skapar stark känslomässig stress. </a:t>
            </a:r>
          </a:p>
          <a:p>
            <a:r>
              <a:rPr lang="sv-SE" dirty="0" smtClean="0"/>
              <a:t>I detta behöver både patient och närstående korrekt och lugnade information.</a:t>
            </a:r>
            <a:endParaRPr lang="sv-SE" dirty="0"/>
          </a:p>
        </p:txBody>
      </p:sp>
    </p:spTree>
    <p:extLst>
      <p:ext uri="{BB962C8B-B14F-4D97-AF65-F5344CB8AC3E}">
        <p14:creationId xmlns:p14="http://schemas.microsoft.com/office/powerpoint/2010/main" val="2720468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Kurator i palliativa konsultteamet</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Handleder, fortbildar och stödjer personal som vårdar patienter i palliativt skede.</a:t>
            </a:r>
          </a:p>
          <a:p>
            <a:r>
              <a:rPr lang="sv-SE" dirty="0" smtClean="0"/>
              <a:t>Det gäller både personal inne på sjukhuset såväl som ute på kommuners boenden och i hemtjänsten</a:t>
            </a:r>
          </a:p>
          <a:p>
            <a:r>
              <a:rPr lang="sv-SE" dirty="0" smtClean="0"/>
              <a:t>Socionomens kompetens finns inom det psykosociala området och handlar om:</a:t>
            </a:r>
          </a:p>
          <a:p>
            <a:r>
              <a:rPr lang="sv-SE" dirty="0" smtClean="0"/>
              <a:t>Kris och livsomställning, Utvecklingspsykologi, Familjerätt, samhällets påverkan på individer, Missbruk och beroende, psykisk dysfunktion och motiverande samtal.</a:t>
            </a:r>
          </a:p>
          <a:p>
            <a:r>
              <a:rPr lang="sv-SE" dirty="0" smtClean="0"/>
              <a:t>Att möta, vårda och skapa relationer till svårt sjuka patienter är känslomässigt krävande eftersom man använder sig själv som redskap. Därför är det viktigt att få psykologisk påfyllnad, ta ett steg tillbaka och hjälp med perspektiven. Man älskar sitt arbete  men inte allt vad det för med sig.</a:t>
            </a:r>
          </a:p>
        </p:txBody>
      </p:sp>
    </p:spTree>
    <p:extLst>
      <p:ext uri="{BB962C8B-B14F-4D97-AF65-F5344CB8AC3E}">
        <p14:creationId xmlns:p14="http://schemas.microsoft.com/office/powerpoint/2010/main" val="994430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Arbete med närstående vid Storsjögläntan</a:t>
            </a:r>
            <a:endParaRPr lang="sv-SE" dirty="0"/>
          </a:p>
        </p:txBody>
      </p:sp>
      <p:sp>
        <p:nvSpPr>
          <p:cNvPr id="3" name="Platshållare för innehåll 2"/>
          <p:cNvSpPr>
            <a:spLocks noGrp="1"/>
          </p:cNvSpPr>
          <p:nvPr>
            <p:ph idx="1"/>
          </p:nvPr>
        </p:nvSpPr>
        <p:spPr/>
        <p:txBody>
          <a:bodyPr/>
          <a:lstStyle/>
          <a:p>
            <a:r>
              <a:rPr lang="sv-SE" dirty="0" smtClean="0"/>
              <a:t>Samordnar och genomför samtalsgrupper med närstående efter dödsfall mellan 4-6 månader efter att patienten avlidit</a:t>
            </a:r>
          </a:p>
          <a:p>
            <a:endParaRPr lang="sv-SE" dirty="0" smtClean="0"/>
          </a:p>
          <a:p>
            <a:r>
              <a:rPr lang="sv-SE" dirty="0" smtClean="0"/>
              <a:t>Erbjuder individuella samtal med närstående både under sjukdomstid och efteråt</a:t>
            </a:r>
          </a:p>
          <a:p>
            <a:endParaRPr lang="sv-SE" dirty="0" smtClean="0"/>
          </a:p>
          <a:p>
            <a:r>
              <a:rPr lang="sv-SE" dirty="0" smtClean="0"/>
              <a:t>Genomför samtal med föräldrar om barn och direkt med barn </a:t>
            </a:r>
            <a:r>
              <a:rPr lang="sv-SE" dirty="0" err="1" smtClean="0"/>
              <a:t>sk</a:t>
            </a:r>
            <a:r>
              <a:rPr lang="sv-SE" dirty="0" smtClean="0"/>
              <a:t> BRA samtal</a:t>
            </a:r>
          </a:p>
        </p:txBody>
      </p:sp>
    </p:spTree>
    <p:extLst>
      <p:ext uri="{BB962C8B-B14F-4D97-AF65-F5344CB8AC3E}">
        <p14:creationId xmlns:p14="http://schemas.microsoft.com/office/powerpoint/2010/main" val="3326242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smtClean="0"/>
              <a:t>Barn som anhöriga</a:t>
            </a:r>
            <a:endParaRPr lang="sv-SE" sz="2800" dirty="0"/>
          </a:p>
        </p:txBody>
      </p:sp>
      <p:sp>
        <p:nvSpPr>
          <p:cNvPr id="3" name="Platshållare för innehåll 2"/>
          <p:cNvSpPr>
            <a:spLocks noGrp="1"/>
          </p:cNvSpPr>
          <p:nvPr>
            <p:ph idx="1"/>
          </p:nvPr>
        </p:nvSpPr>
        <p:spPr/>
        <p:txBody>
          <a:bodyPr/>
          <a:lstStyle/>
          <a:p>
            <a:r>
              <a:rPr lang="sv-SE" dirty="0" err="1" smtClean="0"/>
              <a:t>Hälso</a:t>
            </a:r>
            <a:r>
              <a:rPr lang="sv-SE" dirty="0" smtClean="0"/>
              <a:t> och sjukvårdslagen uttalar tydligt att barns behov av stöd, råd och information skall beaktas</a:t>
            </a:r>
          </a:p>
          <a:p>
            <a:r>
              <a:rPr lang="sv-SE" dirty="0" smtClean="0"/>
              <a:t>I de fall där en vuxen patient  är allvarligt fysiskt sjuk, har missbruk, psykiskt störning eller funktionsnedsättning.</a:t>
            </a:r>
          </a:p>
          <a:p>
            <a:r>
              <a:rPr lang="sv-SE" dirty="0" smtClean="0"/>
              <a:t>Det gäller alla barn upp till 18 år.</a:t>
            </a:r>
          </a:p>
          <a:p>
            <a:r>
              <a:rPr lang="sv-SE" dirty="0" smtClean="0"/>
              <a:t>Det är uttalat i FN: konvention om barns rättigheter och patientsäkerhetslagen</a:t>
            </a:r>
          </a:p>
          <a:p>
            <a:r>
              <a:rPr lang="sv-SE" dirty="0" smtClean="0"/>
              <a:t>Forskning visar att information och känslomässigt stöd till barn och dess vårdare vid somatisk sjukdom missbruk psykisk ohälsa och  minskar risken för psykisk ohälsa hos barnen.</a:t>
            </a:r>
            <a:endParaRPr lang="sv-SE" dirty="0"/>
          </a:p>
        </p:txBody>
      </p:sp>
    </p:spTree>
    <p:extLst>
      <p:ext uri="{BB962C8B-B14F-4D97-AF65-F5344CB8AC3E}">
        <p14:creationId xmlns:p14="http://schemas.microsoft.com/office/powerpoint/2010/main" val="2805731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Skyddsfaktorer för barn. Förebygger och utvecklar</a:t>
            </a:r>
            <a:endParaRPr lang="sv-SE" dirty="0"/>
          </a:p>
        </p:txBody>
      </p:sp>
      <p:sp>
        <p:nvSpPr>
          <p:cNvPr id="3" name="Platshållare för innehåll 2"/>
          <p:cNvSpPr>
            <a:spLocks noGrp="1"/>
          </p:cNvSpPr>
          <p:nvPr>
            <p:ph idx="1"/>
          </p:nvPr>
        </p:nvSpPr>
        <p:spPr/>
        <p:txBody>
          <a:bodyPr>
            <a:normAutofit/>
          </a:bodyPr>
          <a:lstStyle/>
          <a:p>
            <a:r>
              <a:rPr lang="sv-SE" sz="2400" dirty="0" smtClean="0"/>
              <a:t>Närvaro av engagerade vuxna  som ser och bekräftar barnet</a:t>
            </a:r>
          </a:p>
          <a:p>
            <a:r>
              <a:rPr lang="sv-SE" sz="2400" dirty="0" smtClean="0"/>
              <a:t>Att ha intressen och att dessa uppmuntras</a:t>
            </a:r>
          </a:p>
          <a:p>
            <a:r>
              <a:rPr lang="sv-SE" sz="2400" dirty="0" smtClean="0"/>
              <a:t>Att vuxna ser barnet som en egen individ  med specifika behov</a:t>
            </a:r>
          </a:p>
          <a:p>
            <a:r>
              <a:rPr lang="sv-SE" sz="2400" dirty="0" smtClean="0"/>
              <a:t>Kompisar och aktiviteter</a:t>
            </a:r>
          </a:p>
          <a:p>
            <a:r>
              <a:rPr lang="sv-SE" sz="2400" dirty="0" smtClean="0"/>
              <a:t>Att få ta ansvar hemma efter mognad och kunskap</a:t>
            </a:r>
          </a:p>
          <a:p>
            <a:r>
              <a:rPr lang="sv-SE" sz="2400" dirty="0" smtClean="0"/>
              <a:t>En kärleksfull relation mellan barn och vuxen</a:t>
            </a:r>
            <a:endParaRPr lang="sv-SE" sz="2400" dirty="0"/>
          </a:p>
        </p:txBody>
      </p:sp>
    </p:spTree>
    <p:extLst>
      <p:ext uri="{BB962C8B-B14F-4D97-AF65-F5344CB8AC3E}">
        <p14:creationId xmlns:p14="http://schemas.microsoft.com/office/powerpoint/2010/main" val="656946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Samhällets stöd till anhöriga</a:t>
            </a:r>
            <a:endParaRPr lang="sv-SE" dirty="0"/>
          </a:p>
        </p:txBody>
      </p:sp>
      <p:sp>
        <p:nvSpPr>
          <p:cNvPr id="3" name="Platshållare för innehåll 2"/>
          <p:cNvSpPr>
            <a:spLocks noGrp="1"/>
          </p:cNvSpPr>
          <p:nvPr>
            <p:ph idx="1"/>
          </p:nvPr>
        </p:nvSpPr>
        <p:spPr/>
        <p:txBody>
          <a:bodyPr/>
          <a:lstStyle/>
          <a:p>
            <a:r>
              <a:rPr lang="sv-SE" dirty="0" smtClean="0"/>
              <a:t>Anhörigcentrum i kommunerna som kan erbjuda både mötesplatser, anhörigkurator och att få träffa andra i liknande situation</a:t>
            </a:r>
          </a:p>
          <a:p>
            <a:r>
              <a:rPr lang="sv-SE" dirty="0" smtClean="0"/>
              <a:t>Socialtjänstens bistånd i form av kontaktperson, avlastningsfamilj råd och stöd kring barn. Även ekonomiskt bistånd till begravning</a:t>
            </a:r>
          </a:p>
          <a:p>
            <a:r>
              <a:rPr lang="sv-SE" dirty="0" smtClean="0"/>
              <a:t>Olika  trossamfund som oavsett religiös övertygelse kan ge samtal och gemenskap</a:t>
            </a:r>
          </a:p>
          <a:p>
            <a:r>
              <a:rPr lang="sv-SE" dirty="0" smtClean="0"/>
              <a:t>Olika hjälplinjer på telefon såsom kyrkans </a:t>
            </a:r>
            <a:r>
              <a:rPr lang="sv-SE" dirty="0" err="1" smtClean="0"/>
              <a:t>jourtelefon,medmänniska</a:t>
            </a:r>
            <a:r>
              <a:rPr lang="sv-SE" dirty="0" smtClean="0"/>
              <a:t>, BRIS</a:t>
            </a:r>
          </a:p>
          <a:p>
            <a:r>
              <a:rPr lang="sv-SE" dirty="0" smtClean="0"/>
              <a:t>Samtal och uppbackning  i skolan via elevvårdsteamet och  barnets mentor</a:t>
            </a:r>
          </a:p>
          <a:p>
            <a:r>
              <a:rPr lang="sv-SE" dirty="0" smtClean="0"/>
              <a:t>Hälsocentralernas psykosociala team med psykolog kurator, sjuksköterska </a:t>
            </a:r>
            <a:endParaRPr lang="sv-SE" dirty="0"/>
          </a:p>
        </p:txBody>
      </p:sp>
    </p:spTree>
    <p:extLst>
      <p:ext uri="{BB962C8B-B14F-4D97-AF65-F5344CB8AC3E}">
        <p14:creationId xmlns:p14="http://schemas.microsoft.com/office/powerpoint/2010/main" val="951595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a:p>
        </p:txBody>
      </p:sp>
    </p:spTree>
    <p:extLst>
      <p:ext uri="{BB962C8B-B14F-4D97-AF65-F5344CB8AC3E}">
        <p14:creationId xmlns:p14="http://schemas.microsoft.com/office/powerpoint/2010/main" val="2953246378"/>
      </p:ext>
    </p:extLst>
  </p:cSld>
  <p:clrMapOvr>
    <a:masterClrMapping/>
  </p:clrMapOvr>
</p:sld>
</file>

<file path=ppt/theme/theme1.xml><?xml version="1.0" encoding="utf-8"?>
<a:theme xmlns:a="http://schemas.openxmlformats.org/drawingml/2006/main" name="RJH">
  <a:themeElements>
    <a:clrScheme name="Region JH-0416">
      <a:dk1>
        <a:srgbClr val="000000"/>
      </a:dk1>
      <a:lt1>
        <a:srgbClr val="FFFFFF"/>
      </a:lt1>
      <a:dk2>
        <a:srgbClr val="A59C94"/>
      </a:dk2>
      <a:lt2>
        <a:srgbClr val="FFFFFF"/>
      </a:lt2>
      <a:accent1>
        <a:srgbClr val="97D700"/>
      </a:accent1>
      <a:accent2>
        <a:srgbClr val="E6F0F9"/>
      </a:accent2>
      <a:accent3>
        <a:srgbClr val="1C1C1C"/>
      </a:accent3>
      <a:accent4>
        <a:srgbClr val="BFB8AF"/>
      </a:accent4>
      <a:accent5>
        <a:srgbClr val="4E801F"/>
      </a:accent5>
      <a:accent6>
        <a:srgbClr val="96C0E6"/>
      </a:accent6>
      <a:hlink>
        <a:srgbClr val="000000"/>
      </a:hlink>
      <a:folHlink>
        <a:srgbClr val="7F746B"/>
      </a:folHlink>
    </a:clrScheme>
    <a:fontScheme name="RJH - Rubrik Arial Narrow -  Bröd Arial">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PT_RJH_mall_anpassade färger.pptx" id="{95C4B7E5-F834-4063-B622-10F4EB466DD8}" vid="{5504849E-FC1A-493C-ADCA-5C793ED58A5E}"/>
    </a:ext>
  </a:extLst>
</a:theme>
</file>

<file path=docProps/app.xml><?xml version="1.0" encoding="utf-8"?>
<Properties xmlns="http://schemas.openxmlformats.org/officeDocument/2006/extended-properties" xmlns:vt="http://schemas.openxmlformats.org/officeDocument/2006/docPropsVTypes">
  <Template>blank</Template>
  <TotalTime>139</TotalTime>
  <Words>615</Words>
  <Application>Microsoft Office PowerPoint</Application>
  <PresentationFormat>Bredbild</PresentationFormat>
  <Paragraphs>54</Paragraphs>
  <Slides>9</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vt:i4>
      </vt:variant>
    </vt:vector>
  </HeadingPairs>
  <TitlesOfParts>
    <vt:vector size="14" baseType="lpstr">
      <vt:lpstr>Arial</vt:lpstr>
      <vt:lpstr>Arial Narrow</vt:lpstr>
      <vt:lpstr>Verdana</vt:lpstr>
      <vt:lpstr>Wingdings</vt:lpstr>
      <vt:lpstr>RJH</vt:lpstr>
      <vt:lpstr>Kurator i Palliativ vård/ Övergripande roll</vt:lpstr>
      <vt:lpstr>Vanliga samtalsämnen i mötet med en palliativ patient</vt:lpstr>
      <vt:lpstr>Behöver alla kurator ?</vt:lpstr>
      <vt:lpstr>Kurator i palliativa konsultteamet</vt:lpstr>
      <vt:lpstr>Arbete med närstående vid Storsjögläntan</vt:lpstr>
      <vt:lpstr>Barn som anhöriga</vt:lpstr>
      <vt:lpstr>Skyddsfaktorer för barn. Förebygger och utvecklar</vt:lpstr>
      <vt:lpstr>Samhällets stöd till anhöriga</vt:lpstr>
      <vt:lpstr>PowerPoint-presentation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Kurator vid Storsjögläntan</dc:title>
  <dc:creator>man_user</dc:creator>
  <cp:lastModifiedBy>man_user</cp:lastModifiedBy>
  <cp:revision>16</cp:revision>
  <dcterms:created xsi:type="dcterms:W3CDTF">2017-04-26T08:55:52Z</dcterms:created>
  <dcterms:modified xsi:type="dcterms:W3CDTF">2017-05-02T13:24:59Z</dcterms:modified>
</cp:coreProperties>
</file>