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2"/>
  </p:notesMasterIdLst>
  <p:sldIdLst>
    <p:sldId id="256" r:id="rId2"/>
    <p:sldId id="268" r:id="rId3"/>
    <p:sldId id="257" r:id="rId4"/>
    <p:sldId id="258" r:id="rId5"/>
    <p:sldId id="266" r:id="rId6"/>
    <p:sldId id="259" r:id="rId7"/>
    <p:sldId id="270" r:id="rId8"/>
    <p:sldId id="269" r:id="rId9"/>
    <p:sldId id="264" r:id="rId10"/>
    <p:sldId id="265" r:id="rId11"/>
  </p:sldIdLst>
  <p:sldSz cx="12192000" cy="6858000"/>
  <p:notesSz cx="6789738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08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92" y="96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70927-47D5-704A-AAD6-E60CFCB52214}" type="datetimeFigureOut">
              <a:rPr lang="sv-SE" smtClean="0"/>
              <a:t>2017-05-02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4538"/>
            <a:ext cx="66182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265A6-7569-9740-8C4E-1DB641F80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859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package" Target="../embeddings/Microsoft_Word-dokument1.docx"/><Relationship Id="rId4" Type="http://schemas.openxmlformats.org/officeDocument/2006/relationships/oleObject" Target="../embeddings/oleObject1.bin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65A6-7569-9740-8C4E-1DB641F808F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8943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65A6-7569-9740-8C4E-1DB641F808F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7545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Lägga till strukturpyramid</a:t>
            </a:r>
          </a:p>
          <a:p>
            <a:r>
              <a:rPr lang="sv-SE" dirty="0" smtClean="0"/>
              <a:t>Ange antal dödsfall i länet per år ca 1450</a:t>
            </a:r>
          </a:p>
          <a:p>
            <a:r>
              <a:rPr lang="sv-SE" dirty="0" smtClean="0"/>
              <a:t>80% långsamma döden ca 1200</a:t>
            </a:r>
          </a:p>
          <a:p>
            <a:r>
              <a:rPr lang="sv-SE" dirty="0" smtClean="0"/>
              <a:t>Knappt 200 via gläntan/år</a:t>
            </a:r>
          </a:p>
          <a:p>
            <a:r>
              <a:rPr lang="sv-SE" dirty="0" smtClean="0"/>
              <a:t>Komplexa palliativa behov hos vissa av de övriga 1000? Hur möter vi dessa?</a:t>
            </a:r>
          </a:p>
          <a:p>
            <a:r>
              <a:rPr lang="sv-SE" dirty="0" smtClean="0"/>
              <a:t>Jo, genom PKT! I alla fall ett försök.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65A6-7569-9740-8C4E-1DB641F808F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212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Använd animering</a:t>
            </a:r>
          </a:p>
          <a:p>
            <a:r>
              <a:rPr lang="sv-SE" dirty="0" smtClean="0"/>
              <a:t>Visa diagram på frågeställningar från årsrapporten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65A6-7569-9740-8C4E-1DB641F808F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85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65A6-7569-9740-8C4E-1DB641F808FD}" type="slidenum">
              <a:rPr lang="sv-SE" smtClean="0"/>
              <a:t>5</a:t>
            </a:fld>
            <a:endParaRPr lang="sv-SE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826370"/>
              </p:ext>
            </p:extLst>
          </p:nvPr>
        </p:nvGraphicFramePr>
        <p:xfrm>
          <a:off x="678974" y="1113656"/>
          <a:ext cx="5205466" cy="297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kument" r:id="rId5" imgW="5257800" imgH="2743200" progId="Word.Document.12">
                  <p:embed/>
                </p:oleObj>
              </mc:Choice>
              <mc:Fallback>
                <p:oleObj name="Dokument" r:id="rId5" imgW="5257800" imgH="2743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8974" y="1113656"/>
                        <a:ext cx="5205466" cy="2978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067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Lägg in bild på veckoschema för två veckor</a:t>
            </a:r>
          </a:p>
          <a:p>
            <a:r>
              <a:rPr lang="sv-SE" dirty="0" smtClean="0"/>
              <a:t>Ange rondfrekvens på sjukhus respektive </a:t>
            </a:r>
            <a:r>
              <a:rPr lang="sv-SE" dirty="0" err="1" smtClean="0"/>
              <a:t>säbo</a:t>
            </a:r>
            <a:r>
              <a:rPr lang="sv-SE" dirty="0" smtClean="0"/>
              <a:t>/korttids</a:t>
            </a:r>
          </a:p>
          <a:p>
            <a:r>
              <a:rPr lang="sv-SE" dirty="0" smtClean="0"/>
              <a:t>Påpeka att hälften av patienterna fångas upp vid planerade ronder</a:t>
            </a:r>
          </a:p>
          <a:p>
            <a:r>
              <a:rPr lang="sv-SE" dirty="0" smtClean="0"/>
              <a:t>Men andelen telefoninitierade patientkontakter ökar över tid.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65A6-7569-9740-8C4E-1DB641F808F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4514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Ange rondfrekvens på sjukhus- </a:t>
            </a:r>
            <a:r>
              <a:rPr lang="sv-SE" dirty="0" err="1" smtClean="0"/>
              <a:t>resp</a:t>
            </a:r>
            <a:r>
              <a:rPr lang="sv-SE" dirty="0" smtClean="0"/>
              <a:t> </a:t>
            </a:r>
            <a:r>
              <a:rPr lang="sv-SE" dirty="0" err="1" smtClean="0"/>
              <a:t>säbo</a:t>
            </a:r>
            <a:r>
              <a:rPr lang="sv-SE" dirty="0" smtClean="0"/>
              <a:t>/korttids</a:t>
            </a:r>
          </a:p>
          <a:p>
            <a:r>
              <a:rPr lang="sv-SE" dirty="0" smtClean="0"/>
              <a:t>Påpeka att hälften av patienterna fångas upp vid planerade ronder</a:t>
            </a:r>
          </a:p>
          <a:p>
            <a:r>
              <a:rPr lang="sv-SE" smtClean="0"/>
              <a:t>Men andelen </a:t>
            </a:r>
            <a:r>
              <a:rPr lang="sv-SE" dirty="0" err="1" smtClean="0"/>
              <a:t>telefoniniterade</a:t>
            </a:r>
            <a:r>
              <a:rPr lang="sv-SE" dirty="0" smtClean="0"/>
              <a:t> patientkontakter ökar över tid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65A6-7569-9740-8C4E-1DB641F808F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779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Palliativmedicinsk telefonjourlinje </a:t>
            </a:r>
          </a:p>
          <a:p>
            <a:r>
              <a:rPr lang="sv-SE" dirty="0"/>
              <a:t>	</a:t>
            </a:r>
            <a:r>
              <a:rPr lang="sv-SE" dirty="0" smtClean="0"/>
              <a:t>Drivs av PKC</a:t>
            </a:r>
          </a:p>
          <a:p>
            <a:r>
              <a:rPr lang="sv-SE" dirty="0"/>
              <a:t>	</a:t>
            </a:r>
            <a:r>
              <a:rPr lang="sv-SE" dirty="0" smtClean="0"/>
              <a:t>Kanske samverkan över länsgränserna – pilot Z+Y???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65A6-7569-9740-8C4E-1DB641F808F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3999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Ange mail och telefonnummer för de som vill ha kontakt senare</a:t>
            </a:r>
          </a:p>
          <a:p>
            <a:r>
              <a:rPr lang="sv-SE" dirty="0" smtClean="0"/>
              <a:t>Välkomna studiebesök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265A6-7569-9740-8C4E-1DB641F808F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127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2017-05-02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nnika.zakrisson@regionjh.s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           Palliativa konsultteamet i Östersund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1" y="1570038"/>
            <a:ext cx="6286500" cy="4251325"/>
          </a:xfrm>
        </p:spPr>
      </p:pic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                                </a:t>
            </a:r>
            <a:r>
              <a:rPr lang="sv-SE" sz="3600" dirty="0" smtClean="0"/>
              <a:t>Tack för oss!</a:t>
            </a:r>
          </a:p>
          <a:p>
            <a:r>
              <a:rPr lang="sv-SE" sz="3600" dirty="0"/>
              <a:t> </a:t>
            </a:r>
            <a:r>
              <a:rPr lang="sv-SE" sz="3600" dirty="0" smtClean="0"/>
              <a:t>          </a:t>
            </a:r>
            <a:r>
              <a:rPr lang="sv-SE" sz="2400" dirty="0" smtClean="0"/>
              <a:t>Annika Zakrisson och Maria </a:t>
            </a:r>
            <a:r>
              <a:rPr lang="sv-SE" sz="2400" dirty="0" err="1" smtClean="0"/>
              <a:t>Haeggblom</a:t>
            </a:r>
            <a:endParaRPr lang="sv-SE" sz="2400" dirty="0" smtClean="0"/>
          </a:p>
          <a:p>
            <a:endParaRPr lang="sv-SE" sz="2400" dirty="0" smtClean="0">
              <a:hlinkClick r:id="rId3"/>
            </a:endParaRPr>
          </a:p>
          <a:p>
            <a:endParaRPr lang="sv-SE" sz="2400" dirty="0">
              <a:hlinkClick r:id="rId3"/>
            </a:endParaRPr>
          </a:p>
          <a:p>
            <a:r>
              <a:rPr lang="sv-SE" sz="2400" dirty="0" smtClean="0">
                <a:hlinkClick r:id="rId3"/>
              </a:rPr>
              <a:t>annika.zakrisson@regionjh.se</a:t>
            </a:r>
            <a:endParaRPr lang="sv-SE" sz="2400" dirty="0" smtClean="0"/>
          </a:p>
          <a:p>
            <a:r>
              <a:rPr lang="sv-SE" sz="2400" dirty="0" smtClean="0"/>
              <a:t>063-153190</a:t>
            </a:r>
          </a:p>
          <a:p>
            <a:r>
              <a:rPr lang="sv-SE" sz="2400" dirty="0" smtClean="0"/>
              <a:t>Välkomna på studiebesök;)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31491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7708" y="354755"/>
            <a:ext cx="10465200" cy="648000"/>
          </a:xfrm>
        </p:spPr>
        <p:txBody>
          <a:bodyPr/>
          <a:lstStyle/>
          <a:p>
            <a:r>
              <a:rPr lang="sv-SE" dirty="0" smtClean="0"/>
              <a:t>                            Palliativ infrastruktur</a:t>
            </a:r>
            <a:endParaRPr lang="sv-SE" dirty="0"/>
          </a:p>
        </p:txBody>
      </p:sp>
      <p:sp>
        <p:nvSpPr>
          <p:cNvPr id="13" name="Platshållare för innehåll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Likbent triangel 4"/>
          <p:cNvSpPr/>
          <p:nvPr/>
        </p:nvSpPr>
        <p:spPr>
          <a:xfrm>
            <a:off x="1020234" y="2752409"/>
            <a:ext cx="10005241" cy="350047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sv-SE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7" name="Rak 6"/>
          <p:cNvCxnSpPr/>
          <p:nvPr/>
        </p:nvCxnSpPr>
        <p:spPr>
          <a:xfrm>
            <a:off x="4136957" y="4083775"/>
            <a:ext cx="37906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2569925" y="5145284"/>
            <a:ext cx="680076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ruta 3"/>
          <p:cNvSpPr txBox="1"/>
          <p:nvPr/>
        </p:nvSpPr>
        <p:spPr>
          <a:xfrm>
            <a:off x="3925300" y="4294531"/>
            <a:ext cx="3147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Specialiserat palliativt</a:t>
            </a:r>
          </a:p>
          <a:p>
            <a:r>
              <a:rPr lang="sv-SE" sz="2400" dirty="0" smtClean="0"/>
              <a:t>konsultteam</a:t>
            </a:r>
            <a:endParaRPr lang="sv-SE" sz="2400" dirty="0"/>
          </a:p>
        </p:txBody>
      </p:sp>
      <p:sp>
        <p:nvSpPr>
          <p:cNvPr id="6" name="textruta 5"/>
          <p:cNvSpPr txBox="1"/>
          <p:nvPr/>
        </p:nvSpPr>
        <p:spPr>
          <a:xfrm>
            <a:off x="3713642" y="5440223"/>
            <a:ext cx="3377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>
                <a:solidFill>
                  <a:srgbClr val="0D0D0D"/>
                </a:solidFill>
              </a:rPr>
              <a:t>Allmän palliativ vård</a:t>
            </a:r>
            <a:endParaRPr lang="sv-SE" sz="2800" dirty="0">
              <a:solidFill>
                <a:srgbClr val="0D0D0D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4907050" y="3437445"/>
            <a:ext cx="1596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Specialiserad</a:t>
            </a:r>
          </a:p>
          <a:p>
            <a:r>
              <a:rPr lang="sv-SE" dirty="0"/>
              <a:t>p</a:t>
            </a:r>
            <a:r>
              <a:rPr lang="sv-SE" dirty="0" smtClean="0"/>
              <a:t>alliativ enhet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251616" y="5560462"/>
            <a:ext cx="4230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1450 jämtar avlider varje år</a:t>
            </a:r>
          </a:p>
          <a:p>
            <a:r>
              <a:rPr lang="sv-SE" dirty="0" smtClean="0"/>
              <a:t>80% dör den långsamma döden = 1200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863999" y="3299266"/>
            <a:ext cx="342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180-190 	vårdas årligen Gläntan</a:t>
            </a:r>
            <a:endParaRPr lang="sv-SE" dirty="0"/>
          </a:p>
        </p:txBody>
      </p:sp>
      <p:sp>
        <p:nvSpPr>
          <p:cNvPr id="17" name="textruta 16"/>
          <p:cNvSpPr txBox="1"/>
          <p:nvPr/>
        </p:nvSpPr>
        <p:spPr>
          <a:xfrm>
            <a:off x="366111" y="4129621"/>
            <a:ext cx="2646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Ca 1000 varav</a:t>
            </a:r>
          </a:p>
          <a:p>
            <a:r>
              <a:rPr lang="sv-SE" dirty="0" smtClean="0"/>
              <a:t>1/3 har komplexa behov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475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                               PKT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100% sjuksköterska, 100% läkare, 50% kurator </a:t>
            </a:r>
          </a:p>
          <a:p>
            <a:r>
              <a:rPr lang="sv-SE" dirty="0" smtClean="0"/>
              <a:t>42 veckor/år</a:t>
            </a:r>
          </a:p>
          <a:p>
            <a:r>
              <a:rPr lang="sv-SE" dirty="0" smtClean="0"/>
              <a:t>Stöd för personal på sjukhus och inom kommunala vårdformer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119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                               Statistik 2015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195 patienter (2014=178, 2013=158)</a:t>
            </a:r>
          </a:p>
          <a:p>
            <a:r>
              <a:rPr lang="sv-SE" dirty="0" smtClean="0"/>
              <a:t>58% kirurg, 24% medicin, 7% gyn, 4% infektion, 4% </a:t>
            </a:r>
            <a:r>
              <a:rPr lang="sv-SE" dirty="0" err="1" smtClean="0"/>
              <a:t>säbo</a:t>
            </a:r>
            <a:r>
              <a:rPr lang="sv-SE" dirty="0" smtClean="0"/>
              <a:t>/korttids, 3% ortoped och öron</a:t>
            </a:r>
          </a:p>
          <a:p>
            <a:r>
              <a:rPr lang="sv-SE" dirty="0" smtClean="0"/>
              <a:t>55% män, 45% kvinnor. Medianålder 70 år (27 – 94 år)</a:t>
            </a:r>
          </a:p>
          <a:p>
            <a:r>
              <a:rPr lang="sv-SE" dirty="0" smtClean="0"/>
              <a:t>22% anslutna till Storsjögläntan</a:t>
            </a:r>
          </a:p>
          <a:p>
            <a:r>
              <a:rPr lang="sv-SE" dirty="0" smtClean="0"/>
              <a:t>32% hade remiss till Storsjögläntan</a:t>
            </a:r>
          </a:p>
          <a:p>
            <a:r>
              <a:rPr lang="sv-SE" dirty="0" smtClean="0"/>
              <a:t>Övervägande diagnos – cancer</a:t>
            </a:r>
          </a:p>
          <a:p>
            <a:r>
              <a:rPr lang="sv-SE" dirty="0" smtClean="0"/>
              <a:t>Majoriteten av patienterna – två frågeställningar eller flera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50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 descr="Skärmavbild 2016-09-15 kl. 07.29.34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9" t="25146" r="17129" b="5674"/>
          <a:stretch/>
        </p:blipFill>
        <p:spPr>
          <a:xfrm>
            <a:off x="310559" y="197070"/>
            <a:ext cx="10546895" cy="6073555"/>
          </a:xfrm>
        </p:spPr>
      </p:pic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986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                              Hur jobbar vi?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Vardagar 7.45 – 16.30  (ingen telefontid)</a:t>
            </a:r>
          </a:p>
          <a:p>
            <a:r>
              <a:rPr lang="sv-SE" dirty="0" smtClean="0"/>
              <a:t>Kontor på Östersunds sjukhus</a:t>
            </a:r>
          </a:p>
          <a:p>
            <a:r>
              <a:rPr lang="sv-SE" dirty="0" smtClean="0"/>
              <a:t>Leasingbil</a:t>
            </a:r>
          </a:p>
          <a:p>
            <a:r>
              <a:rPr lang="sv-SE" dirty="0" smtClean="0"/>
              <a:t>Deltar vid rond på sjukhusavdelningar, var 14:e dag planerat </a:t>
            </a:r>
          </a:p>
          <a:p>
            <a:r>
              <a:rPr lang="sv-SE" dirty="0" smtClean="0"/>
              <a:t>Deltar vid rond på </a:t>
            </a:r>
            <a:r>
              <a:rPr lang="sv-SE" dirty="0" err="1" smtClean="0"/>
              <a:t>säbo</a:t>
            </a:r>
            <a:r>
              <a:rPr lang="sv-SE" dirty="0" smtClean="0"/>
              <a:t>, en gång var 4:e vecka/kommun</a:t>
            </a:r>
          </a:p>
          <a:p>
            <a:r>
              <a:rPr lang="sv-SE" dirty="0" smtClean="0"/>
              <a:t>Utan remiss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27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Arbetsuppgifter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Sjuksköterska – Logistik, patientbedömningar, remisshantering Gläntan</a:t>
            </a:r>
          </a:p>
          <a:p>
            <a:r>
              <a:rPr lang="sv-SE" dirty="0" smtClean="0"/>
              <a:t>Läkare – Medicinska bedömningar, telefonkonsultationer, palliativ mottagning</a:t>
            </a:r>
          </a:p>
          <a:p>
            <a:r>
              <a:rPr lang="sv-SE" dirty="0" smtClean="0"/>
              <a:t>Kurator – Personalstöd/-handledning</a:t>
            </a:r>
          </a:p>
          <a:p>
            <a:endParaRPr lang="sv-SE" dirty="0"/>
          </a:p>
          <a:p>
            <a:r>
              <a:rPr lang="sv-SE" dirty="0" smtClean="0"/>
              <a:t>Utbildning</a:t>
            </a:r>
          </a:p>
          <a:p>
            <a:r>
              <a:rPr lang="sv-SE" dirty="0" smtClean="0"/>
              <a:t>Rutinutveckling</a:t>
            </a:r>
          </a:p>
          <a:p>
            <a:r>
              <a:rPr lang="sv-SE" dirty="0" smtClean="0"/>
              <a:t>Brobyggare i vårdkedjan</a:t>
            </a:r>
          </a:p>
          <a:p>
            <a:r>
              <a:rPr lang="sv-SE" dirty="0" smtClean="0"/>
              <a:t>Kompetensstöd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06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En vanlig dag</a:t>
            </a:r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675906"/>
              </p:ext>
            </p:extLst>
          </p:nvPr>
        </p:nvGraphicFramePr>
        <p:xfrm>
          <a:off x="2208915" y="1573706"/>
          <a:ext cx="7494770" cy="4737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9613"/>
                <a:gridCol w="1574707"/>
                <a:gridCol w="1479613"/>
                <a:gridCol w="1415142"/>
                <a:gridCol w="1545695"/>
              </a:tblGrid>
              <a:tr h="24765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u="sng" dirty="0">
                          <a:solidFill>
                            <a:schemeClr val="tx1"/>
                          </a:solidFill>
                          <a:effectLst/>
                        </a:rPr>
                        <a:t>Måndag 17/10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8.30  barn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10.15 gyn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Lunch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Onkologmott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36" marR="525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u="sng" dirty="0">
                          <a:solidFill>
                            <a:schemeClr val="tx1"/>
                          </a:solidFill>
                          <a:effectLst/>
                        </a:rPr>
                        <a:t>Tisdag 18/10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7.30 kir 211 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8.45 kir 213 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11.00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Remissgenomgång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Storsjögläntan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Lunch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36" marR="525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u="sng" dirty="0">
                          <a:solidFill>
                            <a:schemeClr val="tx1"/>
                          </a:solidFill>
                          <a:effectLst/>
                        </a:rPr>
                        <a:t>Onsdag 19/10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9.00 el 10.00 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Duved/ Fjällglimten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Lunch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Ring lungan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Onkologmott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17.00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effectLst/>
                        </a:rPr>
                        <a:t>Fjällsätra</a:t>
                      </a: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effectLst/>
                        </a:rPr>
                        <a:t>Undersåker</a:t>
                      </a: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 – 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36" marR="525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u="sng" dirty="0">
                          <a:solidFill>
                            <a:schemeClr val="tx1"/>
                          </a:solidFill>
                          <a:effectLst/>
                        </a:rPr>
                        <a:t>Torsdag 20/10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8.00 öron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9.00 </a:t>
                      </a:r>
                      <a:r>
                        <a:rPr lang="sv-SE" sz="1100" dirty="0" err="1">
                          <a:solidFill>
                            <a:schemeClr val="tx1"/>
                          </a:solidFill>
                          <a:effectLst/>
                        </a:rPr>
                        <a:t>nefro</a:t>
                      </a: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sv-SE" sz="1100" dirty="0" err="1">
                          <a:solidFill>
                            <a:schemeClr val="tx1"/>
                          </a:solidFill>
                          <a:effectLst/>
                        </a:rPr>
                        <a:t>gastro</a:t>
                      </a: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09.15 </a:t>
                      </a:r>
                      <a:r>
                        <a:rPr lang="sv-SE" sz="1100" dirty="0" err="1">
                          <a:solidFill>
                            <a:schemeClr val="tx1"/>
                          </a:solidFill>
                          <a:effectLst/>
                        </a:rPr>
                        <a:t>lung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Lunch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36" marR="525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u="sng" dirty="0">
                          <a:solidFill>
                            <a:schemeClr val="tx1"/>
                          </a:solidFill>
                          <a:effectLst/>
                        </a:rPr>
                        <a:t>Fredag 21/10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8.00 ”Info från </a:t>
                      </a:r>
                      <a:r>
                        <a:rPr lang="sv-SE" sz="1100" dirty="0" err="1">
                          <a:solidFill>
                            <a:schemeClr val="tx1"/>
                          </a:solidFill>
                          <a:effectLst/>
                        </a:rPr>
                        <a:t>sjg</a:t>
                      </a: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”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10.00 infektion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Lunch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36" marR="52536" marT="0" marB="0"/>
                </a:tc>
              </a:tr>
              <a:tr h="226080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u="sng" dirty="0">
                          <a:solidFill>
                            <a:schemeClr val="tx1"/>
                          </a:solidFill>
                          <a:effectLst/>
                        </a:rPr>
                        <a:t>Måndag 24/10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8.30 kir 413</a:t>
                      </a: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Lunch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chemeClr val="tx1"/>
                          </a:solidFill>
                          <a:effectLst/>
                        </a:rPr>
                        <a:t>Onkologmott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Garamond" panose="020204040303010108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36" marR="525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u="sng" dirty="0">
                          <a:effectLst/>
                        </a:rPr>
                        <a:t>Tisdag  25/10</a:t>
                      </a:r>
                      <a:endParaRPr lang="sv-SE" sz="1100" b="1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 </a:t>
                      </a:r>
                      <a:endParaRPr lang="sv-SE" sz="1100" b="1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</a:rPr>
                        <a:t>11.00 </a:t>
                      </a:r>
                      <a:endParaRPr lang="sv-SE" sz="1100" b="1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Remissgenomgång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Storsjögläntan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Lunch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  <a:latin typeface="Garamond" panose="020204040303010108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36" marR="5253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u="sng" dirty="0">
                          <a:effectLst/>
                        </a:rPr>
                        <a:t>Onsdag 26/10</a:t>
                      </a:r>
                      <a:endParaRPr lang="sv-SE" sz="1100" b="1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u="none" strike="noStrike" dirty="0" smtClean="0">
                          <a:effectLst/>
                        </a:rPr>
                        <a:t> </a:t>
                      </a:r>
                      <a:endParaRPr lang="sv-SE" sz="1100" b="1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effectLst/>
                        </a:rPr>
                        <a:t>09.30</a:t>
                      </a:r>
                      <a:endParaRPr lang="sv-SE" sz="1100" b="1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Hede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Fjällhälsan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(070-2020311)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Onkologkonsult: Karin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Lunch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  <a:latin typeface="Garamond" panose="020204040303010108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36" marR="5253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u="sng" dirty="0">
                          <a:effectLst/>
                        </a:rPr>
                        <a:t>Torsdag 27/10</a:t>
                      </a:r>
                      <a:endParaRPr lang="sv-SE" sz="1100" b="1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8.00 Patrik Göransson – rehab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vid/efter cancer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8.30 HIA 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9.15 stroke 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Lunch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v-SE" sz="1100" b="1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Onkologmott</a:t>
                      </a:r>
                      <a:endParaRPr lang="sv-SE" sz="1100" b="1" dirty="0">
                        <a:effectLst/>
                        <a:latin typeface="Garamond" panose="020204040303010108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36" marR="5253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u="sng" dirty="0">
                          <a:effectLst/>
                        </a:rPr>
                        <a:t>Fredag 28/10</a:t>
                      </a:r>
                      <a:endParaRPr lang="sv-SE" sz="1100" b="1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9.00 hematologen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Lunch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effectLst/>
                        </a:rPr>
                        <a:t> </a:t>
                      </a:r>
                      <a:endParaRPr lang="sv-SE" sz="1100" b="1" dirty="0">
                        <a:effectLst/>
                        <a:latin typeface="Garamond" panose="02020404030301010803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36" marR="52536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64000" y="925706"/>
            <a:ext cx="10465200" cy="365760"/>
          </a:xfrm>
        </p:spPr>
        <p:txBody>
          <a:bodyPr>
            <a:normAutofit fontScale="92500" lnSpcReduction="20000"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36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                           Framtidsvisioner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Verksamhet 52 veckor per år</a:t>
            </a:r>
          </a:p>
          <a:p>
            <a:r>
              <a:rPr lang="sv-SE" dirty="0" smtClean="0"/>
              <a:t>Palliativmedicinsk telefonjourlinje</a:t>
            </a:r>
          </a:p>
          <a:p>
            <a:r>
              <a:rPr lang="sv-SE" dirty="0" smtClean="0"/>
              <a:t>           kanske samverkan över länsgränserna – pilot Z + Y???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55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338</TotalTime>
  <Words>424</Words>
  <Application>Microsoft Office PowerPoint</Application>
  <PresentationFormat>Bredbild</PresentationFormat>
  <Paragraphs>181</Paragraphs>
  <Slides>10</Slides>
  <Notes>9</Notes>
  <HiddenSlides>0</HiddenSlides>
  <MMClips>0</MMClips>
  <ScaleCrop>false</ScaleCrop>
  <HeadingPairs>
    <vt:vector size="8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9" baseType="lpstr">
      <vt:lpstr>Arial</vt:lpstr>
      <vt:lpstr>Arial Narrow</vt:lpstr>
      <vt:lpstr>Calibri</vt:lpstr>
      <vt:lpstr>Garamond</vt:lpstr>
      <vt:lpstr>Times New Roman</vt:lpstr>
      <vt:lpstr>Verdana</vt:lpstr>
      <vt:lpstr>Wingdings</vt:lpstr>
      <vt:lpstr>RJH</vt:lpstr>
      <vt:lpstr>Dokument</vt:lpstr>
      <vt:lpstr>            Palliativa konsultteamet i Östersund</vt:lpstr>
      <vt:lpstr>                            Palliativ infrastruktur</vt:lpstr>
      <vt:lpstr>                                PKT</vt:lpstr>
      <vt:lpstr>                                Statistik 2015</vt:lpstr>
      <vt:lpstr>PowerPoint-presentation</vt:lpstr>
      <vt:lpstr>                               Hur jobbar vi?</vt:lpstr>
      <vt:lpstr>Arbetsuppgifter</vt:lpstr>
      <vt:lpstr>En vanlig dag</vt:lpstr>
      <vt:lpstr>                            Framtidsvisioner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Palliativa konsultteamet i Östersund</dc:title>
  <dc:creator>Annika Zakrisson</dc:creator>
  <cp:lastModifiedBy>man_user</cp:lastModifiedBy>
  <cp:revision>65</cp:revision>
  <cp:lastPrinted>2017-04-26T08:31:53Z</cp:lastPrinted>
  <dcterms:created xsi:type="dcterms:W3CDTF">2016-09-13T11:00:04Z</dcterms:created>
  <dcterms:modified xsi:type="dcterms:W3CDTF">2017-05-02T13:24:40Z</dcterms:modified>
</cp:coreProperties>
</file>