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11" r:id="rId2"/>
    <p:sldId id="310" r:id="rId3"/>
  </p:sldIdLst>
  <p:sldSz cx="12192000" cy="6858000"/>
  <p:notesSz cx="6799263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8C200"/>
    <a:srgbClr val="16DC37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9" autoAdjust="0"/>
    <p:restoredTop sz="93107" autoAdjust="0"/>
  </p:normalViewPr>
  <p:slideViewPr>
    <p:cSldViewPr snapToGrid="0">
      <p:cViewPr varScale="1">
        <p:scale>
          <a:sx n="99" d="100"/>
          <a:sy n="99" d="100"/>
        </p:scale>
        <p:origin x="66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63C44-FF78-4E39-8874-9AA24205F2A4}" type="datetimeFigureOut">
              <a:rPr lang="sv-SE" smtClean="0"/>
              <a:t>2016-10-19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2EBDB-E6B6-4911-B02C-1DBF94E175F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072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551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radig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64000" y="1989120"/>
            <a:ext cx="10465200" cy="383224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2345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640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660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Platshållare för innehåll 10"/>
          <p:cNvSpPr>
            <a:spLocks noGrp="1"/>
          </p:cNvSpPr>
          <p:nvPr>
            <p:ph sz="quarter" idx="13" hasCustomPrompt="1"/>
          </p:nvPr>
        </p:nvSpPr>
        <p:spPr>
          <a:xfrm>
            <a:off x="864000" y="1332000"/>
            <a:ext cx="10465200" cy="365760"/>
          </a:xfrm>
        </p:spPr>
        <p:txBody>
          <a:bodyPr>
            <a:normAutofit/>
          </a:bodyPr>
          <a:lstStyle>
            <a:lvl1pPr>
              <a:buNone/>
              <a:defRPr sz="2000" cap="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sv-SE" dirty="0" smtClean="0"/>
              <a:t>Eventuellt underrubrik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42743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720000"/>
            <a:ext cx="6172200" cy="500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06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3999" y="720000"/>
            <a:ext cx="4104000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719999"/>
            <a:ext cx="6172200" cy="500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63999" y="1908000"/>
            <a:ext cx="41040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9412-D361-406D-A194-319B192BD2D7}" type="datetimeFigureOut">
              <a:rPr lang="sv-SE" smtClean="0"/>
              <a:pPr/>
              <a:t>2016-10-19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3E772-BA0E-440B-B6B8-BBE74D104596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4221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648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7" cstate="print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7667" y="5607977"/>
            <a:ext cx="1944053" cy="746760"/>
          </a:xfrm>
          <a:prstGeom prst="rect">
            <a:avLst/>
          </a:prstGeom>
        </p:spPr>
      </p:pic>
      <p:sp>
        <p:nvSpPr>
          <p:cNvPr id="9" name="Rektangel 8"/>
          <p:cNvSpPr/>
          <p:nvPr userDrawn="1"/>
        </p:nvSpPr>
        <p:spPr>
          <a:xfrm>
            <a:off x="0" y="6532510"/>
            <a:ext cx="12192000" cy="342000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63999" y="1569719"/>
            <a:ext cx="10465200" cy="4251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780736" y="6532878"/>
            <a:ext cx="7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pPr algn="ctr"/>
            <a:fld id="{93979412-D361-406D-A194-319B192BD2D7}" type="datetimeFigureOut">
              <a:rPr lang="sv-SE" smtClean="0"/>
              <a:pPr algn="ctr"/>
              <a:t>2016-10-19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653823" y="653287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baseline="0">
                <a:solidFill>
                  <a:schemeClr val="bg1"/>
                </a:solidFill>
                <a:latin typeface="+mj-lt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519720" y="6532878"/>
            <a:ext cx="43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  <a:latin typeface="+mj-lt"/>
              </a:defRPr>
            </a:lvl1pPr>
          </a:lstStyle>
          <a:p>
            <a:fld id="{44A3E772-BA0E-440B-B6B8-BBE74D10459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8991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7" r:id="rId2"/>
    <p:sldLayoutId id="2147483664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bg1">
            <a:lumMod val="50000"/>
          </a:schemeClr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10000"/>
        </a:lnSpc>
        <a:spcBef>
          <a:spcPts val="600"/>
        </a:spcBef>
        <a:buClr>
          <a:schemeClr val="tx1">
            <a:lumMod val="75000"/>
            <a:lumOff val="25000"/>
          </a:schemeClr>
        </a:buClr>
        <a:buFont typeface="Verdana" panose="020B060403050404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0" indent="-252000" algn="l" defTabSz="914400" rtl="0" eaLnBrk="1" latinLnBrk="0" hangingPunct="1">
        <a:lnSpc>
          <a:spcPct val="110000"/>
        </a:lnSpc>
        <a:spcBef>
          <a:spcPts val="6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13 Hantera </a:t>
            </a:r>
            <a:r>
              <a:rPr lang="sv-SE" dirty="0"/>
              <a:t>utträde  - Avsluta konto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65370" y="1814630"/>
            <a:ext cx="11786401" cy="4267301"/>
          </a:xfrm>
        </p:spPr>
        <p:txBody>
          <a:bodyPr>
            <a:noAutofit/>
          </a:bodyPr>
          <a:lstStyle/>
          <a:p>
            <a:r>
              <a:rPr lang="sv-SE" sz="1400" b="1" dirty="0">
                <a:latin typeface="+mj-lt"/>
              </a:rPr>
              <a:t>OBS!</a:t>
            </a:r>
          </a:p>
          <a:p>
            <a:pPr marL="0" indent="0">
              <a:buNone/>
            </a:pPr>
            <a:r>
              <a:rPr lang="sv-SE" sz="1400" b="1" dirty="0">
                <a:latin typeface="+mj-lt"/>
              </a:rPr>
              <a:t>Den enskilde vårdgivaren ”Användaren” får inte hantera ett </a:t>
            </a:r>
            <a:r>
              <a:rPr lang="sv-SE" sz="1400" b="1" dirty="0" smtClean="0">
                <a:latin typeface="+mj-lt"/>
              </a:rPr>
              <a:t>utträde </a:t>
            </a:r>
            <a:r>
              <a:rPr lang="sv-SE" sz="1400" b="1" dirty="0">
                <a:latin typeface="+mj-lt"/>
              </a:rPr>
              <a:t>och avsluta en patients konto. </a:t>
            </a:r>
            <a:endParaRPr lang="sv-SE" sz="1400" strike="sngStrike" dirty="0">
              <a:latin typeface="+mj-lt"/>
            </a:endParaRPr>
          </a:p>
          <a:p>
            <a:pPr marL="0" indent="0">
              <a:buNone/>
            </a:pPr>
            <a:r>
              <a:rPr lang="sv-SE" sz="1400" dirty="0" smtClean="0">
                <a:latin typeface="+mj-lt"/>
              </a:rPr>
              <a:t>Om </a:t>
            </a:r>
            <a:r>
              <a:rPr lang="sv-SE" sz="1400" dirty="0">
                <a:latin typeface="+mj-lt"/>
              </a:rPr>
              <a:t>en patient ångrar sig och inte längre vill </a:t>
            </a:r>
            <a:r>
              <a:rPr lang="sv-SE" sz="1400" dirty="0" smtClean="0">
                <a:latin typeface="+mj-lt"/>
              </a:rPr>
              <a:t>vara </a:t>
            </a:r>
            <a:r>
              <a:rPr lang="sv-SE" sz="1400" dirty="0">
                <a:latin typeface="+mj-lt"/>
              </a:rPr>
              <a:t>med i e-frikortstjänsten är det möjligt genom utträde. Detta innebär att all information i e-frikort försvinner och </a:t>
            </a:r>
            <a:r>
              <a:rPr lang="sv-SE" sz="1400" u="sng" dirty="0">
                <a:latin typeface="+mj-lt"/>
              </a:rPr>
              <a:t>patienten själv ansvarar </a:t>
            </a:r>
            <a:r>
              <a:rPr lang="sv-SE" sz="1400" dirty="0">
                <a:latin typeface="+mj-lt"/>
              </a:rPr>
              <a:t>för att uppvisa pappersunderlag vid sina besök och få frikort utfärdat enligt de gamla rutinerna, när det är dags. </a:t>
            </a:r>
            <a:endParaRPr lang="sv-SE" sz="1400" dirty="0" smtClean="0">
              <a:latin typeface="+mj-lt"/>
            </a:endParaRPr>
          </a:p>
          <a:p>
            <a:endParaRPr lang="sv-SE" sz="1400" dirty="0" smtClean="0">
              <a:latin typeface="+mj-lt"/>
            </a:endParaRPr>
          </a:p>
          <a:p>
            <a:pPr marL="0" indent="0">
              <a:buNone/>
            </a:pPr>
            <a:r>
              <a:rPr lang="sv-SE" sz="1400" b="1" dirty="0" smtClean="0">
                <a:latin typeface="+mj-lt"/>
              </a:rPr>
              <a:t>Blanketten </a:t>
            </a:r>
            <a:r>
              <a:rPr lang="sv-SE" sz="1400" b="1" dirty="0">
                <a:latin typeface="+mj-lt"/>
              </a:rPr>
              <a:t>ska </a:t>
            </a:r>
            <a:r>
              <a:rPr lang="sv-SE" sz="1400" b="1" dirty="0" smtClean="0">
                <a:latin typeface="+mj-lt"/>
              </a:rPr>
              <a:t>skickas underskriven till    				Skriv ut blanketten och lämna till patienten </a:t>
            </a:r>
            <a:endParaRPr lang="sv-SE" sz="1400" dirty="0">
              <a:solidFill>
                <a:srgbClr val="00B0F0"/>
              </a:solidFill>
              <a:latin typeface="+mj-lt"/>
            </a:endParaRPr>
          </a:p>
          <a:p>
            <a:pPr marL="0" indent="0">
              <a:buNone/>
            </a:pPr>
            <a:r>
              <a:rPr lang="sv-SE" sz="1400" dirty="0" smtClean="0">
                <a:latin typeface="+mj-lt"/>
              </a:rPr>
              <a:t>Region </a:t>
            </a:r>
            <a:r>
              <a:rPr lang="sv-SE" sz="1400" dirty="0">
                <a:latin typeface="+mj-lt"/>
              </a:rPr>
              <a:t>Jämtland </a:t>
            </a:r>
            <a:r>
              <a:rPr lang="sv-SE" sz="1400" dirty="0" smtClean="0">
                <a:latin typeface="+mj-lt"/>
              </a:rPr>
              <a:t>Härjedalen					Blankett ”Utträde från e-frikortstjänsten” finns på Insidan ”E-frikort” </a:t>
            </a:r>
            <a:br>
              <a:rPr lang="sv-SE" sz="1400" dirty="0" smtClean="0">
                <a:latin typeface="+mj-lt"/>
              </a:rPr>
            </a:br>
            <a:r>
              <a:rPr lang="sv-SE" sz="1400" dirty="0" smtClean="0">
                <a:latin typeface="+mj-lt"/>
              </a:rPr>
              <a:t>Ekonomi- </a:t>
            </a:r>
            <a:r>
              <a:rPr lang="sv-SE" sz="1400" dirty="0">
                <a:latin typeface="+mj-lt"/>
              </a:rPr>
              <a:t>och </a:t>
            </a:r>
            <a:r>
              <a:rPr lang="sv-SE" sz="1400" dirty="0" smtClean="0">
                <a:latin typeface="+mj-lt"/>
              </a:rPr>
              <a:t>löneservice</a:t>
            </a:r>
            <a:br>
              <a:rPr lang="sv-SE" sz="1400" dirty="0" smtClean="0">
                <a:latin typeface="+mj-lt"/>
              </a:rPr>
            </a:br>
            <a:r>
              <a:rPr lang="sv-SE" sz="1400" dirty="0" smtClean="0">
                <a:latin typeface="+mj-lt"/>
              </a:rPr>
              <a:t>Hus </a:t>
            </a:r>
            <a:r>
              <a:rPr lang="sv-SE" sz="1400" dirty="0">
                <a:latin typeface="+mj-lt"/>
              </a:rPr>
              <a:t>3 plan </a:t>
            </a:r>
            <a:r>
              <a:rPr lang="sv-SE" sz="1400" dirty="0" smtClean="0">
                <a:latin typeface="+mj-lt"/>
              </a:rPr>
              <a:t>2</a:t>
            </a:r>
            <a:br>
              <a:rPr lang="sv-SE" sz="1400" dirty="0" smtClean="0">
                <a:latin typeface="+mj-lt"/>
              </a:rPr>
            </a:br>
            <a:r>
              <a:rPr lang="sv-SE" sz="1400" dirty="0" smtClean="0">
                <a:latin typeface="+mj-lt"/>
              </a:rPr>
              <a:t>Box 654</a:t>
            </a:r>
            <a:br>
              <a:rPr lang="sv-SE" sz="1400" dirty="0" smtClean="0">
                <a:latin typeface="+mj-lt"/>
              </a:rPr>
            </a:br>
            <a:r>
              <a:rPr lang="sv-SE" sz="1400" dirty="0" smtClean="0">
                <a:latin typeface="+mj-lt"/>
              </a:rPr>
              <a:t>831 </a:t>
            </a:r>
            <a:r>
              <a:rPr lang="sv-SE" sz="1400" dirty="0">
                <a:latin typeface="+mj-lt"/>
              </a:rPr>
              <a:t>27 </a:t>
            </a:r>
            <a:r>
              <a:rPr lang="sv-SE" sz="1400" dirty="0" smtClean="0">
                <a:latin typeface="+mj-lt"/>
              </a:rPr>
              <a:t>Östersund</a:t>
            </a:r>
            <a:br>
              <a:rPr lang="sv-SE" sz="1400" dirty="0" smtClean="0">
                <a:latin typeface="+mj-lt"/>
              </a:rPr>
            </a:br>
            <a:endParaRPr lang="sv-SE" sz="1400" dirty="0" smtClean="0">
              <a:latin typeface="+mj-lt"/>
            </a:endParaRPr>
          </a:p>
          <a:p>
            <a:pPr marL="0" indent="0">
              <a:buNone/>
            </a:pPr>
            <a:r>
              <a:rPr lang="sv-SE" sz="1400" dirty="0" smtClean="0">
                <a:latin typeface="+mj-lt"/>
              </a:rPr>
              <a:t>Tel</a:t>
            </a:r>
            <a:r>
              <a:rPr lang="sv-SE" sz="1400" dirty="0">
                <a:latin typeface="+mj-lt"/>
              </a:rPr>
              <a:t>: 063-14 75 </a:t>
            </a:r>
            <a:r>
              <a:rPr lang="sv-SE" sz="1400" dirty="0" smtClean="0">
                <a:latin typeface="+mj-lt"/>
              </a:rPr>
              <a:t>10</a:t>
            </a:r>
            <a:br>
              <a:rPr lang="sv-SE" sz="1400" dirty="0" smtClean="0">
                <a:latin typeface="+mj-lt"/>
              </a:rPr>
            </a:br>
            <a:r>
              <a:rPr lang="sv-SE" sz="1400" dirty="0" smtClean="0">
                <a:latin typeface="+mj-lt"/>
              </a:rPr>
              <a:t>Email</a:t>
            </a:r>
            <a:r>
              <a:rPr lang="sv-SE" sz="1400" dirty="0">
                <a:latin typeface="+mj-lt"/>
              </a:rPr>
              <a:t>: ekonomienheten@regionjh.se</a:t>
            </a:r>
          </a:p>
          <a:p>
            <a:endParaRPr lang="sv-SE" sz="1200" dirty="0">
              <a:latin typeface="+mj-lt"/>
            </a:endParaRP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25000" lnSpcReduction="20000"/>
          </a:bodyPr>
          <a:lstStyle/>
          <a:p>
            <a:r>
              <a:rPr lang="sv-SE" sz="6200" b="1" dirty="0">
                <a:solidFill>
                  <a:srgbClr val="FF0000"/>
                </a:solidFill>
              </a:rPr>
              <a:t>Utförs endast av behörig personal på </a:t>
            </a:r>
            <a:r>
              <a:rPr lang="sv-SE" sz="6400" b="1" dirty="0">
                <a:solidFill>
                  <a:srgbClr val="FF0000"/>
                </a:solidFill>
              </a:rPr>
              <a:t>Ekonomi och Löneservice </a:t>
            </a:r>
            <a:r>
              <a:rPr lang="sv-SE" sz="6200" b="1" dirty="0" smtClean="0">
                <a:solidFill>
                  <a:srgbClr val="FF0000"/>
                </a:solidFill>
              </a:rPr>
              <a:t>efter </a:t>
            </a:r>
            <a:r>
              <a:rPr lang="sv-SE" sz="6200" b="1" dirty="0">
                <a:solidFill>
                  <a:srgbClr val="FF0000"/>
                </a:solidFill>
              </a:rPr>
              <a:t>ifylld blankett från patient.</a:t>
            </a:r>
            <a:r>
              <a:rPr lang="sv-SE" b="1" dirty="0"/>
              <a:t/>
            </a:r>
            <a:br>
              <a:rPr lang="sv-SE" b="1" dirty="0"/>
            </a:b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376333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64000" y="720000"/>
            <a:ext cx="10465200" cy="542270"/>
          </a:xfrm>
        </p:spPr>
        <p:txBody>
          <a:bodyPr/>
          <a:lstStyle/>
          <a:p>
            <a:r>
              <a:rPr lang="sv-SE" dirty="0" smtClean="0"/>
              <a:t>13 Hantera utträde  - Avsluta konto </a:t>
            </a:r>
            <a:br>
              <a:rPr lang="sv-SE" dirty="0" smtClean="0"/>
            </a:br>
            <a:r>
              <a:rPr lang="sv-SE" sz="2000" b="1" dirty="0" smtClean="0">
                <a:solidFill>
                  <a:srgbClr val="FF0000"/>
                </a:solidFill>
              </a:rPr>
              <a:t>Utförs endast av behörig personal </a:t>
            </a:r>
            <a:r>
              <a:rPr lang="sv-SE" sz="2000" b="1" dirty="0">
                <a:solidFill>
                  <a:srgbClr val="FF0000"/>
                </a:solidFill>
              </a:rPr>
              <a:t>på Ekonomi och Löneservice efter </a:t>
            </a:r>
            <a:r>
              <a:rPr lang="sv-SE" sz="2000" b="1" dirty="0" smtClean="0">
                <a:solidFill>
                  <a:srgbClr val="FF0000"/>
                </a:solidFill>
              </a:rPr>
              <a:t>ifylld blankett från patient</a:t>
            </a:r>
            <a:r>
              <a:rPr lang="sv-SE" sz="2000" dirty="0" smtClean="0">
                <a:solidFill>
                  <a:srgbClr val="FF0000"/>
                </a:solidFill>
              </a:rPr>
              <a:t>.</a:t>
            </a:r>
            <a:br>
              <a:rPr lang="sv-SE" sz="2000" dirty="0" smtClean="0">
                <a:solidFill>
                  <a:srgbClr val="FF0000"/>
                </a:solidFill>
              </a:rPr>
            </a:br>
            <a:endParaRPr lang="sv-SE" sz="2000" dirty="0">
              <a:solidFill>
                <a:srgbClr val="FF0000"/>
              </a:solidFill>
            </a:endParaRPr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4535" y="2531532"/>
            <a:ext cx="7421928" cy="2762363"/>
          </a:xfrm>
          <a:prstGeom prst="rect">
            <a:avLst/>
          </a:prstGeom>
          <a:solidFill>
            <a:srgbClr val="FF0000">
              <a:alpha val="0"/>
            </a:srgbClr>
          </a:solidFill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5499" y="2073443"/>
            <a:ext cx="6804837" cy="2513150"/>
          </a:xfrm>
          <a:prstGeom prst="rect">
            <a:avLst/>
          </a:prstGeom>
        </p:spPr>
      </p:pic>
      <p:sp>
        <p:nvSpPr>
          <p:cNvPr id="6" name="Ellips 5"/>
          <p:cNvSpPr/>
          <p:nvPr/>
        </p:nvSpPr>
        <p:spPr>
          <a:xfrm>
            <a:off x="1414914" y="4726005"/>
            <a:ext cx="1001027" cy="56789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7" name="Ellips 6"/>
          <p:cNvSpPr/>
          <p:nvPr/>
        </p:nvSpPr>
        <p:spPr>
          <a:xfrm>
            <a:off x="5043638" y="3912713"/>
            <a:ext cx="952901" cy="361113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1739348" y="4810539"/>
            <a:ext cx="357809" cy="483356"/>
          </a:xfrm>
          <a:prstGeom prst="mathMultiply">
            <a:avLst/>
          </a:prstGeom>
          <a:solidFill>
            <a:srgbClr val="FF00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9" name="Bildobjekt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0088" y="3954681"/>
            <a:ext cx="268247" cy="317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921937"/>
      </p:ext>
    </p:extLst>
  </p:cSld>
  <p:clrMapOvr>
    <a:masterClrMapping/>
  </p:clrMapOvr>
</p:sld>
</file>

<file path=ppt/theme/theme1.xml><?xml version="1.0" encoding="utf-8"?>
<a:theme xmlns:a="http://schemas.openxmlformats.org/drawingml/2006/main" name="RJH">
  <a:themeElements>
    <a:clrScheme name="Region JH-0416">
      <a:dk1>
        <a:srgbClr val="000000"/>
      </a:dk1>
      <a:lt1>
        <a:srgbClr val="FFFFFF"/>
      </a:lt1>
      <a:dk2>
        <a:srgbClr val="A59C94"/>
      </a:dk2>
      <a:lt2>
        <a:srgbClr val="FFFFFF"/>
      </a:lt2>
      <a:accent1>
        <a:srgbClr val="97D700"/>
      </a:accent1>
      <a:accent2>
        <a:srgbClr val="E6F0F9"/>
      </a:accent2>
      <a:accent3>
        <a:srgbClr val="1C1C1C"/>
      </a:accent3>
      <a:accent4>
        <a:srgbClr val="BFB8AF"/>
      </a:accent4>
      <a:accent5>
        <a:srgbClr val="4E801F"/>
      </a:accent5>
      <a:accent6>
        <a:srgbClr val="96C0E6"/>
      </a:accent6>
      <a:hlink>
        <a:srgbClr val="000000"/>
      </a:hlink>
      <a:folHlink>
        <a:srgbClr val="7F746B"/>
      </a:folHlink>
    </a:clrScheme>
    <a:fontScheme name="RJH - Rubrik Arial Narrow -  Bröd Arial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_RJH_mall_anpassade färger.pptx" id="{95C4B7E5-F834-4063-B622-10F4EB466DD8}" vid="{5504849E-FC1A-493C-ADCA-5C793ED58A5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1704</TotalTime>
  <Words>103</Words>
  <Application>Microsoft Office PowerPoint</Application>
  <PresentationFormat>Bredbild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Verdana</vt:lpstr>
      <vt:lpstr>Wingdings</vt:lpstr>
      <vt:lpstr>RJH</vt:lpstr>
      <vt:lpstr>13 Hantera utträde  - Avsluta konto</vt:lpstr>
      <vt:lpstr>13 Hantera utträde  - Avsluta konto  Utförs endast av behörig personal på Ekonomi och Löneservice efter ifylld blankett från patient.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Utbildning e-frikort</dc:title>
  <dc:creator>man_user</dc:creator>
  <cp:lastModifiedBy>man_user</cp:lastModifiedBy>
  <cp:revision>141</cp:revision>
  <cp:lastPrinted>2016-10-13T08:43:21Z</cp:lastPrinted>
  <dcterms:created xsi:type="dcterms:W3CDTF">2016-09-30T09:29:19Z</dcterms:created>
  <dcterms:modified xsi:type="dcterms:W3CDTF">2016-10-19T07:35:34Z</dcterms:modified>
</cp:coreProperties>
</file>