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89" r:id="rId7"/>
    <p:sldId id="290" r:id="rId8"/>
    <p:sldId id="291" r:id="rId9"/>
    <p:sldId id="264" r:id="rId10"/>
    <p:sldId id="265" r:id="rId11"/>
    <p:sldId id="318" r:id="rId12"/>
    <p:sldId id="266" r:id="rId13"/>
    <p:sldId id="267" r:id="rId14"/>
    <p:sldId id="268" r:id="rId15"/>
    <p:sldId id="269" r:id="rId16"/>
    <p:sldId id="319" r:id="rId17"/>
    <p:sldId id="320" r:id="rId18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8C200"/>
    <a:srgbClr val="16DC3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3107" autoAdjust="0"/>
  </p:normalViewPr>
  <p:slideViewPr>
    <p:cSldViewPr snapToGrid="0">
      <p:cViewPr varScale="1">
        <p:scale>
          <a:sx n="116" d="100"/>
          <a:sy n="116" d="100"/>
        </p:scale>
        <p:origin x="102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3C44-FF78-4E39-8874-9AA24205F2A4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EBDB-E6B6-4911-B02C-1DBF94E175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07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06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64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71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28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9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EBDB-E6B6-4911-B02C-1DBF94E175F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00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mtClean="0"/>
              <a:t>Hanteringen kring betalningar (registrera enskild betalning, ändra, ta bort) för patienter som inte ännu fått frikort.</a:t>
            </a:r>
            <a:br>
              <a:rPr lang="sv-SE" smtClean="0"/>
            </a:br>
            <a:r>
              <a:rPr lang="sv-SE" smtClean="0"/>
              <a:t>Även utländsk medborgare (F-nr) och med perspektiv Administratör (Patientkontor) och Användare (privat vårdgivare).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50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2016-10-24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1990792" y="1581105"/>
            <a:ext cx="9528660" cy="4384910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 smtClean="0">
                <a:latin typeface="+mj-lt"/>
              </a:rPr>
              <a:t>E-frikort är ett elektroniskt högkostnadsskydd och består av en databas där alla transaktioner automatiskt samlas från vårdgivare som är anslutna till e-frikort. Här finns också besöksavgifter som registrerats in av Ekonomi- och </a:t>
            </a:r>
            <a:r>
              <a:rPr lang="sv-SE" dirty="0" err="1" smtClean="0">
                <a:latin typeface="+mj-lt"/>
              </a:rPr>
              <a:t>löneservice</a:t>
            </a:r>
            <a:r>
              <a:rPr lang="sv-SE" dirty="0" smtClean="0">
                <a:latin typeface="+mj-lt"/>
              </a:rPr>
              <a:t>.</a:t>
            </a:r>
          </a:p>
          <a:p>
            <a:pPr marL="90488" indent="0">
              <a:buNone/>
            </a:pPr>
            <a:endParaRPr lang="sv-SE" sz="1600" dirty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 smtClean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 smtClean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 smtClean="0">
              <a:latin typeface="Cambria" panose="02040503050406030204" pitchFamily="18" charset="0"/>
            </a:endParaRPr>
          </a:p>
          <a:p>
            <a:pPr marL="90488" indent="0">
              <a:buNone/>
            </a:pPr>
            <a:r>
              <a:rPr lang="sv-SE" dirty="0" smtClean="0">
                <a:latin typeface="+mj-lt"/>
              </a:rPr>
              <a:t>Det innebär att högkostnadskorten fasas ut och att frikort automatisk skrivs ut och skickas till patienten.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e-frikort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1</a:t>
            </a:fld>
            <a:endParaRPr lang="sv-SE" dirty="0"/>
          </a:p>
        </p:txBody>
      </p:sp>
      <p:grpSp>
        <p:nvGrpSpPr>
          <p:cNvPr id="39" name="Grupp 38"/>
          <p:cNvGrpSpPr/>
          <p:nvPr/>
        </p:nvGrpSpPr>
        <p:grpSpPr>
          <a:xfrm>
            <a:off x="2706972" y="3494030"/>
            <a:ext cx="8265828" cy="1247719"/>
            <a:chOff x="1156319" y="5377598"/>
            <a:chExt cx="6419306" cy="1247719"/>
          </a:xfrm>
        </p:grpSpPr>
        <p:sp>
          <p:nvSpPr>
            <p:cNvPr id="2" name="textruta 1"/>
            <p:cNvSpPr txBox="1"/>
            <p:nvPr/>
          </p:nvSpPr>
          <p:spPr>
            <a:xfrm>
              <a:off x="1156319" y="5384424"/>
              <a:ext cx="110970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COSMIC</a:t>
              </a: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3771541" y="5385450"/>
              <a:ext cx="110970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E-frikort</a:t>
              </a: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407724" y="5377598"/>
              <a:ext cx="116790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Privata vårdgivare/ Folktandvård</a:t>
              </a:r>
              <a:endParaRPr lang="sv-SE" dirty="0"/>
            </a:p>
          </p:txBody>
        </p:sp>
        <p:cxnSp>
          <p:nvCxnSpPr>
            <p:cNvPr id="4" name="Rak pil 3"/>
            <p:cNvCxnSpPr/>
            <p:nvPr/>
          </p:nvCxnSpPr>
          <p:spPr>
            <a:xfrm flipH="1">
              <a:off x="2666272" y="5657128"/>
              <a:ext cx="6273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 flipV="1">
              <a:off x="2698829" y="5466860"/>
              <a:ext cx="62734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pil 33"/>
            <p:cNvCxnSpPr/>
            <p:nvPr/>
          </p:nvCxnSpPr>
          <p:spPr>
            <a:xfrm flipH="1">
              <a:off x="5325172" y="5469653"/>
              <a:ext cx="6273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pil 34"/>
            <p:cNvCxnSpPr/>
            <p:nvPr/>
          </p:nvCxnSpPr>
          <p:spPr>
            <a:xfrm flipV="1">
              <a:off x="5325171" y="5642164"/>
              <a:ext cx="62734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3716208" y="6255985"/>
              <a:ext cx="122037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FRIKORT</a:t>
              </a:r>
            </a:p>
          </p:txBody>
        </p:sp>
        <p:cxnSp>
          <p:nvCxnSpPr>
            <p:cNvPr id="37" name="Rak pil 36"/>
            <p:cNvCxnSpPr/>
            <p:nvPr/>
          </p:nvCxnSpPr>
          <p:spPr>
            <a:xfrm>
              <a:off x="4326395" y="5904509"/>
              <a:ext cx="0" cy="271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0" y="3009028"/>
            <a:ext cx="1618730" cy="114852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0" y="4292617"/>
            <a:ext cx="1618730" cy="12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93" y="3056938"/>
            <a:ext cx="6822484" cy="337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42" y="3118665"/>
            <a:ext cx="2916907" cy="40713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628" y="3305134"/>
            <a:ext cx="165468" cy="180511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1200" y="1459941"/>
            <a:ext cx="8565676" cy="4031614"/>
          </a:xfrm>
        </p:spPr>
        <p:txBody>
          <a:bodyPr/>
          <a:lstStyle/>
          <a:p>
            <a:pPr marL="90488" indent="0">
              <a:buNone/>
            </a:pPr>
            <a:r>
              <a:rPr lang="sv-SE" dirty="0" smtClean="0">
                <a:latin typeface="+mj-lt"/>
              </a:rPr>
              <a:t>1. Arbetsfält (beroende av funktionsval)</a:t>
            </a:r>
          </a:p>
          <a:p>
            <a:pPr marL="90488" indent="0">
              <a:buNone/>
            </a:pPr>
            <a:r>
              <a:rPr lang="sv-SE" dirty="0" smtClean="0">
                <a:latin typeface="+mj-lt"/>
              </a:rPr>
              <a:t>2. Menyfält för olika funktionsval (kan variera beroende på roll)</a:t>
            </a:r>
          </a:p>
          <a:p>
            <a:pPr marL="90488" indent="0">
              <a:buNone/>
            </a:pPr>
            <a:r>
              <a:rPr lang="sv-SE" dirty="0" smtClean="0">
                <a:latin typeface="+mj-lt"/>
              </a:rPr>
              <a:t>3. Inloggningsuppgifter och vårdhuvudman </a:t>
            </a:r>
            <a:endParaRPr lang="sv-SE" dirty="0">
              <a:latin typeface="+mj-lt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419927" cy="1265447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E-frikort – första sidan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0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Automatiskt utloggad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 ni ej är aktiva under en längre period så blir ni automatiskt utloggad</a:t>
            </a:r>
          </a:p>
          <a:p>
            <a:r>
              <a:rPr lang="sv-SE" dirty="0" smtClean="0"/>
              <a:t>Ni kommer till detta fönster</a:t>
            </a:r>
          </a:p>
          <a:p>
            <a:r>
              <a:rPr lang="sv-SE" dirty="0" smtClean="0"/>
              <a:t>Tryck på ”’</a:t>
            </a:r>
          </a:p>
          <a:p>
            <a:r>
              <a:rPr lang="sv-SE" dirty="0" smtClean="0"/>
              <a:t>Välj ert ”SITHS Certifikat”</a:t>
            </a:r>
          </a:p>
          <a:p>
            <a:r>
              <a:rPr lang="sv-SE" dirty="0" smtClean="0"/>
              <a:t>Ni är nu inloggad igen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09" y="2567759"/>
            <a:ext cx="3652961" cy="1765343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>
            <a:off x="2693773" y="3072714"/>
            <a:ext cx="3822357" cy="972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0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783312" y="367896"/>
            <a:ext cx="7419927" cy="1265447"/>
          </a:xfrm>
        </p:spPr>
        <p:txBody>
          <a:bodyPr/>
          <a:lstStyle/>
          <a:p>
            <a:r>
              <a:rPr lang="sv-SE" dirty="0" smtClean="0"/>
              <a:t>Typer av meddelanden</a:t>
            </a:r>
            <a:br>
              <a:rPr lang="sv-SE" dirty="0" smtClean="0"/>
            </a:br>
            <a:r>
              <a:rPr lang="sv-SE" sz="1600" dirty="0" smtClean="0"/>
              <a:t>Rött = felmeddelanden, Gult = Varningsmeddelanden, Blått = OK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6" y="1410516"/>
            <a:ext cx="9144000" cy="47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419927" cy="1265447"/>
          </a:xfrm>
        </p:spPr>
        <p:txBody>
          <a:bodyPr/>
          <a:lstStyle/>
          <a:p>
            <a:r>
              <a:rPr lang="sv-SE" altLang="sv-SE" smtClean="0">
                <a:latin typeface="Arial" charset="0"/>
              </a:rPr>
              <a:t>Ordlista</a:t>
            </a:r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00108"/>
              </p:ext>
            </p:extLst>
          </p:nvPr>
        </p:nvGraphicFramePr>
        <p:xfrm>
          <a:off x="1240470" y="1729209"/>
          <a:ext cx="8229600" cy="3525856"/>
        </p:xfrm>
        <a:graphic>
          <a:graphicData uri="http://schemas.openxmlformats.org/drawingml/2006/table">
            <a:tbl>
              <a:tblPr/>
              <a:tblGrid>
                <a:gridCol w="2101756"/>
                <a:gridCol w="6127844"/>
              </a:tblGrid>
              <a:tr h="1422736">
                <a:tc>
                  <a:txBody>
                    <a:bodyPr/>
                    <a:lstStyle/>
                    <a:p>
                      <a:r>
                        <a:rPr lang="sv-SE" b="1" dirty="0" smtClean="0"/>
                        <a:t>Frikortstyp</a:t>
                      </a:r>
                      <a:endParaRPr lang="sv-S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En frikortstyp är en typ av ett frikort, </a:t>
                      </a:r>
                      <a:r>
                        <a:rPr lang="sv-SE" b="0" dirty="0" smtClean="0"/>
                        <a:t>RJH har enbart ”Öppen Sjukvård” i dagsläget.</a:t>
                      </a:r>
                      <a:endParaRPr lang="sv-SE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Vårdhuvudman</a:t>
                      </a:r>
                      <a:endParaRPr lang="sv-S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Vårdhuvudman är oftast det län/landsting som ansvarar för respektive vårdgivare, till exempel SLL, NLL, RJH, LUL o.s.v</a:t>
                      </a:r>
                      <a:r>
                        <a:rPr lang="sv-SE" dirty="0" smtClean="0"/>
                        <a:t>.</a:t>
                      </a:r>
                    </a:p>
                    <a:p>
                      <a:endParaRPr lang="sv-S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b="1"/>
                        <a:t>Frikort</a:t>
                      </a:r>
                      <a:endParaRPr lang="sv-S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Ett </a:t>
                      </a:r>
                      <a:r>
                        <a:rPr lang="sv-SE" dirty="0" smtClean="0"/>
                        <a:t>e-frikort </a:t>
                      </a:r>
                      <a:r>
                        <a:rPr lang="sv-SE" dirty="0"/>
                        <a:t>är kort </a:t>
                      </a:r>
                      <a:r>
                        <a:rPr lang="sv-SE" dirty="0" smtClean="0"/>
                        <a:t>som</a:t>
                      </a:r>
                      <a:r>
                        <a:rPr lang="sv-SE" baseline="0" dirty="0" smtClean="0"/>
                        <a:t> håller </a:t>
                      </a:r>
                      <a:r>
                        <a:rPr lang="sv-SE" dirty="0" smtClean="0"/>
                        <a:t>reda </a:t>
                      </a:r>
                      <a:r>
                        <a:rPr lang="sv-SE" dirty="0"/>
                        <a:t>på alla </a:t>
                      </a:r>
                      <a:r>
                        <a:rPr lang="sv-SE" dirty="0" smtClean="0"/>
                        <a:t>registrerade </a:t>
                      </a:r>
                      <a:r>
                        <a:rPr lang="sv-SE" dirty="0"/>
                        <a:t>transaktioner. Ett </a:t>
                      </a:r>
                      <a:r>
                        <a:rPr lang="sv-SE" dirty="0" smtClean="0"/>
                        <a:t>e-frikort </a:t>
                      </a:r>
                      <a:r>
                        <a:rPr lang="sv-SE" dirty="0"/>
                        <a:t>kan ha olika status, </a:t>
                      </a:r>
                      <a:r>
                        <a:rPr lang="sv-SE" b="0" i="1" dirty="0"/>
                        <a:t>Ej uppnått, </a:t>
                      </a:r>
                      <a:r>
                        <a:rPr lang="sv-SE" b="0" i="1" dirty="0" smtClean="0"/>
                        <a:t>Preliminärt, Uppnått/slutgiltigt </a:t>
                      </a:r>
                      <a:r>
                        <a:rPr lang="sv-SE" b="0" i="1" dirty="0"/>
                        <a:t>och Utgånget</a:t>
                      </a:r>
                      <a:r>
                        <a:rPr lang="sv-SE" b="0" i="1" dirty="0" smtClean="0"/>
                        <a:t>. </a:t>
                      </a:r>
                      <a:endParaRPr lang="sv-SE" b="1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2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419927" cy="1265447"/>
          </a:xfrm>
        </p:spPr>
        <p:txBody>
          <a:bodyPr/>
          <a:lstStyle/>
          <a:p>
            <a:r>
              <a:rPr lang="sv-SE" altLang="sv-SE" smtClean="0">
                <a:latin typeface="Arial" charset="0"/>
              </a:rPr>
              <a:t>Status på frikort</a:t>
            </a:r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2906879" y="1654491"/>
            <a:ext cx="67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Ej uppnått, Preliminärt, Uppnått/slutgiltigt och</a:t>
            </a:r>
            <a:r>
              <a:rPr lang="sv-SE" dirty="0"/>
              <a:t> </a:t>
            </a:r>
            <a:r>
              <a:rPr lang="sv-SE" b="1" dirty="0"/>
              <a:t>Utgånget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16" y="2191237"/>
            <a:ext cx="3909757" cy="19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16" y="4254264"/>
            <a:ext cx="3655499" cy="196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01" y="2154258"/>
            <a:ext cx="3635655" cy="19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510" y="4197875"/>
            <a:ext cx="3450463" cy="19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799967" y="1416908"/>
            <a:ext cx="8502502" cy="4627198"/>
          </a:xfrm>
        </p:spPr>
        <p:txBody>
          <a:bodyPr>
            <a:normAutofit fontScale="92500" lnSpcReduction="20000"/>
          </a:bodyPr>
          <a:lstStyle/>
          <a:p>
            <a:pPr marL="90488" indent="0">
              <a:buNone/>
            </a:pPr>
            <a:endParaRPr lang="sv-SE" sz="2000" dirty="0"/>
          </a:p>
          <a:p>
            <a:pPr marL="90488" indent="0">
              <a:buNone/>
            </a:pPr>
            <a:r>
              <a:rPr lang="sv-SE" sz="2000" b="1" dirty="0"/>
              <a:t>Som vanlig användare har du möjlighet att:</a:t>
            </a:r>
            <a:endParaRPr lang="sv-SE" sz="2000" dirty="0"/>
          </a:p>
          <a:p>
            <a:r>
              <a:rPr lang="sv-SE" sz="2000" dirty="0" smtClean="0"/>
              <a:t>Söka frikort / </a:t>
            </a:r>
            <a:r>
              <a:rPr lang="sv-SE" sz="2000" dirty="0"/>
              <a:t>Se historik</a:t>
            </a:r>
          </a:p>
          <a:p>
            <a:r>
              <a:rPr lang="sv-SE" sz="2000" dirty="0"/>
              <a:t>Visa </a:t>
            </a:r>
            <a:r>
              <a:rPr lang="sv-SE" sz="2000" dirty="0" smtClean="0"/>
              <a:t>betalningar </a:t>
            </a:r>
            <a:r>
              <a:rPr lang="sv-SE" sz="2000" dirty="0"/>
              <a:t>/ Hämta detaljer </a:t>
            </a:r>
          </a:p>
          <a:p>
            <a:r>
              <a:rPr lang="sv-SE" sz="2000" dirty="0"/>
              <a:t>Registrera patientavgift</a:t>
            </a:r>
          </a:p>
          <a:p>
            <a:r>
              <a:rPr lang="sv-SE" sz="2000" dirty="0"/>
              <a:t>Registrera </a:t>
            </a:r>
            <a:r>
              <a:rPr lang="sv-SE" sz="2000" dirty="0" smtClean="0"/>
              <a:t>frikort, både eget och från annan vårdhuvudman (SLL, NLL mm)</a:t>
            </a:r>
            <a:endParaRPr lang="sv-SE" sz="2000" dirty="0"/>
          </a:p>
          <a:p>
            <a:r>
              <a:rPr lang="sv-SE" sz="2000" dirty="0"/>
              <a:t>Rätta frikort</a:t>
            </a:r>
          </a:p>
          <a:p>
            <a:r>
              <a:rPr lang="sv-SE" sz="2000" dirty="0"/>
              <a:t>Rätta </a:t>
            </a:r>
            <a:r>
              <a:rPr lang="sv-SE" sz="2000" dirty="0" smtClean="0"/>
              <a:t>betalning</a:t>
            </a:r>
          </a:p>
          <a:p>
            <a:r>
              <a:rPr lang="sv-SE" sz="2100" dirty="0"/>
              <a:t>Efterregistrera avgifter</a:t>
            </a:r>
          </a:p>
          <a:p>
            <a:pPr marL="90488" indent="0">
              <a:buNone/>
            </a:pPr>
            <a:endParaRPr lang="sv-SE" sz="2000" dirty="0" smtClean="0"/>
          </a:p>
          <a:p>
            <a:pPr marL="90488" indent="0">
              <a:buNone/>
            </a:pPr>
            <a:r>
              <a:rPr lang="sv-SE" sz="2000" dirty="0" smtClean="0"/>
              <a:t>OBS!</a:t>
            </a:r>
            <a:endParaRPr lang="sv-SE" sz="2000" dirty="0"/>
          </a:p>
          <a:p>
            <a:pPr marL="90488" indent="0">
              <a:buNone/>
            </a:pPr>
            <a:r>
              <a:rPr lang="sv-SE" sz="2000" dirty="0"/>
              <a:t>Systemroll </a:t>
            </a:r>
            <a:r>
              <a:rPr lang="sv-SE" sz="2000" dirty="0" smtClean="0"/>
              <a:t>”Användare” </a:t>
            </a:r>
            <a:r>
              <a:rPr lang="sv-SE" sz="2000" dirty="0"/>
              <a:t>får endast ändra/radera betalning kopplad till den vårdgivare som användaren tillhör.  </a:t>
            </a:r>
          </a:p>
          <a:p>
            <a:pPr marL="342900" indent="-342900">
              <a:buFontTx/>
              <a:buChar char="-"/>
              <a:defRPr/>
            </a:pPr>
            <a:endParaRPr lang="sv-SE" sz="20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576823" cy="1265447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</a:rPr>
              <a:t>Systemroll – </a:t>
            </a:r>
            <a:r>
              <a:rPr lang="sv-SE" altLang="sv-SE" sz="3200" dirty="0" smtClean="0">
                <a:latin typeface="Arial" charset="0"/>
              </a:rPr>
              <a:t>”Användare</a:t>
            </a:r>
            <a:r>
              <a:rPr lang="sv-SE" altLang="sv-SE" sz="3200" dirty="0">
                <a:latin typeface="Arial" charset="0"/>
              </a:rPr>
              <a:t>”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8040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Påbörja registrering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515" y="2134209"/>
            <a:ext cx="9382557" cy="354208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Första sidan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5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716" y="1631093"/>
            <a:ext cx="9446591" cy="353544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74235" y="524415"/>
            <a:ext cx="7752571" cy="1265447"/>
          </a:xfrm>
        </p:spPr>
        <p:txBody>
          <a:bodyPr/>
          <a:lstStyle/>
          <a:p>
            <a:r>
              <a:rPr lang="sv-SE" dirty="0" smtClean="0"/>
              <a:t>Påbörja registrering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3772930" y="2896540"/>
            <a:ext cx="1493730" cy="12395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4921102" y="4136065"/>
            <a:ext cx="26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Ange Personnummer</a:t>
            </a:r>
          </a:p>
        </p:txBody>
      </p:sp>
    </p:spTree>
    <p:extLst>
      <p:ext uri="{BB962C8B-B14F-4D97-AF65-F5344CB8AC3E}">
        <p14:creationId xmlns:p14="http://schemas.microsoft.com/office/powerpoint/2010/main" val="5889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863998" y="1368001"/>
            <a:ext cx="11100203" cy="5082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latin typeface="+mj-lt"/>
              </a:rPr>
              <a:t>Lättöverskådlig kort rutin, en mer omfattande guide för rutinerna inkl. manual för e-frikortstjänsten, korta instruktionsfilmer som visar de vanligaste funktionerna samt inloggningsrutan finner ni på Insidan.</a:t>
            </a:r>
          </a:p>
          <a:p>
            <a:pPr marL="0" indent="0">
              <a:buNone/>
            </a:pPr>
            <a:r>
              <a:rPr lang="sv-SE" u="sng" dirty="0" smtClean="0">
                <a:latin typeface="+mj-lt"/>
              </a:rPr>
              <a:t>Frågor kontakta: </a:t>
            </a:r>
          </a:p>
          <a:p>
            <a:r>
              <a:rPr lang="sv-SE" dirty="0">
                <a:latin typeface="+mj-lt"/>
              </a:rPr>
              <a:t>Ekonomi- och Löneservice  </a:t>
            </a:r>
            <a:endParaRPr lang="sv-SE" sz="2000" dirty="0" smtClean="0">
              <a:latin typeface="+mj-lt"/>
            </a:endParaRPr>
          </a:p>
          <a:p>
            <a:pPr marL="0" indent="0">
              <a:buNone/>
            </a:pPr>
            <a:r>
              <a:rPr lang="sv-SE" sz="2000" dirty="0" smtClean="0">
                <a:latin typeface="+mj-lt"/>
              </a:rPr>
              <a:t>Tfn: </a:t>
            </a:r>
            <a:r>
              <a:rPr lang="sv-SE" sz="2000" dirty="0">
                <a:latin typeface="+mj-lt"/>
              </a:rPr>
              <a:t>063-14 75 10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Email: ekonomienheten@regionjh.se</a:t>
            </a:r>
          </a:p>
          <a:p>
            <a:endParaRPr lang="sv-SE" dirty="0" smtClean="0">
              <a:latin typeface="+mj-lt"/>
            </a:endParaRPr>
          </a:p>
          <a:p>
            <a:r>
              <a:rPr lang="sv-SE" dirty="0" smtClean="0">
                <a:latin typeface="+mj-lt"/>
              </a:rPr>
              <a:t>Cosmicrelaterade frågor kontakta: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Tfn: 25400</a:t>
            </a:r>
          </a:p>
          <a:p>
            <a:pPr marL="0" indent="0">
              <a:buNone/>
            </a:pPr>
            <a:endParaRPr lang="sv-SE" dirty="0" smtClean="0">
              <a:latin typeface="+mj-lt"/>
            </a:endParaRPr>
          </a:p>
          <a:p>
            <a:r>
              <a:rPr lang="sv-SE" dirty="0" smtClean="0">
                <a:latin typeface="+mj-lt"/>
              </a:rPr>
              <a:t>T4relaterade frågor kontakta:</a:t>
            </a:r>
          </a:p>
          <a:p>
            <a:pPr marL="0" indent="0">
              <a:buNone/>
            </a:pPr>
            <a:r>
              <a:rPr lang="en-US" sz="1500" dirty="0"/>
              <a:t>Marita </a:t>
            </a:r>
            <a:r>
              <a:rPr lang="en-US" sz="1500" dirty="0" err="1"/>
              <a:t>Häggblom</a:t>
            </a:r>
            <a:r>
              <a:rPr lang="en-US" sz="1500" dirty="0"/>
              <a:t>, marita.haggblom@regionjh.se, </a:t>
            </a:r>
            <a:r>
              <a:rPr lang="en-US" sz="1500" dirty="0" err="1"/>
              <a:t>tel</a:t>
            </a:r>
            <a:r>
              <a:rPr lang="en-US" sz="1500" dirty="0"/>
              <a:t> </a:t>
            </a:r>
            <a:r>
              <a:rPr lang="en-US" sz="1500" dirty="0" smtClean="0"/>
              <a:t>96639</a:t>
            </a:r>
          </a:p>
          <a:p>
            <a:pPr marL="0" indent="0">
              <a:buNone/>
            </a:pPr>
            <a:r>
              <a:rPr lang="en-US" sz="1500" dirty="0"/>
              <a:t>Carina </a:t>
            </a:r>
            <a:r>
              <a:rPr lang="en-US" sz="1500" dirty="0" err="1"/>
              <a:t>Enarsson</a:t>
            </a:r>
            <a:r>
              <a:rPr lang="en-US" sz="1500" dirty="0"/>
              <a:t>, carina.enarsson@regionjh.se, </a:t>
            </a:r>
            <a:r>
              <a:rPr lang="en-US" sz="1500" dirty="0" err="1"/>
              <a:t>tel</a:t>
            </a:r>
            <a:r>
              <a:rPr lang="en-US" sz="1500" dirty="0"/>
              <a:t> 27539</a:t>
            </a:r>
            <a:endParaRPr lang="sv-SE" sz="1500" dirty="0"/>
          </a:p>
          <a:p>
            <a:endParaRPr lang="sv-SE" dirty="0" smtClean="0">
              <a:solidFill>
                <a:srgbClr val="FF0000"/>
              </a:solidFill>
              <a:latin typeface="+mj-lt"/>
            </a:endParaRPr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Material &amp; </a:t>
            </a:r>
            <a:r>
              <a:rPr lang="sv-SE" dirty="0"/>
              <a:t>k</a:t>
            </a:r>
            <a:r>
              <a:rPr lang="sv-SE" dirty="0" smtClean="0"/>
              <a:t>ontakt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602" y="2478224"/>
            <a:ext cx="3455470" cy="321030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15" y="4083377"/>
            <a:ext cx="384081" cy="1085182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8104473" y="4610501"/>
            <a:ext cx="519763" cy="44276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 11"/>
          <p:cNvCxnSpPr>
            <a:endCxn id="3" idx="3"/>
          </p:cNvCxnSpPr>
          <p:nvPr/>
        </p:nvCxnSpPr>
        <p:spPr>
          <a:xfrm flipH="1" flipV="1">
            <a:off x="7414196" y="4625968"/>
            <a:ext cx="785587" cy="18457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1890583" y="1449859"/>
            <a:ext cx="8024849" cy="5025369"/>
          </a:xfrm>
        </p:spPr>
        <p:txBody>
          <a:bodyPr>
            <a:normAutofit lnSpcReduction="10000"/>
          </a:bodyPr>
          <a:lstStyle/>
          <a:p>
            <a:r>
              <a:rPr lang="sv-SE" sz="2300" dirty="0">
                <a:latin typeface="+mj-lt"/>
              </a:rPr>
              <a:t>Högkostnadskort och manuella frikort försvinner på sikt</a:t>
            </a:r>
          </a:p>
          <a:p>
            <a:pPr lvl="1"/>
            <a:r>
              <a:rPr lang="sv-SE" sz="2100" dirty="0">
                <a:latin typeface="+mj-lt"/>
              </a:rPr>
              <a:t>Utfärda inga nya </a:t>
            </a:r>
            <a:r>
              <a:rPr lang="sv-SE" sz="2100" dirty="0" smtClean="0">
                <a:latin typeface="+mj-lt"/>
              </a:rPr>
              <a:t>högkostnadskort </a:t>
            </a:r>
            <a:r>
              <a:rPr lang="sv-SE" sz="2100" dirty="0">
                <a:latin typeface="+mj-lt"/>
              </a:rPr>
              <a:t>eller</a:t>
            </a:r>
            <a:r>
              <a:rPr lang="sv-SE" sz="2100" dirty="0" smtClean="0">
                <a:latin typeface="+mj-lt"/>
              </a:rPr>
              <a:t> frikort, </a:t>
            </a:r>
            <a:r>
              <a:rPr lang="sv-SE" sz="2100" u="sng" dirty="0" smtClean="0">
                <a:latin typeface="+mj-lt"/>
              </a:rPr>
              <a:t>undantagna </a:t>
            </a:r>
            <a:r>
              <a:rPr lang="sv-SE" sz="2100" dirty="0" smtClean="0">
                <a:latin typeface="+mj-lt"/>
              </a:rPr>
              <a:t>är personer med </a:t>
            </a:r>
            <a:r>
              <a:rPr lang="sv-SE" sz="2100" u="sng" dirty="0" smtClean="0">
                <a:latin typeface="+mj-lt"/>
              </a:rPr>
              <a:t>skyddad identitet</a:t>
            </a:r>
            <a:endParaRPr lang="sv-SE" sz="2100" u="sng" dirty="0">
              <a:latin typeface="+mj-lt"/>
            </a:endParaRPr>
          </a:p>
          <a:p>
            <a:pPr lvl="1"/>
            <a:r>
              <a:rPr lang="sv-SE" sz="2100" dirty="0">
                <a:latin typeface="+mj-lt"/>
              </a:rPr>
              <a:t>Stämpla om patienten redan har ett högkostnadskort</a:t>
            </a:r>
          </a:p>
          <a:p>
            <a:endParaRPr lang="sv-SE" sz="2300" dirty="0">
              <a:latin typeface="+mj-lt"/>
            </a:endParaRPr>
          </a:p>
          <a:p>
            <a:r>
              <a:rPr lang="sv-SE" sz="2300" dirty="0">
                <a:latin typeface="+mj-lt"/>
              </a:rPr>
              <a:t>Taktiska val inte längre möjligt att göra</a:t>
            </a:r>
          </a:p>
          <a:p>
            <a:pPr lvl="1"/>
            <a:r>
              <a:rPr lang="sv-SE" sz="2100" dirty="0">
                <a:latin typeface="+mj-lt"/>
              </a:rPr>
              <a:t>Lika för alla</a:t>
            </a:r>
          </a:p>
          <a:p>
            <a:pPr lvl="1"/>
            <a:endParaRPr lang="sv-SE" sz="2100" dirty="0">
              <a:latin typeface="+mj-lt"/>
            </a:endParaRPr>
          </a:p>
          <a:p>
            <a:r>
              <a:rPr lang="sv-SE" sz="2300" dirty="0">
                <a:latin typeface="+mj-lt"/>
              </a:rPr>
              <a:t>Automatisk utskrift av </a:t>
            </a:r>
            <a:r>
              <a:rPr lang="sv-SE" sz="2300" dirty="0" smtClean="0">
                <a:latin typeface="+mj-lt"/>
              </a:rPr>
              <a:t>e-frikort</a:t>
            </a:r>
            <a:endParaRPr lang="sv-SE" sz="2300" dirty="0">
              <a:latin typeface="+mj-lt"/>
            </a:endParaRPr>
          </a:p>
          <a:p>
            <a:pPr lvl="1"/>
            <a:r>
              <a:rPr lang="sv-SE" sz="2100" dirty="0">
                <a:latin typeface="+mj-lt"/>
              </a:rPr>
              <a:t>Frikort skickas ut 2 gånger/vecka, tisdagar och torsdagar</a:t>
            </a:r>
          </a:p>
          <a:p>
            <a:pPr lvl="1"/>
            <a:r>
              <a:rPr lang="sv-SE" sz="2100" dirty="0">
                <a:latin typeface="+mj-lt"/>
              </a:rPr>
              <a:t>Patienten har sitt frikort inom en vecka</a:t>
            </a:r>
          </a:p>
          <a:p>
            <a:pPr lvl="1"/>
            <a:r>
              <a:rPr lang="sv-SE" sz="2100" dirty="0">
                <a:latin typeface="+mj-lt"/>
              </a:rPr>
              <a:t>Skickas inte ut fysiskt kort vid kortare giltighetstid än 14 dagar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Viktigaste förändringarna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68" y="1536622"/>
            <a:ext cx="1618730" cy="129378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991" y="1536622"/>
            <a:ext cx="1620443" cy="1149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800"/>
            <a:ext cx="2125078" cy="3009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73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1194487" y="1368000"/>
            <a:ext cx="8840067" cy="5056654"/>
          </a:xfrm>
        </p:spPr>
        <p:txBody>
          <a:bodyPr>
            <a:normAutofit/>
          </a:bodyPr>
          <a:lstStyle/>
          <a:p>
            <a:r>
              <a:rPr lang="sv-SE" sz="2300" dirty="0">
                <a:latin typeface="+mj-lt"/>
              </a:rPr>
              <a:t>Ett frikort som skapats av </a:t>
            </a:r>
            <a:r>
              <a:rPr lang="sv-SE" sz="2300" dirty="0" smtClean="0">
                <a:latin typeface="+mj-lt"/>
              </a:rPr>
              <a:t>e-frikort är preliminärt i 48 timmar, under den tiden går det att rätta felaktigheter. När det blivit definitivt går det inte </a:t>
            </a:r>
            <a:r>
              <a:rPr lang="sv-SE" sz="2300" dirty="0">
                <a:latin typeface="+mj-lt"/>
              </a:rPr>
              <a:t>att </a:t>
            </a:r>
            <a:r>
              <a:rPr lang="sv-SE" sz="2300" dirty="0" smtClean="0">
                <a:latin typeface="+mj-lt"/>
              </a:rPr>
              <a:t>ändra eller ta bort.</a:t>
            </a:r>
            <a:endParaRPr lang="sv-SE" sz="2300" dirty="0">
              <a:latin typeface="+mj-lt"/>
            </a:endParaRPr>
          </a:p>
          <a:p>
            <a:pPr lvl="1"/>
            <a:r>
              <a:rPr lang="sv-SE" sz="2100" dirty="0">
                <a:latin typeface="+mj-lt"/>
              </a:rPr>
              <a:t>”Lagt kort ligger”</a:t>
            </a:r>
          </a:p>
          <a:p>
            <a:pPr marL="457200" lvl="1" indent="0">
              <a:buNone/>
            </a:pPr>
            <a:endParaRPr lang="sv-SE" sz="2100" dirty="0">
              <a:latin typeface="+mj-lt"/>
            </a:endParaRPr>
          </a:p>
          <a:p>
            <a:r>
              <a:rPr lang="sv-SE" sz="2300" dirty="0">
                <a:latin typeface="+mj-lt"/>
              </a:rPr>
              <a:t>Delbetalning av </a:t>
            </a:r>
            <a:r>
              <a:rPr lang="sv-SE" sz="2300" dirty="0" smtClean="0">
                <a:latin typeface="+mj-lt"/>
              </a:rPr>
              <a:t>frikort är </a:t>
            </a:r>
            <a:r>
              <a:rPr lang="sv-SE" sz="2300" dirty="0">
                <a:latin typeface="+mj-lt"/>
              </a:rPr>
              <a:t>fortfarande möjligt, men rutinen </a:t>
            </a:r>
            <a:r>
              <a:rPr lang="sv-SE" sz="2300" dirty="0" smtClean="0">
                <a:latin typeface="+mj-lt"/>
              </a:rPr>
              <a:t>ändras utifrån de nya förutsättningarna.</a:t>
            </a:r>
            <a:endParaRPr lang="sv-SE" sz="2300" dirty="0">
              <a:latin typeface="+mj-lt"/>
            </a:endParaRPr>
          </a:p>
          <a:p>
            <a:pPr lvl="1"/>
            <a:r>
              <a:rPr lang="sv-SE" sz="2100" dirty="0" smtClean="0">
                <a:latin typeface="+mj-lt"/>
              </a:rPr>
              <a:t>Kontrakt upprättas enligt rutin och skrivs under av patienten, skicka in underlaget till Ekonomi-och </a:t>
            </a:r>
            <a:r>
              <a:rPr lang="sv-SE" sz="2100" dirty="0" err="1" smtClean="0">
                <a:latin typeface="+mj-lt"/>
              </a:rPr>
              <a:t>löneservice</a:t>
            </a:r>
            <a:r>
              <a:rPr lang="sv-SE" sz="2100" dirty="0" smtClean="0">
                <a:latin typeface="+mj-lt"/>
              </a:rPr>
              <a:t>.</a:t>
            </a:r>
          </a:p>
          <a:p>
            <a:pPr lvl="1"/>
            <a:r>
              <a:rPr lang="sv-SE" sz="2100" dirty="0" smtClean="0">
                <a:latin typeface="+mj-lt"/>
              </a:rPr>
              <a:t>Registrera sedan frikortet som frikort för ”Medicinska skäl”.</a:t>
            </a:r>
          </a:p>
          <a:p>
            <a:pPr lvl="1"/>
            <a:r>
              <a:rPr lang="sv-SE" sz="2100" dirty="0" smtClean="0">
                <a:latin typeface="+mj-lt"/>
              </a:rPr>
              <a:t>Tidigare registrerade avgifter i e-frikort får inte tillgodoräknas, dagens besök är det första i perioden</a:t>
            </a:r>
            <a:endParaRPr lang="sv-SE" sz="2100" dirty="0">
              <a:latin typeface="+mj-lt"/>
            </a:endParaRPr>
          </a:p>
          <a:p>
            <a:endParaRPr lang="sv-SE" sz="2300" dirty="0">
              <a:latin typeface="Cambria" panose="02040503050406030204" pitchFamily="18" charset="0"/>
            </a:endParaRP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Viktigaste förändringarna, forts.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5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1200" y="1202724"/>
            <a:ext cx="8686800" cy="4874333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sz="2000" dirty="0">
                <a:latin typeface="+mj-lt"/>
              </a:rPr>
              <a:t>För att kunna logga in i e-frikort måste du ha ett e-tjänstekort med rätt </a:t>
            </a:r>
            <a:r>
              <a:rPr lang="sv-SE" sz="2000" dirty="0" smtClean="0">
                <a:latin typeface="+mj-lt"/>
              </a:rPr>
              <a:t>behörigheter.</a:t>
            </a:r>
            <a:endParaRPr lang="sv-SE" sz="2000" dirty="0" smtClean="0">
              <a:solidFill>
                <a:srgbClr val="FF0000"/>
              </a:solidFill>
              <a:latin typeface="+mj-lt"/>
            </a:endParaRPr>
          </a:p>
          <a:p>
            <a:pPr marL="90488" indent="0">
              <a:buNone/>
            </a:pPr>
            <a:r>
              <a:rPr lang="sv-SE" sz="2000" i="1" dirty="0" smtClean="0">
                <a:latin typeface="+mj-lt"/>
              </a:rPr>
              <a:t>Inloggning</a:t>
            </a:r>
            <a:r>
              <a:rPr lang="sv-SE" sz="2000" dirty="0">
                <a:latin typeface="+mj-lt"/>
              </a:rPr>
              <a:t>:</a:t>
            </a:r>
          </a:p>
          <a:p>
            <a:pPr marL="90488" indent="0">
              <a:buNone/>
            </a:pPr>
            <a:r>
              <a:rPr lang="sv-SE" sz="2000" dirty="0">
                <a:latin typeface="+mj-lt"/>
              </a:rPr>
              <a:t>1. Sätt i din e-legitimation i kortläsaren</a:t>
            </a:r>
          </a:p>
          <a:p>
            <a:pPr marL="90488" indent="0">
              <a:buNone/>
            </a:pPr>
            <a:r>
              <a:rPr lang="sv-SE" sz="2000" dirty="0">
                <a:latin typeface="+mj-lt"/>
              </a:rPr>
              <a:t>2. </a:t>
            </a:r>
            <a:r>
              <a:rPr lang="sv-SE" sz="2000" dirty="0" smtClean="0">
                <a:latin typeface="+mj-lt"/>
              </a:rPr>
              <a:t>Under sidan ”Enhetliga patientavgifter” ”E-frikort” hittar ni inloggningen</a:t>
            </a:r>
            <a:endParaRPr lang="sv-SE" sz="2000" dirty="0">
              <a:latin typeface="+mj-lt"/>
            </a:endParaRPr>
          </a:p>
          <a:p>
            <a:pPr marL="90488" indent="0">
              <a:buNone/>
            </a:pPr>
            <a:endParaRPr lang="sv-SE" sz="2000" dirty="0">
              <a:latin typeface="+mj-lt"/>
            </a:endParaRPr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endParaRPr lang="sv-SE" sz="2000" dirty="0"/>
          </a:p>
          <a:p>
            <a:pPr marL="90488" indent="0">
              <a:buNone/>
            </a:pPr>
            <a:endParaRPr lang="sv-SE" sz="2000" dirty="0"/>
          </a:p>
          <a:p>
            <a:pPr marL="90488" indent="0">
              <a:buNone/>
            </a:pPr>
            <a:endParaRPr lang="sv-SE" sz="2000" dirty="0"/>
          </a:p>
          <a:p>
            <a:pPr marL="342900" indent="-342900">
              <a:buFontTx/>
              <a:buChar char="-"/>
              <a:defRPr/>
            </a:pPr>
            <a:endParaRPr lang="sv-SE" sz="20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576823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E-frikort - Inloggning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12" y="2747289"/>
            <a:ext cx="1209675" cy="5905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992" y="2949146"/>
            <a:ext cx="2358853" cy="3457426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2388087" y="5273103"/>
            <a:ext cx="247135" cy="461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8543" y="4879053"/>
            <a:ext cx="381000" cy="1103442"/>
          </a:xfrm>
          <a:prstGeom prst="rect">
            <a:avLst/>
          </a:prstGeom>
        </p:spPr>
      </p:pic>
      <p:cxnSp>
        <p:nvCxnSpPr>
          <p:cNvPr id="9" name="Rak pil 8"/>
          <p:cNvCxnSpPr/>
          <p:nvPr/>
        </p:nvCxnSpPr>
        <p:spPr>
          <a:xfrm flipH="1" flipV="1">
            <a:off x="1750764" y="5430774"/>
            <a:ext cx="585617" cy="621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Inloggning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040" y="2309760"/>
            <a:ext cx="7479139" cy="38322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36822" y="1368000"/>
            <a:ext cx="336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j-lt"/>
              </a:rPr>
              <a:t>Välj SITHS Certifikat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61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Inloggning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845" y="1989138"/>
            <a:ext cx="5831897" cy="38322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61535" y="1368000"/>
            <a:ext cx="804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Om ni har flera alternativ välj ert certifikat, om endast erat finns tryck på ”OK”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20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Inloggning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069" y="2652713"/>
            <a:ext cx="3981450" cy="250507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88541" y="1507524"/>
            <a:ext cx="691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j-lt"/>
              </a:rPr>
              <a:t>Fyll i er pinkod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9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1200" y="1809857"/>
            <a:ext cx="8502502" cy="4267200"/>
          </a:xfrm>
        </p:spPr>
        <p:txBody>
          <a:bodyPr>
            <a:normAutofit/>
          </a:bodyPr>
          <a:lstStyle/>
          <a:p>
            <a:pPr marL="90488" indent="0">
              <a:buNone/>
            </a:pPr>
            <a:endParaRPr lang="sv-SE" sz="2000" i="1"/>
          </a:p>
          <a:p>
            <a:pPr marL="90488" indent="0">
              <a:buNone/>
            </a:pPr>
            <a:endParaRPr lang="sv-SE" sz="2000"/>
          </a:p>
          <a:p>
            <a:pPr marL="342900" indent="-342900">
              <a:buFontTx/>
              <a:buChar char="-"/>
              <a:defRPr/>
            </a:pPr>
            <a:endParaRPr lang="sv-SE" sz="200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576823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E-frikort – första sidan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20" y="1582437"/>
            <a:ext cx="9381482" cy="35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1688</TotalTime>
  <Words>596</Words>
  <Application>Microsoft Office PowerPoint</Application>
  <PresentationFormat>Bredbild</PresentationFormat>
  <Paragraphs>111</Paragraphs>
  <Slides>17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Cambria</vt:lpstr>
      <vt:lpstr>Verdana</vt:lpstr>
      <vt:lpstr>Wingdings</vt:lpstr>
      <vt:lpstr>RJH</vt:lpstr>
      <vt:lpstr>Om e-frikort</vt:lpstr>
      <vt:lpstr>Material &amp; kontakt</vt:lpstr>
      <vt:lpstr>Viktigaste förändringarna</vt:lpstr>
      <vt:lpstr>Viktigaste förändringarna, forts.</vt:lpstr>
      <vt:lpstr>E-frikort - Inloggning</vt:lpstr>
      <vt:lpstr>Inloggning</vt:lpstr>
      <vt:lpstr>Inloggning</vt:lpstr>
      <vt:lpstr>Inloggning</vt:lpstr>
      <vt:lpstr>E-frikort – första sidan</vt:lpstr>
      <vt:lpstr>E-frikort – första sidan</vt:lpstr>
      <vt:lpstr>Automatiskt utloggad</vt:lpstr>
      <vt:lpstr>Typer av meddelanden Rött = felmeddelanden, Gult = Varningsmeddelanden, Blått = OK</vt:lpstr>
      <vt:lpstr>Ordlista</vt:lpstr>
      <vt:lpstr>Status på frikort</vt:lpstr>
      <vt:lpstr>Systemroll – ”Användare”</vt:lpstr>
      <vt:lpstr>Påbörja registrering</vt:lpstr>
      <vt:lpstr>Påbörja registrering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 e-frikort</dc:title>
  <dc:creator>man_user</dc:creator>
  <cp:lastModifiedBy>man_user</cp:lastModifiedBy>
  <cp:revision>144</cp:revision>
  <cp:lastPrinted>2016-10-13T08:43:21Z</cp:lastPrinted>
  <dcterms:created xsi:type="dcterms:W3CDTF">2016-09-30T09:29:19Z</dcterms:created>
  <dcterms:modified xsi:type="dcterms:W3CDTF">2016-10-24T12:28:30Z</dcterms:modified>
</cp:coreProperties>
</file>