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9" r:id="rId9"/>
    <p:sldId id="290" r:id="rId10"/>
    <p:sldId id="291" r:id="rId11"/>
    <p:sldId id="264" r:id="rId12"/>
    <p:sldId id="265" r:id="rId13"/>
    <p:sldId id="318" r:id="rId14"/>
    <p:sldId id="266" r:id="rId15"/>
    <p:sldId id="267" r:id="rId16"/>
    <p:sldId id="268" r:id="rId17"/>
    <p:sldId id="269" r:id="rId18"/>
    <p:sldId id="296" r:id="rId19"/>
    <p:sldId id="270" r:id="rId20"/>
    <p:sldId id="271" r:id="rId21"/>
    <p:sldId id="272" r:id="rId22"/>
    <p:sldId id="273" r:id="rId23"/>
    <p:sldId id="274" r:id="rId24"/>
    <p:sldId id="283" r:id="rId25"/>
    <p:sldId id="284" r:id="rId26"/>
    <p:sldId id="287" r:id="rId27"/>
    <p:sldId id="292" r:id="rId28"/>
    <p:sldId id="293" r:id="rId29"/>
    <p:sldId id="295" r:id="rId30"/>
    <p:sldId id="294" r:id="rId31"/>
    <p:sldId id="307" r:id="rId32"/>
    <p:sldId id="308" r:id="rId33"/>
    <p:sldId id="309" r:id="rId34"/>
    <p:sldId id="315" r:id="rId35"/>
    <p:sldId id="316" r:id="rId36"/>
    <p:sldId id="285" r:id="rId37"/>
    <p:sldId id="297" r:id="rId38"/>
    <p:sldId id="276" r:id="rId39"/>
    <p:sldId id="277" r:id="rId40"/>
    <p:sldId id="278" r:id="rId41"/>
    <p:sldId id="279" r:id="rId42"/>
    <p:sldId id="280" r:id="rId43"/>
    <p:sldId id="282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281" r:id="rId52"/>
    <p:sldId id="305" r:id="rId53"/>
    <p:sldId id="306" r:id="rId54"/>
    <p:sldId id="288" r:id="rId55"/>
    <p:sldId id="320" r:id="rId56"/>
    <p:sldId id="321" r:id="rId57"/>
    <p:sldId id="311" r:id="rId58"/>
    <p:sldId id="310" r:id="rId59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8C200"/>
    <a:srgbClr val="16DC3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3107" autoAdjust="0"/>
  </p:normalViewPr>
  <p:slideViewPr>
    <p:cSldViewPr snapToGrid="0">
      <p:cViewPr varScale="1">
        <p:scale>
          <a:sx n="116" d="100"/>
          <a:sy n="116" d="100"/>
        </p:scale>
        <p:origin x="102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3C44-FF78-4E39-8874-9AA24205F2A4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EBDB-E6B6-4911-B02C-1DBF94E175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07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734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35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3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27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839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380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EBDB-E6B6-4911-B02C-1DBF94E175F4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161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993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970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48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065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074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427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942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74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378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EBDB-E6B6-4911-B02C-1DBF94E175F4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754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0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358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38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64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71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28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97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Obs! I detta fall omfattas</a:t>
            </a:r>
            <a:r>
              <a:rPr lang="sv-SE" baseline="0" dirty="0" smtClean="0"/>
              <a:t> de privata som egen vårdhuvudman.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EBDB-E6B6-4911-B02C-1DBF94E175F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00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45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50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Eventuellt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2016-10-24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9483" y="1106945"/>
            <a:ext cx="10465200" cy="648000"/>
          </a:xfrm>
        </p:spPr>
        <p:txBody>
          <a:bodyPr/>
          <a:lstStyle/>
          <a:p>
            <a:pPr algn="ctr"/>
            <a:r>
              <a:rPr lang="sv-SE" dirty="0" smtClean="0"/>
              <a:t>Utbildning e-frikort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49" y="2256183"/>
            <a:ext cx="9611914" cy="32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Inloggning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069" y="2652713"/>
            <a:ext cx="3981450" cy="250507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88541" y="1507524"/>
            <a:ext cx="691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j-lt"/>
              </a:rPr>
              <a:t>Fyll i er pinkod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92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1200" y="1809857"/>
            <a:ext cx="8502502" cy="4267200"/>
          </a:xfrm>
        </p:spPr>
        <p:txBody>
          <a:bodyPr>
            <a:normAutofit/>
          </a:bodyPr>
          <a:lstStyle/>
          <a:p>
            <a:pPr marL="90488" indent="0">
              <a:buNone/>
            </a:pPr>
            <a:endParaRPr lang="sv-SE" sz="2000" i="1"/>
          </a:p>
          <a:p>
            <a:pPr marL="90488" indent="0">
              <a:buNone/>
            </a:pPr>
            <a:endParaRPr lang="sv-SE" sz="2000"/>
          </a:p>
          <a:p>
            <a:pPr marL="342900" indent="-342900">
              <a:buFontTx/>
              <a:buChar char="-"/>
              <a:defRPr/>
            </a:pPr>
            <a:endParaRPr lang="sv-SE" sz="200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576823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E-frikort – första sidan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20" y="1582437"/>
            <a:ext cx="9381482" cy="35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93" y="3056938"/>
            <a:ext cx="6822484" cy="337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42" y="3118665"/>
            <a:ext cx="2916907" cy="40713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628" y="3305134"/>
            <a:ext cx="165468" cy="180511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1200" y="1459941"/>
            <a:ext cx="8565676" cy="4031614"/>
          </a:xfrm>
        </p:spPr>
        <p:txBody>
          <a:bodyPr/>
          <a:lstStyle/>
          <a:p>
            <a:pPr marL="90488" indent="0">
              <a:buNone/>
            </a:pPr>
            <a:r>
              <a:rPr lang="sv-SE" dirty="0" smtClean="0">
                <a:latin typeface="+mj-lt"/>
              </a:rPr>
              <a:t>1. Arbetsfält (beroende av funktionsval)</a:t>
            </a:r>
          </a:p>
          <a:p>
            <a:pPr marL="90488" indent="0">
              <a:buNone/>
            </a:pPr>
            <a:r>
              <a:rPr lang="sv-SE" dirty="0" smtClean="0">
                <a:latin typeface="+mj-lt"/>
              </a:rPr>
              <a:t>2. Menyfält för olika funktionsval (kan variera beroende på roll)</a:t>
            </a:r>
          </a:p>
          <a:p>
            <a:pPr marL="90488" indent="0">
              <a:buNone/>
            </a:pPr>
            <a:r>
              <a:rPr lang="sv-SE" dirty="0" smtClean="0">
                <a:latin typeface="+mj-lt"/>
              </a:rPr>
              <a:t>3. Inloggningsuppgifter och vårdhuvudman </a:t>
            </a:r>
            <a:endParaRPr lang="sv-SE" dirty="0">
              <a:latin typeface="+mj-lt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419927" cy="1265447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E-frikort – första sidan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0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Automatiskt utloggad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 ni ej är aktiva under en längre period så blir ni automatiskt utloggad</a:t>
            </a:r>
          </a:p>
          <a:p>
            <a:r>
              <a:rPr lang="sv-SE" dirty="0" smtClean="0"/>
              <a:t>Ni kommer till detta fönster</a:t>
            </a:r>
          </a:p>
          <a:p>
            <a:r>
              <a:rPr lang="sv-SE" dirty="0" smtClean="0"/>
              <a:t>Tryck på ”’</a:t>
            </a:r>
          </a:p>
          <a:p>
            <a:r>
              <a:rPr lang="sv-SE" dirty="0" smtClean="0"/>
              <a:t>Välj ert ”SITHS Certifikat”</a:t>
            </a:r>
          </a:p>
          <a:p>
            <a:r>
              <a:rPr lang="sv-SE" dirty="0" smtClean="0"/>
              <a:t>Ni är nu inloggad igen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09" y="2567759"/>
            <a:ext cx="3652961" cy="1765343"/>
          </a:xfrm>
          <a:prstGeom prst="rect">
            <a:avLst/>
          </a:prstGeom>
        </p:spPr>
      </p:pic>
      <p:cxnSp>
        <p:nvCxnSpPr>
          <p:cNvPr id="6" name="Rak pil 5"/>
          <p:cNvCxnSpPr/>
          <p:nvPr/>
        </p:nvCxnSpPr>
        <p:spPr>
          <a:xfrm>
            <a:off x="2693773" y="3072714"/>
            <a:ext cx="3822357" cy="972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0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783312" y="367896"/>
            <a:ext cx="7419927" cy="1265447"/>
          </a:xfrm>
        </p:spPr>
        <p:txBody>
          <a:bodyPr/>
          <a:lstStyle/>
          <a:p>
            <a:r>
              <a:rPr lang="sv-SE" dirty="0" smtClean="0"/>
              <a:t>Typer av meddelanden</a:t>
            </a:r>
            <a:br>
              <a:rPr lang="sv-SE" dirty="0" smtClean="0"/>
            </a:br>
            <a:r>
              <a:rPr lang="sv-SE" sz="1600" dirty="0" smtClean="0"/>
              <a:t>Rött = felmeddelanden, Gult = Varningsmeddelanden, Blått = OK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6" y="1410516"/>
            <a:ext cx="9144000" cy="47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419927" cy="1265447"/>
          </a:xfrm>
        </p:spPr>
        <p:txBody>
          <a:bodyPr/>
          <a:lstStyle/>
          <a:p>
            <a:r>
              <a:rPr lang="sv-SE" altLang="sv-SE" smtClean="0">
                <a:latin typeface="Arial" charset="0"/>
              </a:rPr>
              <a:t>Ordlista</a:t>
            </a:r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00108"/>
              </p:ext>
            </p:extLst>
          </p:nvPr>
        </p:nvGraphicFramePr>
        <p:xfrm>
          <a:off x="1240470" y="1729209"/>
          <a:ext cx="8229600" cy="3525856"/>
        </p:xfrm>
        <a:graphic>
          <a:graphicData uri="http://schemas.openxmlformats.org/drawingml/2006/table">
            <a:tbl>
              <a:tblPr/>
              <a:tblGrid>
                <a:gridCol w="2101756"/>
                <a:gridCol w="6127844"/>
              </a:tblGrid>
              <a:tr h="1422736">
                <a:tc>
                  <a:txBody>
                    <a:bodyPr/>
                    <a:lstStyle/>
                    <a:p>
                      <a:r>
                        <a:rPr lang="sv-SE" b="1" dirty="0" smtClean="0"/>
                        <a:t>Frikortstyp</a:t>
                      </a:r>
                      <a:endParaRPr lang="sv-S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En frikortstyp är en typ av ett frikort, </a:t>
                      </a:r>
                      <a:r>
                        <a:rPr lang="sv-SE" b="0" dirty="0" smtClean="0"/>
                        <a:t>RJH har enbart ”Öppen Sjukvård” i dagsläget.</a:t>
                      </a:r>
                      <a:endParaRPr lang="sv-SE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Vårdhuvudman</a:t>
                      </a:r>
                      <a:endParaRPr lang="sv-S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Vårdhuvudman är oftast det län/landsting som ansvarar för respektive vårdgivare, till exempel SLL, NLL, RJH, LUL o.s.v</a:t>
                      </a:r>
                      <a:r>
                        <a:rPr lang="sv-SE" dirty="0" smtClean="0"/>
                        <a:t>.</a:t>
                      </a:r>
                    </a:p>
                    <a:p>
                      <a:endParaRPr lang="sv-S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b="1"/>
                        <a:t>Frikort</a:t>
                      </a:r>
                      <a:endParaRPr lang="sv-S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Ett </a:t>
                      </a:r>
                      <a:r>
                        <a:rPr lang="sv-SE" dirty="0" smtClean="0"/>
                        <a:t>e-frikort </a:t>
                      </a:r>
                      <a:r>
                        <a:rPr lang="sv-SE" dirty="0"/>
                        <a:t>är kort </a:t>
                      </a:r>
                      <a:r>
                        <a:rPr lang="sv-SE" dirty="0" smtClean="0"/>
                        <a:t>som</a:t>
                      </a:r>
                      <a:r>
                        <a:rPr lang="sv-SE" baseline="0" dirty="0" smtClean="0"/>
                        <a:t> håller </a:t>
                      </a:r>
                      <a:r>
                        <a:rPr lang="sv-SE" dirty="0" smtClean="0"/>
                        <a:t>reda </a:t>
                      </a:r>
                      <a:r>
                        <a:rPr lang="sv-SE" dirty="0"/>
                        <a:t>på alla </a:t>
                      </a:r>
                      <a:r>
                        <a:rPr lang="sv-SE" dirty="0" smtClean="0"/>
                        <a:t>registrerade </a:t>
                      </a:r>
                      <a:r>
                        <a:rPr lang="sv-SE" dirty="0"/>
                        <a:t>transaktioner. Ett </a:t>
                      </a:r>
                      <a:r>
                        <a:rPr lang="sv-SE" dirty="0" smtClean="0"/>
                        <a:t>e-frikort </a:t>
                      </a:r>
                      <a:r>
                        <a:rPr lang="sv-SE" dirty="0"/>
                        <a:t>kan ha olika status, </a:t>
                      </a:r>
                      <a:r>
                        <a:rPr lang="sv-SE" b="0" i="1" dirty="0"/>
                        <a:t>Ej uppnått, </a:t>
                      </a:r>
                      <a:r>
                        <a:rPr lang="sv-SE" b="0" i="1" dirty="0" smtClean="0"/>
                        <a:t>Preliminärt, Uppnått/slutgiltigt </a:t>
                      </a:r>
                      <a:r>
                        <a:rPr lang="sv-SE" b="0" i="1" dirty="0"/>
                        <a:t>och Utgånget</a:t>
                      </a:r>
                      <a:r>
                        <a:rPr lang="sv-SE" b="0" i="1" dirty="0" smtClean="0"/>
                        <a:t>. </a:t>
                      </a:r>
                      <a:endParaRPr lang="sv-SE" b="1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2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419927" cy="1265447"/>
          </a:xfrm>
        </p:spPr>
        <p:txBody>
          <a:bodyPr/>
          <a:lstStyle/>
          <a:p>
            <a:r>
              <a:rPr lang="sv-SE" altLang="sv-SE" smtClean="0">
                <a:latin typeface="Arial" charset="0"/>
              </a:rPr>
              <a:t>Status på frikort</a:t>
            </a:r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2906879" y="1654491"/>
            <a:ext cx="67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Ej uppnått, Preliminärt, Uppnått/slutgiltigt och</a:t>
            </a:r>
            <a:r>
              <a:rPr lang="sv-SE" dirty="0"/>
              <a:t> </a:t>
            </a:r>
            <a:r>
              <a:rPr lang="sv-SE" b="1" dirty="0"/>
              <a:t>Utgånget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16" y="2191237"/>
            <a:ext cx="3909757" cy="19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16" y="4254264"/>
            <a:ext cx="3655499" cy="196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01" y="2154258"/>
            <a:ext cx="3635655" cy="19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510" y="4197875"/>
            <a:ext cx="3450463" cy="19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799967" y="1416908"/>
            <a:ext cx="8502502" cy="4627198"/>
          </a:xfrm>
        </p:spPr>
        <p:txBody>
          <a:bodyPr>
            <a:normAutofit fontScale="92500" lnSpcReduction="20000"/>
          </a:bodyPr>
          <a:lstStyle/>
          <a:p>
            <a:pPr marL="90488" indent="0">
              <a:buNone/>
            </a:pPr>
            <a:endParaRPr lang="sv-SE" sz="2000" dirty="0"/>
          </a:p>
          <a:p>
            <a:pPr marL="90488" indent="0">
              <a:buNone/>
            </a:pPr>
            <a:r>
              <a:rPr lang="sv-SE" sz="2000" b="1" dirty="0"/>
              <a:t>Som vanlig användare har du möjlighet att:</a:t>
            </a:r>
            <a:endParaRPr lang="sv-SE" sz="2000" dirty="0"/>
          </a:p>
          <a:p>
            <a:r>
              <a:rPr lang="sv-SE" sz="2000" dirty="0" smtClean="0"/>
              <a:t>Söka frikort / </a:t>
            </a:r>
            <a:r>
              <a:rPr lang="sv-SE" sz="2000" dirty="0"/>
              <a:t>Se historik</a:t>
            </a:r>
          </a:p>
          <a:p>
            <a:r>
              <a:rPr lang="sv-SE" sz="2000" dirty="0"/>
              <a:t>Visa </a:t>
            </a:r>
            <a:r>
              <a:rPr lang="sv-SE" sz="2000" dirty="0" smtClean="0"/>
              <a:t>betalningar </a:t>
            </a:r>
            <a:r>
              <a:rPr lang="sv-SE" sz="2000" dirty="0"/>
              <a:t>/ Hämta detaljer </a:t>
            </a:r>
          </a:p>
          <a:p>
            <a:r>
              <a:rPr lang="sv-SE" sz="2000" dirty="0"/>
              <a:t>Registrera patientavgift</a:t>
            </a:r>
          </a:p>
          <a:p>
            <a:r>
              <a:rPr lang="sv-SE" sz="2000" dirty="0"/>
              <a:t>Registrera </a:t>
            </a:r>
            <a:r>
              <a:rPr lang="sv-SE" sz="2000" dirty="0" smtClean="0"/>
              <a:t>frikort, både eget och från annan vårdhuvudman (SLL, NLL mm)</a:t>
            </a:r>
            <a:endParaRPr lang="sv-SE" sz="2000" dirty="0"/>
          </a:p>
          <a:p>
            <a:r>
              <a:rPr lang="sv-SE" sz="2000" dirty="0"/>
              <a:t>Rätta frikort</a:t>
            </a:r>
          </a:p>
          <a:p>
            <a:r>
              <a:rPr lang="sv-SE" sz="2000" dirty="0"/>
              <a:t>Rätta </a:t>
            </a:r>
            <a:r>
              <a:rPr lang="sv-SE" sz="2000" dirty="0" smtClean="0"/>
              <a:t>betalning</a:t>
            </a:r>
          </a:p>
          <a:p>
            <a:r>
              <a:rPr lang="sv-SE" sz="2100" dirty="0"/>
              <a:t>Efterregistrera avgifter</a:t>
            </a:r>
          </a:p>
          <a:p>
            <a:pPr marL="90488" indent="0">
              <a:buNone/>
            </a:pPr>
            <a:endParaRPr lang="sv-SE" sz="2000" dirty="0" smtClean="0"/>
          </a:p>
          <a:p>
            <a:pPr marL="90488" indent="0">
              <a:buNone/>
            </a:pPr>
            <a:r>
              <a:rPr lang="sv-SE" sz="2000" dirty="0" smtClean="0"/>
              <a:t>OBS!</a:t>
            </a:r>
            <a:endParaRPr lang="sv-SE" sz="2000" dirty="0"/>
          </a:p>
          <a:p>
            <a:pPr marL="90488" indent="0">
              <a:buNone/>
            </a:pPr>
            <a:r>
              <a:rPr lang="sv-SE" sz="2000" dirty="0"/>
              <a:t>Systemroll </a:t>
            </a:r>
            <a:r>
              <a:rPr lang="sv-SE" sz="2000" dirty="0" smtClean="0"/>
              <a:t>”Användare” </a:t>
            </a:r>
            <a:r>
              <a:rPr lang="sv-SE" sz="2000" dirty="0"/>
              <a:t>får endast ändra/radera betalning kopplad till den vårdgivare som användaren tillhör.  </a:t>
            </a:r>
          </a:p>
          <a:p>
            <a:pPr marL="342900" indent="-342900">
              <a:buFontTx/>
              <a:buChar char="-"/>
              <a:defRPr/>
            </a:pPr>
            <a:endParaRPr lang="sv-SE" sz="20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576823" cy="1265447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</a:rPr>
              <a:t>Systemroll – </a:t>
            </a:r>
            <a:r>
              <a:rPr lang="sv-SE" altLang="sv-SE" sz="3200" dirty="0" smtClean="0">
                <a:latin typeface="Arial" charset="0"/>
              </a:rPr>
              <a:t>”Användare</a:t>
            </a:r>
            <a:r>
              <a:rPr lang="sv-SE" altLang="sv-SE" sz="3200" dirty="0">
                <a:latin typeface="Arial" charset="0"/>
              </a:rPr>
              <a:t>”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8040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Påbörja registrering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515" y="2134209"/>
            <a:ext cx="9382557" cy="3542083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Första sidan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6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4716" y="1631093"/>
            <a:ext cx="9446591" cy="353544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74235" y="524415"/>
            <a:ext cx="7752571" cy="1265447"/>
          </a:xfrm>
        </p:spPr>
        <p:txBody>
          <a:bodyPr/>
          <a:lstStyle/>
          <a:p>
            <a:r>
              <a:rPr lang="sv-SE" dirty="0" smtClean="0"/>
              <a:t>Påbörja registrering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 flipV="1">
            <a:off x="3772930" y="2896540"/>
            <a:ext cx="1493730" cy="12395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4921102" y="4136065"/>
            <a:ext cx="26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Ange Personnummer</a:t>
            </a:r>
          </a:p>
        </p:txBody>
      </p:sp>
    </p:spTree>
    <p:extLst>
      <p:ext uri="{BB962C8B-B14F-4D97-AF65-F5344CB8AC3E}">
        <p14:creationId xmlns:p14="http://schemas.microsoft.com/office/powerpoint/2010/main" val="17400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1981201" y="1868905"/>
            <a:ext cx="8024849" cy="4141634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+mj-lt"/>
              </a:rPr>
              <a:t>Om e-frikort</a:t>
            </a:r>
          </a:p>
          <a:p>
            <a:pPr marL="90488" indent="0">
              <a:buNone/>
            </a:pPr>
            <a:endParaRPr lang="sv-SE" dirty="0" smtClean="0">
              <a:latin typeface="+mj-lt"/>
            </a:endParaRPr>
          </a:p>
          <a:p>
            <a:r>
              <a:rPr lang="sv-SE" dirty="0">
                <a:latin typeface="+mj-lt"/>
              </a:rPr>
              <a:t>Material &amp; </a:t>
            </a:r>
            <a:r>
              <a:rPr lang="sv-SE" dirty="0" smtClean="0">
                <a:latin typeface="+mj-lt"/>
              </a:rPr>
              <a:t>kontakt</a:t>
            </a:r>
          </a:p>
          <a:p>
            <a:pPr marL="90488" indent="0">
              <a:buNone/>
            </a:pPr>
            <a:endParaRPr lang="sv-SE" dirty="0" smtClean="0">
              <a:latin typeface="+mj-lt"/>
            </a:endParaRPr>
          </a:p>
          <a:p>
            <a:r>
              <a:rPr lang="sv-SE" dirty="0" smtClean="0">
                <a:latin typeface="+mj-lt"/>
              </a:rPr>
              <a:t>Viktigaste förändringarna</a:t>
            </a:r>
          </a:p>
          <a:p>
            <a:endParaRPr lang="sv-SE" dirty="0">
              <a:latin typeface="+mj-lt"/>
            </a:endParaRPr>
          </a:p>
          <a:p>
            <a:r>
              <a:rPr lang="sv-SE" dirty="0" smtClean="0">
                <a:latin typeface="+mj-lt"/>
              </a:rPr>
              <a:t>1 -13 E-frikort – manual och bilder</a:t>
            </a:r>
          </a:p>
          <a:p>
            <a:pPr marL="90488" indent="0">
              <a:buNone/>
            </a:pPr>
            <a:endParaRPr lang="sv-SE" dirty="0">
              <a:latin typeface="Cambria" panose="02040503050406030204" pitchFamily="18" charset="0"/>
            </a:endParaRPr>
          </a:p>
          <a:p>
            <a:endParaRPr lang="sv-SE" dirty="0" smtClean="0">
              <a:latin typeface="Cambria" panose="02040503050406030204" pitchFamily="18" charset="0"/>
            </a:endParaRP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8736" y="2004048"/>
            <a:ext cx="9282896" cy="349059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977081" y="524415"/>
            <a:ext cx="8349725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1 Betalning för patient utan frikort</a:t>
            </a:r>
            <a:endParaRPr lang="sv-SE" dirty="0"/>
          </a:p>
        </p:txBody>
      </p:sp>
      <p:cxnSp>
        <p:nvCxnSpPr>
          <p:cNvPr id="5" name="Rak pil 4"/>
          <p:cNvCxnSpPr/>
          <p:nvPr/>
        </p:nvCxnSpPr>
        <p:spPr>
          <a:xfrm flipH="1" flipV="1">
            <a:off x="7521146" y="3954163"/>
            <a:ext cx="955589" cy="6919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8159003" y="4725242"/>
            <a:ext cx="300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Tryck på knappen ”Registrera </a:t>
            </a:r>
            <a:r>
              <a:rPr lang="sv-SE" dirty="0" smtClean="0">
                <a:solidFill>
                  <a:srgbClr val="FF0000"/>
                </a:solidFill>
              </a:rPr>
              <a:t>avgift”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2395" y="1789862"/>
            <a:ext cx="10174669" cy="3787154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405449" y="524415"/>
            <a:ext cx="7921357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1 Betalning för patient utan frikort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 flipV="1">
            <a:off x="4275438" y="3209414"/>
            <a:ext cx="1138187" cy="834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>
            <a:stCxn id="12" idx="1"/>
          </p:cNvCxnSpPr>
          <p:nvPr/>
        </p:nvCxnSpPr>
        <p:spPr>
          <a:xfrm flipH="1" flipV="1">
            <a:off x="4712043" y="3905899"/>
            <a:ext cx="701581" cy="2045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413624" y="3925832"/>
            <a:ext cx="300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Tryck på knappen ”Spara”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413624" y="2984947"/>
            <a:ext cx="26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Ange betalat belopp</a:t>
            </a:r>
          </a:p>
          <a:p>
            <a:r>
              <a:rPr lang="sv-SE" dirty="0">
                <a:solidFill>
                  <a:srgbClr val="FF0000"/>
                </a:solidFill>
              </a:rPr>
              <a:t>och besöksdatum</a:t>
            </a:r>
          </a:p>
        </p:txBody>
      </p:sp>
      <p:cxnSp>
        <p:nvCxnSpPr>
          <p:cNvPr id="14" name="Rak pil 13"/>
          <p:cNvCxnSpPr/>
          <p:nvPr/>
        </p:nvCxnSpPr>
        <p:spPr>
          <a:xfrm flipH="1">
            <a:off x="3748216" y="3292868"/>
            <a:ext cx="1665408" cy="2746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4975873" y="4913201"/>
            <a:ext cx="24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Bekräfta </a:t>
            </a:r>
            <a:r>
              <a:rPr lang="sv-SE" dirty="0" smtClean="0">
                <a:solidFill>
                  <a:srgbClr val="FF0000"/>
                </a:solidFill>
              </a:rPr>
              <a:t>avgift / spara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19" name="Rak pil 18"/>
          <p:cNvCxnSpPr/>
          <p:nvPr/>
        </p:nvCxnSpPr>
        <p:spPr>
          <a:xfrm flipV="1">
            <a:off x="7459390" y="5060409"/>
            <a:ext cx="938539" cy="419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Bildobjekt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685" y="3683439"/>
            <a:ext cx="27717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50" y="1669141"/>
            <a:ext cx="9766086" cy="3936661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191265" y="524415"/>
            <a:ext cx="8135541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1 Betalning för patient utan frikort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 flipV="1">
            <a:off x="5708822" y="2767914"/>
            <a:ext cx="907600" cy="51570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 flipV="1">
            <a:off x="5570887" y="4056997"/>
            <a:ext cx="947595" cy="1925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6472881" y="3306021"/>
            <a:ext cx="233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Registrering utförd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274228" y="5695244"/>
            <a:ext cx="336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Möjlighet för utskrift till .</a:t>
            </a:r>
            <a:r>
              <a:rPr lang="sv-SE" dirty="0" err="1">
                <a:solidFill>
                  <a:srgbClr val="FF0000"/>
                </a:solidFill>
              </a:rPr>
              <a:t>pdf-fil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14" name="Rak pil 13"/>
          <p:cNvCxnSpPr/>
          <p:nvPr/>
        </p:nvCxnSpPr>
        <p:spPr>
          <a:xfrm flipV="1">
            <a:off x="7681683" y="5339306"/>
            <a:ext cx="243597" cy="35593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6616421" y="3946135"/>
            <a:ext cx="233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Informationsfält </a:t>
            </a:r>
          </a:p>
          <a:p>
            <a:r>
              <a:rPr lang="sv-SE" dirty="0">
                <a:solidFill>
                  <a:srgbClr val="FF0000"/>
                </a:solidFill>
              </a:rPr>
              <a:t>om frikort</a:t>
            </a:r>
          </a:p>
        </p:txBody>
      </p:sp>
    </p:spTree>
    <p:extLst>
      <p:ext uri="{BB962C8B-B14F-4D97-AF65-F5344CB8AC3E}">
        <p14:creationId xmlns:p14="http://schemas.microsoft.com/office/powerpoint/2010/main" val="26570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388973" y="524415"/>
            <a:ext cx="7937833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1 Betalning för patient utan frikort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32" y="1432741"/>
            <a:ext cx="8795180" cy="45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52" y="1284073"/>
            <a:ext cx="10368497" cy="385947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751439" y="524415"/>
            <a:ext cx="7575368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2 Registrera befintligt frikort 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7592510" y="4082232"/>
            <a:ext cx="265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Registrera nytt frikort</a:t>
            </a: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7026876" y="3377515"/>
            <a:ext cx="1680519" cy="7047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458" y="371987"/>
            <a:ext cx="1247445" cy="8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09" y="1438952"/>
            <a:ext cx="10235256" cy="3836326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207741" y="334368"/>
            <a:ext cx="8064843" cy="1265447"/>
          </a:xfrm>
        </p:spPr>
        <p:txBody>
          <a:bodyPr/>
          <a:lstStyle/>
          <a:p>
            <a:r>
              <a:rPr lang="sv-SE" altLang="sv-SE" sz="3800" dirty="0" smtClean="0">
                <a:latin typeface="Arial" charset="0"/>
              </a:rPr>
              <a:t>2 Registrera befintligt frikort</a:t>
            </a:r>
            <a:endParaRPr lang="sv-SE" sz="3800" dirty="0"/>
          </a:p>
        </p:txBody>
      </p:sp>
      <p:sp>
        <p:nvSpPr>
          <p:cNvPr id="13" name="textruta 12"/>
          <p:cNvSpPr txBox="1"/>
          <p:nvPr/>
        </p:nvSpPr>
        <p:spPr>
          <a:xfrm>
            <a:off x="5859304" y="2340647"/>
            <a:ext cx="5785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Ange:</a:t>
            </a:r>
          </a:p>
          <a:p>
            <a:r>
              <a:rPr lang="sv-SE" sz="1600" dirty="0" smtClean="0">
                <a:solidFill>
                  <a:srgbClr val="FF0000"/>
                </a:solidFill>
              </a:rPr>
              <a:t>- Korrekt giltighetsperiod</a:t>
            </a:r>
          </a:p>
          <a:p>
            <a:r>
              <a:rPr lang="sv-SE" sz="1600" dirty="0" smtClean="0">
                <a:solidFill>
                  <a:srgbClr val="FF0000"/>
                </a:solidFill>
              </a:rPr>
              <a:t>- Anledning;  Personen har frikort hos annan vårdhuvudman </a:t>
            </a:r>
          </a:p>
          <a:p>
            <a:r>
              <a:rPr lang="sv-SE" sz="1600" dirty="0" smtClean="0">
                <a:solidFill>
                  <a:srgbClr val="FF0000"/>
                </a:solidFill>
              </a:rPr>
              <a:t>- Frikortsnummer</a:t>
            </a:r>
            <a:r>
              <a:rPr lang="sv-SE" sz="16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9" name="Rak pil 8"/>
          <p:cNvCxnSpPr/>
          <p:nvPr/>
        </p:nvCxnSpPr>
        <p:spPr>
          <a:xfrm flipH="1">
            <a:off x="3512290" y="2760689"/>
            <a:ext cx="2347016" cy="314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 flipH="1">
            <a:off x="3681298" y="3263869"/>
            <a:ext cx="2178005" cy="8829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flipH="1">
            <a:off x="4521694" y="4274003"/>
            <a:ext cx="1704282" cy="28374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6304824" y="4050447"/>
            <a:ext cx="127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</a:t>
            </a:r>
            <a:r>
              <a:rPr lang="sv-SE" dirty="0" smtClean="0">
                <a:solidFill>
                  <a:srgbClr val="FF0000"/>
                </a:solidFill>
              </a:rPr>
              <a:t>para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08" y="4631841"/>
            <a:ext cx="1569213" cy="1109932"/>
          </a:xfrm>
          <a:prstGeom prst="rect">
            <a:avLst/>
          </a:prstGeom>
        </p:spPr>
      </p:pic>
      <p:cxnSp>
        <p:nvCxnSpPr>
          <p:cNvPr id="18" name="Rak pil 17"/>
          <p:cNvCxnSpPr/>
          <p:nvPr/>
        </p:nvCxnSpPr>
        <p:spPr>
          <a:xfrm flipH="1">
            <a:off x="3006810" y="3034627"/>
            <a:ext cx="2852493" cy="795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 23"/>
          <p:cNvSpPr/>
          <p:nvPr/>
        </p:nvSpPr>
        <p:spPr>
          <a:xfrm>
            <a:off x="1482811" y="4774431"/>
            <a:ext cx="588910" cy="176509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1198509" y="5515837"/>
            <a:ext cx="795048" cy="22593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345" y="4862685"/>
            <a:ext cx="2971074" cy="1603355"/>
          </a:xfrm>
          <a:prstGeom prst="rect">
            <a:avLst/>
          </a:prstGeom>
        </p:spPr>
      </p:pic>
      <p:cxnSp>
        <p:nvCxnSpPr>
          <p:cNvPr id="17" name="Rak pil 16"/>
          <p:cNvCxnSpPr/>
          <p:nvPr/>
        </p:nvCxnSpPr>
        <p:spPr>
          <a:xfrm>
            <a:off x="6746789" y="4319560"/>
            <a:ext cx="3113903" cy="19329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4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433797"/>
            <a:ext cx="7419927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2 Registrera befintligt frikort 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363529" y="5530711"/>
            <a:ext cx="6633764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sv-SE" sz="1400" dirty="0" smtClean="0">
                <a:solidFill>
                  <a:srgbClr val="FF0000"/>
                </a:solidFill>
              </a:rPr>
              <a:t>Ett </a:t>
            </a:r>
            <a:r>
              <a:rPr lang="sv-SE" sz="1400" dirty="0">
                <a:solidFill>
                  <a:srgbClr val="FF0000"/>
                </a:solidFill>
              </a:rPr>
              <a:t>fysiskt frikort skickas till </a:t>
            </a:r>
            <a:r>
              <a:rPr lang="sv-SE" sz="1400" dirty="0" smtClean="0">
                <a:solidFill>
                  <a:srgbClr val="FF0000"/>
                </a:solidFill>
              </a:rPr>
              <a:t>folkbokföringsadress inom ca </a:t>
            </a:r>
            <a:r>
              <a:rPr lang="sv-SE" sz="1400" dirty="0">
                <a:solidFill>
                  <a:srgbClr val="FF0000"/>
                </a:solidFill>
              </a:rPr>
              <a:t>en vecka.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81" y="1382929"/>
            <a:ext cx="10113169" cy="381514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23" y="1058533"/>
            <a:ext cx="2915627" cy="4128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9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19999"/>
            <a:ext cx="10465200" cy="1141751"/>
          </a:xfrm>
        </p:spPr>
        <p:txBody>
          <a:bodyPr/>
          <a:lstStyle/>
          <a:p>
            <a:pPr algn="ctr"/>
            <a:r>
              <a:rPr lang="sv-SE" dirty="0" smtClean="0"/>
              <a:t>3 Registrering när person har påbörjat högkostnadskort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037" y="1989138"/>
            <a:ext cx="9911433" cy="38322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799" y="2976602"/>
            <a:ext cx="2734319" cy="217033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5854326" y="4962270"/>
            <a:ext cx="265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Registrera </a:t>
            </a:r>
            <a:r>
              <a:rPr lang="sv-SE" dirty="0" smtClean="0">
                <a:solidFill>
                  <a:srgbClr val="FF0000"/>
                </a:solidFill>
              </a:rPr>
              <a:t>avgift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8" name="Rak pil 7"/>
          <p:cNvCxnSpPr/>
          <p:nvPr/>
        </p:nvCxnSpPr>
        <p:spPr>
          <a:xfrm flipV="1">
            <a:off x="6969212" y="4085968"/>
            <a:ext cx="387177" cy="8763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61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3 Registrering </a:t>
            </a:r>
            <a:r>
              <a:rPr lang="sv-SE" dirty="0"/>
              <a:t>när person </a:t>
            </a:r>
            <a:r>
              <a:rPr lang="sv-SE" dirty="0" smtClean="0"/>
              <a:t>har </a:t>
            </a:r>
            <a:r>
              <a:rPr lang="sv-SE" dirty="0"/>
              <a:t>påbörjat högkostnadskort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02" y="1989138"/>
            <a:ext cx="10229384" cy="383222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096600" y="3925714"/>
            <a:ext cx="265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Markera för att få upp arbetsfält 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H="1" flipV="1">
            <a:off x="5717059" y="2998573"/>
            <a:ext cx="1606380" cy="92714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740" y="1368000"/>
            <a:ext cx="2495608" cy="19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4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7179" y="720000"/>
            <a:ext cx="11310552" cy="648000"/>
          </a:xfrm>
        </p:spPr>
        <p:txBody>
          <a:bodyPr/>
          <a:lstStyle/>
          <a:p>
            <a:pPr algn="ctr"/>
            <a:r>
              <a:rPr lang="sv-SE" dirty="0" smtClean="0"/>
              <a:t>3 Efterregistrering </a:t>
            </a:r>
            <a:r>
              <a:rPr lang="sv-SE" dirty="0"/>
              <a:t>när </a:t>
            </a:r>
            <a:r>
              <a:rPr lang="sv-SE" dirty="0" smtClean="0"/>
              <a:t>person har påbörjat </a:t>
            </a:r>
            <a:r>
              <a:rPr lang="sv-SE" dirty="0"/>
              <a:t>högkostnadskort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003" y="1989138"/>
            <a:ext cx="10121582" cy="38322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39" y="4645496"/>
            <a:ext cx="2076579" cy="127181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884" y="4306119"/>
            <a:ext cx="2865670" cy="227459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8617009" y="3522688"/>
            <a:ext cx="187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Efterregistrering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5506278" y="3522688"/>
            <a:ext cx="3915989" cy="3825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4275567" y="5074083"/>
            <a:ext cx="265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Spara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14" name="Rak pil 13"/>
          <p:cNvCxnSpPr/>
          <p:nvPr/>
        </p:nvCxnSpPr>
        <p:spPr>
          <a:xfrm>
            <a:off x="5089240" y="5281403"/>
            <a:ext cx="2127106" cy="4934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H="1">
            <a:off x="9171137" y="3905250"/>
            <a:ext cx="271037" cy="4812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 flipH="1" flipV="1">
            <a:off x="4415160" y="4871072"/>
            <a:ext cx="173316" cy="198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llips 2"/>
          <p:cNvSpPr/>
          <p:nvPr/>
        </p:nvSpPr>
        <p:spPr>
          <a:xfrm>
            <a:off x="2425148" y="4393096"/>
            <a:ext cx="646043" cy="47797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/>
          <p:nvPr/>
        </p:nvCxnSpPr>
        <p:spPr>
          <a:xfrm flipH="1">
            <a:off x="1547558" y="4632084"/>
            <a:ext cx="1152192" cy="154899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198783" y="4675124"/>
            <a:ext cx="2549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Använd plustecknet för att lägga till nya rader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26" name="Ellips 25"/>
          <p:cNvSpPr/>
          <p:nvPr/>
        </p:nvSpPr>
        <p:spPr>
          <a:xfrm>
            <a:off x="5506278" y="3041374"/>
            <a:ext cx="1123122" cy="36202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/>
          <p:cNvSpPr txBox="1"/>
          <p:nvPr/>
        </p:nvSpPr>
        <p:spPr>
          <a:xfrm>
            <a:off x="4641608" y="2375953"/>
            <a:ext cx="209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Där patienten varit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32" name="Rak pil 31"/>
          <p:cNvCxnSpPr/>
          <p:nvPr/>
        </p:nvCxnSpPr>
        <p:spPr>
          <a:xfrm>
            <a:off x="5794513" y="2662663"/>
            <a:ext cx="247942" cy="528548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63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1990792" y="1581105"/>
            <a:ext cx="9528660" cy="4384910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sv-SE" dirty="0" smtClean="0">
                <a:latin typeface="+mj-lt"/>
              </a:rPr>
              <a:t>E-frikort är ett elektroniskt högkostnadsskydd och består av en databas där alla transaktioner automatiskt samlas från vårdgivare som är anslutna till e-frikort. Här finns också besöksavgifter som registrerats in av Ekonomi- och </a:t>
            </a:r>
            <a:r>
              <a:rPr lang="sv-SE" dirty="0" err="1" smtClean="0">
                <a:latin typeface="+mj-lt"/>
              </a:rPr>
              <a:t>löneservice</a:t>
            </a:r>
            <a:r>
              <a:rPr lang="sv-SE" dirty="0" smtClean="0">
                <a:latin typeface="+mj-lt"/>
              </a:rPr>
              <a:t>.</a:t>
            </a:r>
          </a:p>
          <a:p>
            <a:pPr marL="90488" indent="0">
              <a:buNone/>
            </a:pPr>
            <a:endParaRPr lang="sv-SE" sz="1600" dirty="0">
              <a:latin typeface="Cambria" panose="02040503050406030204" pitchFamily="18" charset="0"/>
            </a:endParaRPr>
          </a:p>
          <a:p>
            <a:pPr marL="90488" indent="0">
              <a:buNone/>
            </a:pPr>
            <a:endParaRPr lang="sv-SE" dirty="0" smtClean="0">
              <a:latin typeface="Cambria" panose="02040503050406030204" pitchFamily="18" charset="0"/>
            </a:endParaRPr>
          </a:p>
          <a:p>
            <a:pPr marL="90488" indent="0">
              <a:buNone/>
            </a:pPr>
            <a:endParaRPr lang="sv-SE" dirty="0">
              <a:latin typeface="Cambria" panose="02040503050406030204" pitchFamily="18" charset="0"/>
            </a:endParaRPr>
          </a:p>
          <a:p>
            <a:pPr marL="90488" indent="0">
              <a:buNone/>
            </a:pPr>
            <a:endParaRPr lang="sv-SE" dirty="0" smtClean="0">
              <a:latin typeface="Cambria" panose="02040503050406030204" pitchFamily="18" charset="0"/>
            </a:endParaRPr>
          </a:p>
          <a:p>
            <a:pPr marL="90488" indent="0">
              <a:buNone/>
            </a:pPr>
            <a:endParaRPr lang="sv-SE" dirty="0" smtClean="0">
              <a:latin typeface="Cambria" panose="02040503050406030204" pitchFamily="18" charset="0"/>
            </a:endParaRPr>
          </a:p>
          <a:p>
            <a:pPr marL="90488" indent="0">
              <a:buNone/>
            </a:pPr>
            <a:r>
              <a:rPr lang="sv-SE" dirty="0" smtClean="0">
                <a:latin typeface="+mj-lt"/>
              </a:rPr>
              <a:t>Det innebär att högkostnadskorten fasas ut och att frikort automatisk skrivs ut och skickas till patienten.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e-frikort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  <p:grpSp>
        <p:nvGrpSpPr>
          <p:cNvPr id="39" name="Grupp 38"/>
          <p:cNvGrpSpPr/>
          <p:nvPr/>
        </p:nvGrpSpPr>
        <p:grpSpPr>
          <a:xfrm>
            <a:off x="2706972" y="3494030"/>
            <a:ext cx="8265828" cy="1247719"/>
            <a:chOff x="1156319" y="5377598"/>
            <a:chExt cx="6419306" cy="1247719"/>
          </a:xfrm>
        </p:grpSpPr>
        <p:sp>
          <p:nvSpPr>
            <p:cNvPr id="2" name="textruta 1"/>
            <p:cNvSpPr txBox="1"/>
            <p:nvPr/>
          </p:nvSpPr>
          <p:spPr>
            <a:xfrm>
              <a:off x="1156319" y="5384424"/>
              <a:ext cx="110970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COSMIC</a:t>
              </a: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3771541" y="5385450"/>
              <a:ext cx="110970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E-frikort</a:t>
              </a: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407724" y="5377598"/>
              <a:ext cx="1167901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Privata vårdgivare/ Folktandvård</a:t>
              </a:r>
              <a:endParaRPr lang="sv-SE" dirty="0"/>
            </a:p>
          </p:txBody>
        </p:sp>
        <p:cxnSp>
          <p:nvCxnSpPr>
            <p:cNvPr id="4" name="Rak pil 3"/>
            <p:cNvCxnSpPr/>
            <p:nvPr/>
          </p:nvCxnSpPr>
          <p:spPr>
            <a:xfrm flipH="1">
              <a:off x="2666272" y="5657128"/>
              <a:ext cx="6273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 flipV="1">
              <a:off x="2698829" y="5466860"/>
              <a:ext cx="62734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pil 33"/>
            <p:cNvCxnSpPr/>
            <p:nvPr/>
          </p:nvCxnSpPr>
          <p:spPr>
            <a:xfrm flipH="1">
              <a:off x="5325172" y="5469653"/>
              <a:ext cx="6273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pil 34"/>
            <p:cNvCxnSpPr/>
            <p:nvPr/>
          </p:nvCxnSpPr>
          <p:spPr>
            <a:xfrm flipV="1">
              <a:off x="5325171" y="5642164"/>
              <a:ext cx="62734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ruta 35"/>
            <p:cNvSpPr txBox="1"/>
            <p:nvPr/>
          </p:nvSpPr>
          <p:spPr>
            <a:xfrm>
              <a:off x="3716208" y="6255985"/>
              <a:ext cx="122037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FRIKORT</a:t>
              </a:r>
            </a:p>
          </p:txBody>
        </p:sp>
        <p:cxnSp>
          <p:nvCxnSpPr>
            <p:cNvPr id="37" name="Rak pil 36"/>
            <p:cNvCxnSpPr/>
            <p:nvPr/>
          </p:nvCxnSpPr>
          <p:spPr>
            <a:xfrm>
              <a:off x="4326395" y="5904509"/>
              <a:ext cx="0" cy="2716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00" y="3009028"/>
            <a:ext cx="1618730" cy="114852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0" y="4292617"/>
            <a:ext cx="1618730" cy="12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3081" y="720000"/>
            <a:ext cx="11195222" cy="648000"/>
          </a:xfrm>
        </p:spPr>
        <p:txBody>
          <a:bodyPr/>
          <a:lstStyle/>
          <a:p>
            <a:pPr algn="ctr"/>
            <a:r>
              <a:rPr lang="sv-SE" dirty="0" smtClean="0"/>
              <a:t>3 Efterregistrering </a:t>
            </a:r>
            <a:r>
              <a:rPr lang="sv-SE" dirty="0"/>
              <a:t>när person </a:t>
            </a:r>
            <a:r>
              <a:rPr lang="sv-SE" dirty="0" smtClean="0"/>
              <a:t>har påbörjat </a:t>
            </a:r>
            <a:r>
              <a:rPr lang="sv-SE" dirty="0"/>
              <a:t>högkostnadskort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443" y="1989138"/>
            <a:ext cx="9762702" cy="38322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060" y="2523521"/>
            <a:ext cx="2437758" cy="1934942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2815061" y="6073169"/>
            <a:ext cx="54040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Efterregistrering klar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1275" y="716640"/>
            <a:ext cx="11434119" cy="648000"/>
          </a:xfrm>
        </p:spPr>
        <p:txBody>
          <a:bodyPr/>
          <a:lstStyle/>
          <a:p>
            <a:r>
              <a:rPr lang="sv-SE" dirty="0"/>
              <a:t>3 Efterregistrering när person har påbörjat högkostnadskort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1992596"/>
            <a:ext cx="10466388" cy="3825309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Under införandefasen, använd detta scenario för registrering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4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685" y="1989138"/>
            <a:ext cx="10296218" cy="38322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043" y="720000"/>
            <a:ext cx="11189157" cy="648000"/>
          </a:xfrm>
        </p:spPr>
        <p:txBody>
          <a:bodyPr/>
          <a:lstStyle/>
          <a:p>
            <a:r>
              <a:rPr lang="sv-SE" dirty="0"/>
              <a:t>3 Efterregistrering när person har påbörjat högkostnadskort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Under införandefasen, använd detta scenario för registrering</a:t>
            </a:r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287" y="2397976"/>
            <a:ext cx="4153969" cy="3297164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4529352" y="3133822"/>
            <a:ext cx="2658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Summera samtliga giltiga avgifter och registrera beloppet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Ange första besöksdatum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Spara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13" name="Rak pil 12"/>
          <p:cNvCxnSpPr/>
          <p:nvPr/>
        </p:nvCxnSpPr>
        <p:spPr>
          <a:xfrm flipH="1">
            <a:off x="3019679" y="3418703"/>
            <a:ext cx="1509673" cy="91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 13"/>
          <p:cNvSpPr/>
          <p:nvPr/>
        </p:nvSpPr>
        <p:spPr>
          <a:xfrm>
            <a:off x="8633254" y="2309760"/>
            <a:ext cx="906162" cy="337434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7352271" y="4118919"/>
            <a:ext cx="1025610" cy="492231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 16"/>
          <p:cNvCxnSpPr/>
          <p:nvPr/>
        </p:nvCxnSpPr>
        <p:spPr>
          <a:xfrm>
            <a:off x="6638957" y="3418703"/>
            <a:ext cx="1988581" cy="2471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>
            <a:off x="6219568" y="4221720"/>
            <a:ext cx="1132703" cy="143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 flipV="1">
            <a:off x="3281296" y="3812097"/>
            <a:ext cx="1289974" cy="4096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flipH="1" flipV="1">
            <a:off x="4145983" y="4118919"/>
            <a:ext cx="425287" cy="58408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344" y="4962416"/>
            <a:ext cx="2695575" cy="1524000"/>
          </a:xfrm>
          <a:prstGeom prst="rect">
            <a:avLst/>
          </a:prstGeom>
        </p:spPr>
      </p:pic>
      <p:cxnSp>
        <p:nvCxnSpPr>
          <p:cNvPr id="30" name="Rak pil 29"/>
          <p:cNvCxnSpPr/>
          <p:nvPr/>
        </p:nvCxnSpPr>
        <p:spPr>
          <a:xfrm>
            <a:off x="5329881" y="4742067"/>
            <a:ext cx="856891" cy="13387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75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0659" y="720000"/>
            <a:ext cx="11681255" cy="648000"/>
          </a:xfrm>
        </p:spPr>
        <p:txBody>
          <a:bodyPr/>
          <a:lstStyle/>
          <a:p>
            <a:r>
              <a:rPr lang="sv-SE" dirty="0"/>
              <a:t>3 Efterregistrering när person har påbörjat högkostnadskort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064" y="1989138"/>
            <a:ext cx="9623460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Under införandefasen, använd detta scenario för registrering</a:t>
            </a:r>
          </a:p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3834442" y="592807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Efterregistrering klar</a:t>
            </a:r>
          </a:p>
        </p:txBody>
      </p:sp>
    </p:spTree>
    <p:extLst>
      <p:ext uri="{BB962C8B-B14F-4D97-AF65-F5344CB8AC3E}">
        <p14:creationId xmlns:p14="http://schemas.microsoft.com/office/powerpoint/2010/main" val="2806525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3.1 Hur se uppgifter/besök från andra vårdgivare?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200" dirty="0" smtClean="0">
                <a:latin typeface="+mj-lt"/>
              </a:rPr>
              <a:t>För att se besök/avgifter från andra vårdgivare </a:t>
            </a:r>
            <a:r>
              <a:rPr lang="sv-SE" sz="3200" u="sng" dirty="0" smtClean="0">
                <a:latin typeface="+mj-lt"/>
              </a:rPr>
              <a:t>måste</a:t>
            </a:r>
            <a:r>
              <a:rPr lang="sv-SE" sz="3200" dirty="0" smtClean="0">
                <a:latin typeface="+mj-lt"/>
              </a:rPr>
              <a:t> Patienten ge sitt samtycke till detta.</a:t>
            </a:r>
          </a:p>
          <a:p>
            <a:pPr marL="2520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400" dirty="0" smtClean="0"/>
              <a:t>Ett godkännande innebär </a:t>
            </a:r>
            <a:r>
              <a:rPr lang="sv-SE" sz="2400" dirty="0"/>
              <a:t>att </a:t>
            </a:r>
            <a:r>
              <a:rPr lang="sv-SE" sz="2400" dirty="0" smtClean="0"/>
              <a:t>samtliga vårdgivare kan </a:t>
            </a:r>
            <a:r>
              <a:rPr lang="sv-SE" sz="2400" dirty="0"/>
              <a:t>se </a:t>
            </a:r>
            <a:r>
              <a:rPr lang="sv-SE" sz="2400" dirty="0" smtClean="0"/>
              <a:t>samtliga besök/avgifter och gäller tillsvidare. </a:t>
            </a:r>
          </a:p>
          <a:p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Har </a:t>
            </a:r>
            <a:r>
              <a:rPr lang="sv-SE" sz="2400" dirty="0"/>
              <a:t>patienten inget </a:t>
            </a:r>
            <a:r>
              <a:rPr lang="sv-SE" sz="2400" dirty="0" smtClean="0"/>
              <a:t>samtycke, visas </a:t>
            </a:r>
            <a:r>
              <a:rPr lang="sv-SE" sz="2400" dirty="0"/>
              <a:t>endast avgifter registrerade från användarens vårdgivare. </a:t>
            </a:r>
            <a:endParaRPr lang="sv-SE" sz="2400" dirty="0" smtClean="0"/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Patienten </a:t>
            </a:r>
            <a:r>
              <a:rPr lang="sv-SE" sz="2400" dirty="0"/>
              <a:t>kan när som helst välja att ta bort sitt </a:t>
            </a:r>
            <a:r>
              <a:rPr lang="sv-SE" sz="2400" dirty="0" smtClean="0"/>
              <a:t>samtycke, </a:t>
            </a:r>
            <a:r>
              <a:rPr lang="sv-SE" sz="2400" dirty="0"/>
              <a:t>men fortfarande finnas kvar i e-frikortstjänsten.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Samtycke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45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3014" y="732617"/>
            <a:ext cx="5412727" cy="203379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43191" y="1401707"/>
            <a:ext cx="2883627" cy="397725"/>
          </a:xfrm>
        </p:spPr>
        <p:txBody>
          <a:bodyPr/>
          <a:lstStyle/>
          <a:p>
            <a:r>
              <a:rPr lang="sv-SE" sz="1800" dirty="0">
                <a:latin typeface="+mn-lt"/>
                <a:ea typeface="+mn-ea"/>
                <a:cs typeface="+mn-cs"/>
              </a:rPr>
              <a:t>Samtycke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43191" y="1866589"/>
            <a:ext cx="5674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Samtycke saknas – Vårdgivaren ser endast </a:t>
            </a:r>
            <a:r>
              <a:rPr lang="sv-SE" dirty="0" smtClean="0"/>
              <a:t>egna besöksavgifter</a:t>
            </a:r>
          </a:p>
          <a:p>
            <a:endParaRPr lang="sv-SE" dirty="0"/>
          </a:p>
          <a:p>
            <a:r>
              <a:rPr lang="sv-SE" dirty="0" smtClean="0"/>
              <a:t>Ändra samtycke för att se andra vårdgivares avgifter</a:t>
            </a:r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Samtycke </a:t>
            </a:r>
            <a:r>
              <a:rPr lang="sv-SE" dirty="0"/>
              <a:t>finns – Vårdgivaren ser alla registrerade besöksavgifter oavsett vårdgivare</a:t>
            </a:r>
          </a:p>
          <a:p>
            <a:endParaRPr lang="sv-SE" dirty="0"/>
          </a:p>
          <a:p>
            <a:r>
              <a:rPr lang="sv-SE" dirty="0"/>
              <a:t>Patienten behöver endast lämna samtycke </a:t>
            </a:r>
            <a:r>
              <a:rPr lang="sv-SE" u="sng" dirty="0"/>
              <a:t>en</a:t>
            </a:r>
            <a:r>
              <a:rPr lang="sv-SE" dirty="0"/>
              <a:t> gång hos </a:t>
            </a:r>
            <a:r>
              <a:rPr lang="sv-SE" u="sng" dirty="0"/>
              <a:t>en</a:t>
            </a:r>
            <a:r>
              <a:rPr lang="sv-SE" dirty="0"/>
              <a:t> vårdgivare vilket då gäller för alla vårdgivare som använder e-frikortstjänsten</a:t>
            </a:r>
          </a:p>
        </p:txBody>
      </p:sp>
      <p:sp>
        <p:nvSpPr>
          <p:cNvPr id="2" name="Ellips 1"/>
          <p:cNvSpPr/>
          <p:nvPr/>
        </p:nvSpPr>
        <p:spPr>
          <a:xfrm>
            <a:off x="7584160" y="1562594"/>
            <a:ext cx="745467" cy="16622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 6"/>
          <p:cNvCxnSpPr>
            <a:endCxn id="18" idx="1"/>
          </p:cNvCxnSpPr>
          <p:nvPr/>
        </p:nvCxnSpPr>
        <p:spPr>
          <a:xfrm>
            <a:off x="1657942" y="1552203"/>
            <a:ext cx="5632544" cy="92602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724930" y="120887"/>
            <a:ext cx="1092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3.1 </a:t>
            </a:r>
            <a:r>
              <a:rPr lang="sv-SE" sz="3600" dirty="0" smtClean="0"/>
              <a:t>Hur </a:t>
            </a:r>
            <a:r>
              <a:rPr lang="sv-SE" sz="3600" dirty="0"/>
              <a:t>se uppgifter/besök från andra vårdgivare?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43191" y="973056"/>
            <a:ext cx="54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Ändring av samtycke kan ske under ”Visa avgifter”</a:t>
            </a:r>
            <a:endParaRPr lang="sv-SE" dirty="0"/>
          </a:p>
        </p:txBody>
      </p:sp>
      <p:sp>
        <p:nvSpPr>
          <p:cNvPr id="10" name="Ellips 9"/>
          <p:cNvSpPr/>
          <p:nvPr/>
        </p:nvSpPr>
        <p:spPr>
          <a:xfrm>
            <a:off x="6435245" y="955101"/>
            <a:ext cx="919362" cy="22821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>
            <a:off x="5359940" y="2169268"/>
            <a:ext cx="1279757" cy="132481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/>
          <p:nvPr/>
        </p:nvSpPr>
        <p:spPr>
          <a:xfrm>
            <a:off x="7290486" y="1581768"/>
            <a:ext cx="947352" cy="12607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8754895" y="2412884"/>
            <a:ext cx="617838" cy="17467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2" name="Rak pil 21"/>
          <p:cNvCxnSpPr/>
          <p:nvPr/>
        </p:nvCxnSpPr>
        <p:spPr>
          <a:xfrm flipV="1">
            <a:off x="5795366" y="2500220"/>
            <a:ext cx="2842796" cy="39252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86" y="2785590"/>
            <a:ext cx="2533657" cy="95774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261" y="3773866"/>
            <a:ext cx="5394445" cy="2024423"/>
          </a:xfrm>
          <a:prstGeom prst="rect">
            <a:avLst/>
          </a:prstGeom>
        </p:spPr>
      </p:pic>
      <p:cxnSp>
        <p:nvCxnSpPr>
          <p:cNvPr id="26" name="Rak pil 25"/>
          <p:cNvCxnSpPr/>
          <p:nvPr/>
        </p:nvCxnSpPr>
        <p:spPr>
          <a:xfrm>
            <a:off x="5795366" y="2900998"/>
            <a:ext cx="2674011" cy="61841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>
            <a:off x="5359940" y="4124528"/>
            <a:ext cx="1439694" cy="1184061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/>
          <p:cNvSpPr/>
          <p:nvPr/>
        </p:nvSpPr>
        <p:spPr>
          <a:xfrm>
            <a:off x="6799634" y="5262246"/>
            <a:ext cx="4289898" cy="1171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7442886" y="4623585"/>
            <a:ext cx="640799" cy="12719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9" name="Bildobjekt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314" y="1234261"/>
            <a:ext cx="2066925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0" name="Rak pil 39"/>
          <p:cNvCxnSpPr>
            <a:stCxn id="2" idx="7"/>
            <a:endCxn id="39" idx="1"/>
          </p:cNvCxnSpPr>
          <p:nvPr/>
        </p:nvCxnSpPr>
        <p:spPr>
          <a:xfrm flipV="1">
            <a:off x="8220456" y="1348561"/>
            <a:ext cx="336858" cy="238376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>
            <a:off x="7584160" y="1817161"/>
            <a:ext cx="1938781" cy="469395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7722976" y="4837831"/>
            <a:ext cx="1948246" cy="424415"/>
          </a:xfrm>
          <a:prstGeom prst="straightConnector1">
            <a:avLst/>
          </a:prstGeom>
          <a:ln w="3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objekt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04" y="1130021"/>
            <a:ext cx="10656286" cy="3993136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532237" y="271849"/>
            <a:ext cx="9313553" cy="1265447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4</a:t>
            </a:r>
            <a:r>
              <a:rPr lang="sv-SE" altLang="sv-SE" dirty="0" smtClean="0">
                <a:latin typeface="Arial" charset="0"/>
              </a:rPr>
              <a:t> Registrera frikort vid avbetalning</a:t>
            </a:r>
            <a:endParaRPr lang="sv-SE" dirty="0"/>
          </a:p>
        </p:txBody>
      </p:sp>
      <p:cxnSp>
        <p:nvCxnSpPr>
          <p:cNvPr id="17" name="Rak pil 16"/>
          <p:cNvCxnSpPr/>
          <p:nvPr/>
        </p:nvCxnSpPr>
        <p:spPr>
          <a:xfrm flipH="1">
            <a:off x="3512290" y="2765696"/>
            <a:ext cx="880990" cy="1869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>
            <a:off x="4670854" y="3690551"/>
            <a:ext cx="2354314" cy="2142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>
            <a:off x="7025168" y="3487646"/>
            <a:ext cx="127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</a:t>
            </a:r>
            <a:r>
              <a:rPr lang="sv-SE" dirty="0" smtClean="0">
                <a:solidFill>
                  <a:srgbClr val="FF0000"/>
                </a:solidFill>
              </a:rPr>
              <a:t>para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053" y="1552413"/>
            <a:ext cx="2947537" cy="3892798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4359072" y="2365611"/>
            <a:ext cx="490482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>
                <a:solidFill>
                  <a:srgbClr val="FF0000"/>
                </a:solidFill>
              </a:rPr>
              <a:t>Ange:</a:t>
            </a:r>
          </a:p>
          <a:p>
            <a:r>
              <a:rPr lang="sv-SE" sz="1500" dirty="0" smtClean="0">
                <a:solidFill>
                  <a:srgbClr val="FF0000"/>
                </a:solidFill>
              </a:rPr>
              <a:t>Korrekt giltighetsperiod; giltig från = dagens besök</a:t>
            </a:r>
          </a:p>
          <a:p>
            <a:r>
              <a:rPr lang="sv-SE" sz="1500" dirty="0" smtClean="0">
                <a:solidFill>
                  <a:srgbClr val="FF0000"/>
                </a:solidFill>
              </a:rPr>
              <a:t>Val; Medicinska skäl</a:t>
            </a:r>
          </a:p>
          <a:p>
            <a:endParaRPr lang="sv-SE" sz="1600" dirty="0">
              <a:solidFill>
                <a:srgbClr val="FF0000"/>
              </a:solidFill>
            </a:endParaRPr>
          </a:p>
        </p:txBody>
      </p:sp>
      <p:cxnSp>
        <p:nvCxnSpPr>
          <p:cNvPr id="20" name="Rak pil 19"/>
          <p:cNvCxnSpPr/>
          <p:nvPr/>
        </p:nvCxnSpPr>
        <p:spPr>
          <a:xfrm flipH="1">
            <a:off x="3674076" y="2981815"/>
            <a:ext cx="749644" cy="5058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Bildobjekt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435" y="4643938"/>
            <a:ext cx="3139903" cy="1602546"/>
          </a:xfrm>
          <a:prstGeom prst="rect">
            <a:avLst/>
          </a:prstGeom>
        </p:spPr>
      </p:pic>
      <p:cxnSp>
        <p:nvCxnSpPr>
          <p:cNvPr id="21" name="Rak pil 20"/>
          <p:cNvCxnSpPr/>
          <p:nvPr/>
        </p:nvCxnSpPr>
        <p:spPr>
          <a:xfrm>
            <a:off x="7428728" y="3856978"/>
            <a:ext cx="454883" cy="22266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>
                <a:latin typeface="Arial" charset="0"/>
              </a:rPr>
              <a:t>4 Registrera frikort vid avbetalning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284" y="1989138"/>
            <a:ext cx="10301020" cy="38322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289361" y="5821363"/>
            <a:ext cx="1864613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  <a:latin typeface="Arial" charset="0"/>
              </a:rPr>
              <a:t>Registrering klar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52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94" y="1739937"/>
            <a:ext cx="9657320" cy="356059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449859" y="524415"/>
            <a:ext cx="8876947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5 Ändra transaktion (frikort ej uppnått)</a:t>
            </a:r>
            <a:endParaRPr lang="sv-SE" dirty="0"/>
          </a:p>
        </p:txBody>
      </p:sp>
      <p:cxnSp>
        <p:nvCxnSpPr>
          <p:cNvPr id="12" name="Rak pil 11"/>
          <p:cNvCxnSpPr/>
          <p:nvPr/>
        </p:nvCxnSpPr>
        <p:spPr>
          <a:xfrm flipH="1" flipV="1">
            <a:off x="3305152" y="2942219"/>
            <a:ext cx="1884686" cy="836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5132838" y="3750993"/>
            <a:ext cx="26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Ange Personnummer</a:t>
            </a:r>
          </a:p>
        </p:txBody>
      </p:sp>
      <p:cxnSp>
        <p:nvCxnSpPr>
          <p:cNvPr id="17" name="Rak pil 16"/>
          <p:cNvCxnSpPr>
            <a:stCxn id="18" idx="1"/>
          </p:cNvCxnSpPr>
          <p:nvPr/>
        </p:nvCxnSpPr>
        <p:spPr>
          <a:xfrm flipH="1" flipV="1">
            <a:off x="6268996" y="4679093"/>
            <a:ext cx="986197" cy="3794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7255193" y="4873883"/>
            <a:ext cx="307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Tryck på ”Visa </a:t>
            </a:r>
            <a:r>
              <a:rPr lang="sv-SE" dirty="0" smtClean="0">
                <a:solidFill>
                  <a:srgbClr val="FF0000"/>
                </a:solidFill>
              </a:rPr>
              <a:t>avgifter”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9" y="1405905"/>
            <a:ext cx="10548704" cy="3946954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20346" y="524415"/>
            <a:ext cx="9206461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5 Ändra </a:t>
            </a:r>
            <a:r>
              <a:rPr lang="sv-SE" altLang="sv-SE" dirty="0">
                <a:latin typeface="Arial" charset="0"/>
              </a:rPr>
              <a:t>transaktion </a:t>
            </a:r>
            <a:r>
              <a:rPr lang="sv-SE" altLang="sv-SE" dirty="0" smtClean="0">
                <a:latin typeface="Arial" charset="0"/>
              </a:rPr>
              <a:t>(frikort </a:t>
            </a:r>
            <a:r>
              <a:rPr lang="sv-SE" altLang="sv-SE" dirty="0">
                <a:latin typeface="Arial" charset="0"/>
              </a:rPr>
              <a:t>ej </a:t>
            </a:r>
            <a:r>
              <a:rPr lang="sv-SE" altLang="sv-SE" dirty="0" smtClean="0">
                <a:latin typeface="Arial" charset="0"/>
              </a:rPr>
              <a:t>uppnått)</a:t>
            </a:r>
            <a:endParaRPr lang="sv-SE" dirty="0"/>
          </a:p>
        </p:txBody>
      </p:sp>
      <p:cxnSp>
        <p:nvCxnSpPr>
          <p:cNvPr id="5" name="Rak pil 4"/>
          <p:cNvCxnSpPr/>
          <p:nvPr/>
        </p:nvCxnSpPr>
        <p:spPr>
          <a:xfrm flipV="1">
            <a:off x="9127524" y="4530476"/>
            <a:ext cx="1199282" cy="10300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6384135" y="5375875"/>
            <a:ext cx="285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Rätta betalning (pennan)</a:t>
            </a:r>
          </a:p>
        </p:txBody>
      </p:sp>
    </p:spTree>
    <p:extLst>
      <p:ext uri="{BB962C8B-B14F-4D97-AF65-F5344CB8AC3E}">
        <p14:creationId xmlns:p14="http://schemas.microsoft.com/office/powerpoint/2010/main" val="17731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863998" y="1368001"/>
            <a:ext cx="11100203" cy="5082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latin typeface="+mj-lt"/>
              </a:rPr>
              <a:t>Lättöverskådlig kort rutin, en mer omfattande guide för rutinerna inkl. manual för e-frikortstjänsten, korta instruktionsfilmer som visar de vanligaste funktionerna samt inloggningsrutan finner ni på Insidan.</a:t>
            </a:r>
          </a:p>
          <a:p>
            <a:pPr marL="0" indent="0">
              <a:buNone/>
            </a:pPr>
            <a:r>
              <a:rPr lang="sv-SE" u="sng" dirty="0" smtClean="0">
                <a:latin typeface="+mj-lt"/>
              </a:rPr>
              <a:t>Frågor kontakta: </a:t>
            </a:r>
          </a:p>
          <a:p>
            <a:r>
              <a:rPr lang="sv-SE" dirty="0">
                <a:latin typeface="+mj-lt"/>
              </a:rPr>
              <a:t>Ekonomi- och Löneservice  </a:t>
            </a:r>
            <a:endParaRPr lang="sv-SE" sz="2000" dirty="0" smtClean="0">
              <a:latin typeface="+mj-lt"/>
            </a:endParaRPr>
          </a:p>
          <a:p>
            <a:pPr marL="0" indent="0">
              <a:buNone/>
            </a:pPr>
            <a:r>
              <a:rPr lang="sv-SE" sz="2000" dirty="0" smtClean="0">
                <a:latin typeface="+mj-lt"/>
              </a:rPr>
              <a:t>Tfn: </a:t>
            </a:r>
            <a:r>
              <a:rPr lang="sv-SE" sz="2000" dirty="0">
                <a:latin typeface="+mj-lt"/>
              </a:rPr>
              <a:t>063-14 75 10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Email: ekonomienheten@regionjh.se</a:t>
            </a:r>
          </a:p>
          <a:p>
            <a:endParaRPr lang="sv-SE" dirty="0" smtClean="0">
              <a:latin typeface="+mj-lt"/>
            </a:endParaRPr>
          </a:p>
          <a:p>
            <a:r>
              <a:rPr lang="sv-SE" dirty="0" smtClean="0">
                <a:latin typeface="+mj-lt"/>
              </a:rPr>
              <a:t>Cosmicrelaterade frågor kontakta:</a:t>
            </a: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>Tfn: 25400</a:t>
            </a:r>
          </a:p>
          <a:p>
            <a:pPr marL="0" indent="0">
              <a:buNone/>
            </a:pPr>
            <a:endParaRPr lang="sv-SE" dirty="0" smtClean="0">
              <a:latin typeface="+mj-lt"/>
            </a:endParaRPr>
          </a:p>
          <a:p>
            <a:r>
              <a:rPr lang="sv-SE" dirty="0" smtClean="0">
                <a:latin typeface="+mj-lt"/>
              </a:rPr>
              <a:t>T4relaterade frågor kontakta:</a:t>
            </a:r>
          </a:p>
          <a:p>
            <a:pPr marL="0" indent="0">
              <a:buNone/>
            </a:pPr>
            <a:r>
              <a:rPr lang="en-US" sz="1500" dirty="0"/>
              <a:t>Marita </a:t>
            </a:r>
            <a:r>
              <a:rPr lang="en-US" sz="1500" dirty="0" err="1"/>
              <a:t>Häggblom</a:t>
            </a:r>
            <a:r>
              <a:rPr lang="en-US" sz="1500" dirty="0"/>
              <a:t>, marita.haggblom@regionjh.se, </a:t>
            </a:r>
            <a:r>
              <a:rPr lang="en-US" sz="1500" dirty="0" err="1"/>
              <a:t>tel</a:t>
            </a:r>
            <a:r>
              <a:rPr lang="en-US" sz="1500" dirty="0"/>
              <a:t> </a:t>
            </a:r>
            <a:r>
              <a:rPr lang="en-US" sz="1500" dirty="0" smtClean="0"/>
              <a:t>96639</a:t>
            </a:r>
          </a:p>
          <a:p>
            <a:pPr marL="0" indent="0">
              <a:buNone/>
            </a:pPr>
            <a:r>
              <a:rPr lang="en-US" sz="1500" dirty="0"/>
              <a:t>Carina </a:t>
            </a:r>
            <a:r>
              <a:rPr lang="en-US" sz="1500" dirty="0" err="1"/>
              <a:t>Enarsson</a:t>
            </a:r>
            <a:r>
              <a:rPr lang="en-US" sz="1500" dirty="0"/>
              <a:t>, carina.enarsson@regionjh.se, </a:t>
            </a:r>
            <a:r>
              <a:rPr lang="en-US" sz="1500" dirty="0" err="1"/>
              <a:t>tel</a:t>
            </a:r>
            <a:r>
              <a:rPr lang="en-US" sz="1500" dirty="0"/>
              <a:t> 27539</a:t>
            </a:r>
            <a:endParaRPr lang="sv-SE" sz="1500" dirty="0"/>
          </a:p>
          <a:p>
            <a:endParaRPr lang="sv-SE" dirty="0" smtClean="0">
              <a:solidFill>
                <a:srgbClr val="FF0000"/>
              </a:solidFill>
              <a:latin typeface="+mj-lt"/>
            </a:endParaRPr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Material &amp; </a:t>
            </a:r>
            <a:r>
              <a:rPr lang="sv-SE" dirty="0"/>
              <a:t>k</a:t>
            </a:r>
            <a:r>
              <a:rPr lang="sv-SE" dirty="0" smtClean="0"/>
              <a:t>ontakt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602" y="2478224"/>
            <a:ext cx="3455470" cy="321030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15" y="4083377"/>
            <a:ext cx="384081" cy="1085182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8104473" y="4610501"/>
            <a:ext cx="519763" cy="44276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 11"/>
          <p:cNvCxnSpPr>
            <a:endCxn id="3" idx="3"/>
          </p:cNvCxnSpPr>
          <p:nvPr/>
        </p:nvCxnSpPr>
        <p:spPr>
          <a:xfrm flipH="1" flipV="1">
            <a:off x="7414196" y="4625968"/>
            <a:ext cx="785587" cy="184571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38" y="1183126"/>
            <a:ext cx="10803554" cy="4500981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252151" y="524415"/>
            <a:ext cx="9074656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5 Ändra </a:t>
            </a:r>
            <a:r>
              <a:rPr lang="sv-SE" altLang="sv-SE" dirty="0">
                <a:latin typeface="Arial" charset="0"/>
              </a:rPr>
              <a:t>transaktion </a:t>
            </a:r>
            <a:r>
              <a:rPr lang="sv-SE" altLang="sv-SE" dirty="0" smtClean="0">
                <a:latin typeface="Arial" charset="0"/>
              </a:rPr>
              <a:t>(frikort </a:t>
            </a:r>
            <a:r>
              <a:rPr lang="sv-SE" altLang="sv-SE" dirty="0">
                <a:latin typeface="Arial" charset="0"/>
              </a:rPr>
              <a:t>ej </a:t>
            </a:r>
            <a:r>
              <a:rPr lang="sv-SE" altLang="sv-SE" dirty="0" smtClean="0">
                <a:latin typeface="Arial" charset="0"/>
              </a:rPr>
              <a:t>uppnått)</a:t>
            </a:r>
            <a:endParaRPr lang="sv-SE" dirty="0"/>
          </a:p>
        </p:txBody>
      </p:sp>
      <p:cxnSp>
        <p:nvCxnSpPr>
          <p:cNvPr id="5" name="Rak pil 4"/>
          <p:cNvCxnSpPr/>
          <p:nvPr/>
        </p:nvCxnSpPr>
        <p:spPr>
          <a:xfrm flipH="1">
            <a:off x="3936061" y="3483509"/>
            <a:ext cx="172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5709441" y="3774169"/>
            <a:ext cx="31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Ändra </a:t>
            </a:r>
            <a:r>
              <a:rPr lang="sv-SE" dirty="0" smtClean="0">
                <a:solidFill>
                  <a:srgbClr val="FF0000"/>
                </a:solidFill>
              </a:rPr>
              <a:t>belopp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3936060" y="3928220"/>
            <a:ext cx="1791913" cy="6123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 flipH="1" flipV="1">
            <a:off x="4454898" y="4610019"/>
            <a:ext cx="1273075" cy="381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5657861" y="3298843"/>
            <a:ext cx="31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Skriv orsak till ändringen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727973" y="4425353"/>
            <a:ext cx="31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</a:t>
            </a:r>
            <a:r>
              <a:rPr lang="sv-SE" dirty="0" smtClean="0">
                <a:solidFill>
                  <a:srgbClr val="FF0000"/>
                </a:solidFill>
              </a:rPr>
              <a:t>para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898" y="4065914"/>
            <a:ext cx="2468194" cy="1457541"/>
          </a:xfrm>
          <a:prstGeom prst="rect">
            <a:avLst/>
          </a:prstGeom>
        </p:spPr>
      </p:pic>
      <p:cxnSp>
        <p:nvCxnSpPr>
          <p:cNvPr id="18" name="Rak pil 17"/>
          <p:cNvCxnSpPr/>
          <p:nvPr/>
        </p:nvCxnSpPr>
        <p:spPr>
          <a:xfrm>
            <a:off x="6631459" y="4648161"/>
            <a:ext cx="4250725" cy="6487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44" y="1173458"/>
            <a:ext cx="10699575" cy="4376738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960605" y="524415"/>
            <a:ext cx="9053384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5 Ändra </a:t>
            </a:r>
            <a:r>
              <a:rPr lang="sv-SE" altLang="sv-SE" dirty="0">
                <a:latin typeface="Arial" charset="0"/>
              </a:rPr>
              <a:t>transaktion </a:t>
            </a:r>
            <a:r>
              <a:rPr lang="sv-SE" altLang="sv-SE" dirty="0" smtClean="0">
                <a:latin typeface="Arial" charset="0"/>
              </a:rPr>
              <a:t>(frikort </a:t>
            </a:r>
            <a:r>
              <a:rPr lang="sv-SE" altLang="sv-SE" dirty="0">
                <a:latin typeface="Arial" charset="0"/>
              </a:rPr>
              <a:t>ej </a:t>
            </a:r>
            <a:r>
              <a:rPr lang="sv-SE" altLang="sv-SE" dirty="0" smtClean="0">
                <a:latin typeface="Arial" charset="0"/>
              </a:rPr>
              <a:t>uppnått)</a:t>
            </a:r>
            <a:endParaRPr lang="sv-SE" dirty="0"/>
          </a:p>
        </p:txBody>
      </p:sp>
      <p:cxnSp>
        <p:nvCxnSpPr>
          <p:cNvPr id="13" name="Rak pil 12"/>
          <p:cNvCxnSpPr/>
          <p:nvPr/>
        </p:nvCxnSpPr>
        <p:spPr>
          <a:xfrm flipH="1" flipV="1">
            <a:off x="5865341" y="2323070"/>
            <a:ext cx="627513" cy="6741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6123331" y="3019669"/>
            <a:ext cx="26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Ändring utförd</a:t>
            </a:r>
          </a:p>
        </p:txBody>
      </p:sp>
      <p:cxnSp>
        <p:nvCxnSpPr>
          <p:cNvPr id="15" name="Rak pil 14"/>
          <p:cNvCxnSpPr/>
          <p:nvPr/>
        </p:nvCxnSpPr>
        <p:spPr>
          <a:xfrm>
            <a:off x="7043351" y="3389001"/>
            <a:ext cx="1087395" cy="10923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91" y="1263599"/>
            <a:ext cx="10606398" cy="4220347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425146" y="524415"/>
            <a:ext cx="9330190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6 Radera transaktion (frikort ej uppnått)</a:t>
            </a:r>
            <a:endParaRPr lang="sv-SE" dirty="0"/>
          </a:p>
        </p:txBody>
      </p:sp>
      <p:cxnSp>
        <p:nvCxnSpPr>
          <p:cNvPr id="5" name="Rak pil 4"/>
          <p:cNvCxnSpPr>
            <a:stCxn id="7" idx="2"/>
          </p:cNvCxnSpPr>
          <p:nvPr/>
        </p:nvCxnSpPr>
        <p:spPr>
          <a:xfrm>
            <a:off x="8969066" y="3760164"/>
            <a:ext cx="1995496" cy="9848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7182796" y="3390832"/>
            <a:ext cx="357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Radera </a:t>
            </a:r>
            <a:r>
              <a:rPr lang="sv-SE" dirty="0" smtClean="0">
                <a:solidFill>
                  <a:srgbClr val="FF0000"/>
                </a:solidFill>
              </a:rPr>
              <a:t>avgift </a:t>
            </a:r>
            <a:r>
              <a:rPr lang="sv-SE" dirty="0">
                <a:solidFill>
                  <a:srgbClr val="FF0000"/>
                </a:solidFill>
              </a:rPr>
              <a:t>(soptunnan)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517439" y="5988279"/>
            <a:ext cx="259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Bekräfta radering</a:t>
            </a:r>
          </a:p>
        </p:txBody>
      </p:sp>
      <p:cxnSp>
        <p:nvCxnSpPr>
          <p:cNvPr id="11" name="Rak pil 10"/>
          <p:cNvCxnSpPr>
            <a:stCxn id="10" idx="1"/>
          </p:cNvCxnSpPr>
          <p:nvPr/>
        </p:nvCxnSpPr>
        <p:spPr>
          <a:xfrm flipH="1">
            <a:off x="6032268" y="6172945"/>
            <a:ext cx="1485171" cy="2315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07" y="4988576"/>
            <a:ext cx="2301060" cy="15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2" y="1334401"/>
            <a:ext cx="10293822" cy="389558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565188" y="413363"/>
            <a:ext cx="9341709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6 Radera </a:t>
            </a:r>
            <a:r>
              <a:rPr lang="sv-SE" altLang="sv-SE" dirty="0">
                <a:latin typeface="Arial" charset="0"/>
              </a:rPr>
              <a:t>transaktion </a:t>
            </a:r>
            <a:r>
              <a:rPr lang="sv-SE" altLang="sv-SE" dirty="0" smtClean="0">
                <a:latin typeface="Arial" charset="0"/>
              </a:rPr>
              <a:t>(frikort </a:t>
            </a:r>
            <a:r>
              <a:rPr lang="sv-SE" altLang="sv-SE" dirty="0">
                <a:latin typeface="Arial" charset="0"/>
              </a:rPr>
              <a:t>ej </a:t>
            </a:r>
            <a:r>
              <a:rPr lang="sv-SE" altLang="sv-SE" dirty="0" smtClean="0">
                <a:latin typeface="Arial" charset="0"/>
              </a:rPr>
              <a:t>uppnått)</a:t>
            </a:r>
            <a:endParaRPr lang="sv-SE" dirty="0"/>
          </a:p>
        </p:txBody>
      </p:sp>
      <p:cxnSp>
        <p:nvCxnSpPr>
          <p:cNvPr id="12" name="Rak pil 11"/>
          <p:cNvCxnSpPr>
            <a:stCxn id="13" idx="1"/>
          </p:cNvCxnSpPr>
          <p:nvPr/>
        </p:nvCxnSpPr>
        <p:spPr>
          <a:xfrm flipH="1" flipV="1">
            <a:off x="5045583" y="2488692"/>
            <a:ext cx="2387192" cy="12986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7432775" y="3602710"/>
            <a:ext cx="217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Avgiften borttagen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8" y="1193389"/>
            <a:ext cx="10348287" cy="388928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78942" y="413363"/>
            <a:ext cx="11483544" cy="1265447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7</a:t>
            </a:r>
            <a:r>
              <a:rPr lang="sv-SE" altLang="sv-SE" dirty="0" smtClean="0">
                <a:latin typeface="Arial" charset="0"/>
              </a:rPr>
              <a:t> Ändra </a:t>
            </a:r>
            <a:r>
              <a:rPr lang="sv-SE" altLang="sv-SE" dirty="0">
                <a:latin typeface="Arial" charset="0"/>
              </a:rPr>
              <a:t>transaktion </a:t>
            </a:r>
            <a:r>
              <a:rPr lang="sv-SE" altLang="sv-SE" dirty="0" smtClean="0">
                <a:latin typeface="Arial" charset="0"/>
              </a:rPr>
              <a:t>(frikort Preliminärt 48 timmar)</a:t>
            </a:r>
            <a:endParaRPr lang="sv-SE" dirty="0"/>
          </a:p>
        </p:txBody>
      </p:sp>
      <p:cxnSp>
        <p:nvCxnSpPr>
          <p:cNvPr id="8" name="Rak pil 7"/>
          <p:cNvCxnSpPr/>
          <p:nvPr/>
        </p:nvCxnSpPr>
        <p:spPr>
          <a:xfrm flipH="1" flipV="1">
            <a:off x="3436958" y="2458836"/>
            <a:ext cx="1884686" cy="836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5264644" y="3267610"/>
            <a:ext cx="26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Ange Personnummer</a:t>
            </a:r>
          </a:p>
        </p:txBody>
      </p:sp>
      <p:cxnSp>
        <p:nvCxnSpPr>
          <p:cNvPr id="10" name="Rak pil 9"/>
          <p:cNvCxnSpPr>
            <a:stCxn id="11" idx="1"/>
          </p:cNvCxnSpPr>
          <p:nvPr/>
        </p:nvCxnSpPr>
        <p:spPr>
          <a:xfrm flipH="1" flipV="1">
            <a:off x="6910005" y="4352229"/>
            <a:ext cx="986197" cy="3794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7896202" y="4547019"/>
            <a:ext cx="307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Tryck på ”Visa </a:t>
            </a:r>
            <a:r>
              <a:rPr lang="sv-SE" dirty="0" smtClean="0">
                <a:solidFill>
                  <a:srgbClr val="FF0000"/>
                </a:solidFill>
              </a:rPr>
              <a:t>avgifter”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1232" y="720000"/>
            <a:ext cx="11623590" cy="648000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7 Ändra transaktion (frikort Preliminärt 48 timmar)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240" y="1989138"/>
            <a:ext cx="10209108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cxnSp>
        <p:nvCxnSpPr>
          <p:cNvPr id="6" name="Rak pil 5"/>
          <p:cNvCxnSpPr/>
          <p:nvPr/>
        </p:nvCxnSpPr>
        <p:spPr>
          <a:xfrm flipV="1">
            <a:off x="8954530" y="5164790"/>
            <a:ext cx="1199282" cy="10300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6211141" y="6010189"/>
            <a:ext cx="285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Rätta betalning (pennan)</a:t>
            </a:r>
          </a:p>
        </p:txBody>
      </p:sp>
    </p:spTree>
    <p:extLst>
      <p:ext uri="{BB962C8B-B14F-4D97-AF65-F5344CB8AC3E}">
        <p14:creationId xmlns:p14="http://schemas.microsoft.com/office/powerpoint/2010/main" val="1976141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2421" y="720000"/>
            <a:ext cx="11434119" cy="648000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7 Ändra transaktion (frikort Preliminärt 48 timmar)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038" y="1989138"/>
            <a:ext cx="10257512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327" y="4251866"/>
            <a:ext cx="2734705" cy="1481935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>
            <a:off x="4010201" y="3901746"/>
            <a:ext cx="172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5783581" y="4192406"/>
            <a:ext cx="31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Ändra </a:t>
            </a:r>
            <a:r>
              <a:rPr lang="sv-SE" dirty="0" smtClean="0">
                <a:solidFill>
                  <a:srgbClr val="FF0000"/>
                </a:solidFill>
              </a:rPr>
              <a:t>belopp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4010200" y="4346457"/>
            <a:ext cx="1791913" cy="6123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4529038" y="5028256"/>
            <a:ext cx="1273075" cy="381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5732001" y="3717080"/>
            <a:ext cx="31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Skriv orsak till ändringen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802113" y="4843590"/>
            <a:ext cx="31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</a:t>
            </a:r>
            <a:r>
              <a:rPr lang="sv-SE" dirty="0" smtClean="0">
                <a:solidFill>
                  <a:srgbClr val="FF0000"/>
                </a:solidFill>
              </a:rPr>
              <a:t>para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13" name="Rak pil 12"/>
          <p:cNvCxnSpPr/>
          <p:nvPr/>
        </p:nvCxnSpPr>
        <p:spPr>
          <a:xfrm>
            <a:off x="6705599" y="5066398"/>
            <a:ext cx="3838833" cy="4835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12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1276" y="720000"/>
            <a:ext cx="11368216" cy="648000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7 Ändra transaktion (frikort Preliminärt 48 timmar)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005" y="1989138"/>
            <a:ext cx="9337577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864000" y="1430854"/>
            <a:ext cx="10465200" cy="365760"/>
          </a:xfrm>
        </p:spPr>
        <p:txBody>
          <a:bodyPr>
            <a:normAutofit fontScale="92500" lnSpcReduction="20000"/>
          </a:bodyPr>
          <a:lstStyle/>
          <a:p>
            <a:endParaRPr lang="sv-SE"/>
          </a:p>
        </p:txBody>
      </p:sp>
      <p:cxnSp>
        <p:nvCxnSpPr>
          <p:cNvPr id="6" name="Rak pil 5"/>
          <p:cNvCxnSpPr/>
          <p:nvPr/>
        </p:nvCxnSpPr>
        <p:spPr>
          <a:xfrm flipH="1" flipV="1">
            <a:off x="5700585" y="3006811"/>
            <a:ext cx="627513" cy="6741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5958575" y="3703410"/>
            <a:ext cx="26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Ändring utförd</a:t>
            </a:r>
          </a:p>
        </p:txBody>
      </p:sp>
      <p:cxnSp>
        <p:nvCxnSpPr>
          <p:cNvPr id="8" name="Rak pil 7"/>
          <p:cNvCxnSpPr/>
          <p:nvPr/>
        </p:nvCxnSpPr>
        <p:spPr>
          <a:xfrm>
            <a:off x="6878595" y="4072742"/>
            <a:ext cx="1087395" cy="10923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54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897" y="720000"/>
            <a:ext cx="11631827" cy="648000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8</a:t>
            </a:r>
            <a:r>
              <a:rPr lang="sv-SE" altLang="sv-SE" dirty="0" smtClean="0">
                <a:latin typeface="Arial" charset="0"/>
              </a:rPr>
              <a:t> Radera </a:t>
            </a:r>
            <a:r>
              <a:rPr lang="sv-SE" altLang="sv-SE" dirty="0">
                <a:latin typeface="Arial" charset="0"/>
              </a:rPr>
              <a:t>transaktion (frikort </a:t>
            </a:r>
            <a:r>
              <a:rPr lang="sv-SE" altLang="sv-SE" dirty="0" smtClean="0">
                <a:latin typeface="Arial" charset="0"/>
              </a:rPr>
              <a:t>Preliminärt 48 timmar)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294" y="1989138"/>
            <a:ext cx="10326999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3305152" y="3222306"/>
            <a:ext cx="1884686" cy="836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5132838" y="4031080"/>
            <a:ext cx="26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Ange Personnummer</a:t>
            </a:r>
          </a:p>
        </p:txBody>
      </p:sp>
      <p:cxnSp>
        <p:nvCxnSpPr>
          <p:cNvPr id="11" name="Rak pil 10"/>
          <p:cNvCxnSpPr>
            <a:stCxn id="12" idx="1"/>
          </p:cNvCxnSpPr>
          <p:nvPr/>
        </p:nvCxnSpPr>
        <p:spPr>
          <a:xfrm flipH="1" flipV="1">
            <a:off x="6705602" y="5107461"/>
            <a:ext cx="986197" cy="3794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7691799" y="5302251"/>
            <a:ext cx="307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Tryck på ”Visa </a:t>
            </a:r>
            <a:r>
              <a:rPr lang="sv-SE" dirty="0" smtClean="0">
                <a:solidFill>
                  <a:srgbClr val="FF0000"/>
                </a:solidFill>
              </a:rPr>
              <a:t>avgifter”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210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7135" y="720000"/>
            <a:ext cx="11648303" cy="648000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8 Radera transaktion (frikort Preliminärt 48 timmar)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446" y="1989138"/>
            <a:ext cx="10334695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12" y="5053385"/>
            <a:ext cx="1730976" cy="1351123"/>
          </a:xfrm>
          <a:prstGeom prst="rect">
            <a:avLst/>
          </a:prstGeom>
        </p:spPr>
      </p:pic>
      <p:cxnSp>
        <p:nvCxnSpPr>
          <p:cNvPr id="7" name="Rak pil 6"/>
          <p:cNvCxnSpPr>
            <a:stCxn id="8" idx="2"/>
          </p:cNvCxnSpPr>
          <p:nvPr/>
        </p:nvCxnSpPr>
        <p:spPr>
          <a:xfrm>
            <a:off x="8623077" y="4150576"/>
            <a:ext cx="1995496" cy="9848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836807" y="3781244"/>
            <a:ext cx="357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Radera </a:t>
            </a:r>
            <a:r>
              <a:rPr lang="sv-SE" dirty="0" smtClean="0">
                <a:solidFill>
                  <a:srgbClr val="FF0000"/>
                </a:solidFill>
              </a:rPr>
              <a:t>avgift </a:t>
            </a:r>
            <a:r>
              <a:rPr lang="sv-SE" dirty="0">
                <a:solidFill>
                  <a:srgbClr val="FF0000"/>
                </a:solidFill>
              </a:rPr>
              <a:t>(soptunnan)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665720" y="5889096"/>
            <a:ext cx="259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Bekräfta radering</a:t>
            </a:r>
          </a:p>
        </p:txBody>
      </p:sp>
      <p:cxnSp>
        <p:nvCxnSpPr>
          <p:cNvPr id="10" name="Rak pil 9"/>
          <p:cNvCxnSpPr>
            <a:stCxn id="9" idx="1"/>
          </p:cNvCxnSpPr>
          <p:nvPr/>
        </p:nvCxnSpPr>
        <p:spPr>
          <a:xfrm flipH="1">
            <a:off x="6180549" y="6073762"/>
            <a:ext cx="1485171" cy="2315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5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1890583" y="1449859"/>
            <a:ext cx="8024849" cy="5025369"/>
          </a:xfrm>
        </p:spPr>
        <p:txBody>
          <a:bodyPr>
            <a:normAutofit lnSpcReduction="10000"/>
          </a:bodyPr>
          <a:lstStyle/>
          <a:p>
            <a:r>
              <a:rPr lang="sv-SE" sz="2300" dirty="0">
                <a:latin typeface="+mj-lt"/>
              </a:rPr>
              <a:t>Högkostnadskort och manuella frikort försvinner på sikt</a:t>
            </a:r>
          </a:p>
          <a:p>
            <a:pPr lvl="1"/>
            <a:r>
              <a:rPr lang="sv-SE" sz="2100" dirty="0">
                <a:latin typeface="+mj-lt"/>
              </a:rPr>
              <a:t>Utfärda inga nya </a:t>
            </a:r>
            <a:r>
              <a:rPr lang="sv-SE" sz="2100" dirty="0" smtClean="0">
                <a:latin typeface="+mj-lt"/>
              </a:rPr>
              <a:t>högkostnadskort </a:t>
            </a:r>
            <a:r>
              <a:rPr lang="sv-SE" sz="2100" dirty="0">
                <a:latin typeface="+mj-lt"/>
              </a:rPr>
              <a:t>eller</a:t>
            </a:r>
            <a:r>
              <a:rPr lang="sv-SE" sz="2100" dirty="0" smtClean="0">
                <a:latin typeface="+mj-lt"/>
              </a:rPr>
              <a:t> frikort, </a:t>
            </a:r>
            <a:r>
              <a:rPr lang="sv-SE" sz="2100" u="sng" dirty="0" smtClean="0">
                <a:latin typeface="+mj-lt"/>
              </a:rPr>
              <a:t>undantagna </a:t>
            </a:r>
            <a:r>
              <a:rPr lang="sv-SE" sz="2100" dirty="0" smtClean="0">
                <a:latin typeface="+mj-lt"/>
              </a:rPr>
              <a:t>är personer med </a:t>
            </a:r>
            <a:r>
              <a:rPr lang="sv-SE" sz="2100" u="sng" dirty="0" smtClean="0">
                <a:latin typeface="+mj-lt"/>
              </a:rPr>
              <a:t>skyddad identitet</a:t>
            </a:r>
            <a:endParaRPr lang="sv-SE" sz="2100" u="sng" dirty="0">
              <a:latin typeface="+mj-lt"/>
            </a:endParaRPr>
          </a:p>
          <a:p>
            <a:pPr lvl="1"/>
            <a:r>
              <a:rPr lang="sv-SE" sz="2100" dirty="0">
                <a:latin typeface="+mj-lt"/>
              </a:rPr>
              <a:t>Stämpla om patienten redan har ett högkostnadskort</a:t>
            </a:r>
          </a:p>
          <a:p>
            <a:endParaRPr lang="sv-SE" sz="2300" dirty="0">
              <a:latin typeface="+mj-lt"/>
            </a:endParaRPr>
          </a:p>
          <a:p>
            <a:r>
              <a:rPr lang="sv-SE" sz="2300" dirty="0">
                <a:latin typeface="+mj-lt"/>
              </a:rPr>
              <a:t>Taktiska val inte längre möjligt att göra</a:t>
            </a:r>
          </a:p>
          <a:p>
            <a:pPr lvl="1"/>
            <a:r>
              <a:rPr lang="sv-SE" sz="2100" dirty="0">
                <a:latin typeface="+mj-lt"/>
              </a:rPr>
              <a:t>Lika för alla</a:t>
            </a:r>
          </a:p>
          <a:p>
            <a:pPr lvl="1"/>
            <a:endParaRPr lang="sv-SE" sz="2100" dirty="0">
              <a:latin typeface="+mj-lt"/>
            </a:endParaRPr>
          </a:p>
          <a:p>
            <a:r>
              <a:rPr lang="sv-SE" sz="2300" dirty="0">
                <a:latin typeface="+mj-lt"/>
              </a:rPr>
              <a:t>Automatisk utskrift av </a:t>
            </a:r>
            <a:r>
              <a:rPr lang="sv-SE" sz="2300" dirty="0" smtClean="0">
                <a:latin typeface="+mj-lt"/>
              </a:rPr>
              <a:t>e-frikort</a:t>
            </a:r>
            <a:endParaRPr lang="sv-SE" sz="2300" dirty="0">
              <a:latin typeface="+mj-lt"/>
            </a:endParaRPr>
          </a:p>
          <a:p>
            <a:pPr lvl="1"/>
            <a:r>
              <a:rPr lang="sv-SE" sz="2100" dirty="0">
                <a:latin typeface="+mj-lt"/>
              </a:rPr>
              <a:t>Frikort skickas ut 2 gånger/vecka, tisdagar och torsdagar</a:t>
            </a:r>
          </a:p>
          <a:p>
            <a:pPr lvl="1"/>
            <a:r>
              <a:rPr lang="sv-SE" sz="2100" dirty="0">
                <a:latin typeface="+mj-lt"/>
              </a:rPr>
              <a:t>Patienten har sitt frikort inom en vecka</a:t>
            </a:r>
          </a:p>
          <a:p>
            <a:pPr lvl="1"/>
            <a:r>
              <a:rPr lang="sv-SE" sz="2100" dirty="0">
                <a:latin typeface="+mj-lt"/>
              </a:rPr>
              <a:t>Skickas inte ut fysiskt kort vid kortare giltighetstid än 14 dagar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Viktigaste förändringarna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68" y="1536622"/>
            <a:ext cx="1618730" cy="129378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991" y="1536622"/>
            <a:ext cx="1620443" cy="114974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9" y="4094823"/>
            <a:ext cx="1685104" cy="2386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73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2421" y="720000"/>
            <a:ext cx="11714205" cy="648000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8 Radera transaktion (frikort Preliminärt 48 timmar)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795" y="1989138"/>
            <a:ext cx="9773998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cxnSp>
        <p:nvCxnSpPr>
          <p:cNvPr id="6" name="Rak pil 5"/>
          <p:cNvCxnSpPr>
            <a:stCxn id="7" idx="1"/>
          </p:cNvCxnSpPr>
          <p:nvPr/>
        </p:nvCxnSpPr>
        <p:spPr>
          <a:xfrm flipH="1" flipV="1">
            <a:off x="4790210" y="3048865"/>
            <a:ext cx="2387192" cy="12986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7177402" y="4162883"/>
            <a:ext cx="217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Avgiften borttagen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86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7" y="1381100"/>
            <a:ext cx="10580859" cy="3947141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36822" y="524415"/>
            <a:ext cx="9614023" cy="1265447"/>
          </a:xfrm>
        </p:spPr>
        <p:txBody>
          <a:bodyPr/>
          <a:lstStyle/>
          <a:p>
            <a:r>
              <a:rPr lang="sv-SE" altLang="sv-SE" dirty="0">
                <a:latin typeface="Arial" charset="0"/>
              </a:rPr>
              <a:t>9</a:t>
            </a:r>
            <a:r>
              <a:rPr lang="sv-SE" altLang="sv-SE" dirty="0" smtClean="0">
                <a:latin typeface="Arial" charset="0"/>
              </a:rPr>
              <a:t> Radera frikort (preliminärt 48 timmar)</a:t>
            </a:r>
            <a:endParaRPr lang="sv-SE" dirty="0"/>
          </a:p>
        </p:txBody>
      </p:sp>
      <p:cxnSp>
        <p:nvCxnSpPr>
          <p:cNvPr id="12" name="Rak pil 11"/>
          <p:cNvCxnSpPr/>
          <p:nvPr/>
        </p:nvCxnSpPr>
        <p:spPr>
          <a:xfrm flipV="1">
            <a:off x="6204050" y="4794894"/>
            <a:ext cx="446568" cy="36803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4583693" y="4978258"/>
            <a:ext cx="201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Visa avgifter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>
                <a:latin typeface="Arial" charset="0"/>
              </a:rPr>
              <a:t>9 Radera frikort (preliminärt 48 timmar)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284" y="1989138"/>
            <a:ext cx="10301020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297" y="2448825"/>
            <a:ext cx="2715281" cy="1941942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V="1">
            <a:off x="8271747" y="5268667"/>
            <a:ext cx="446568" cy="36803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651390" y="5452031"/>
            <a:ext cx="201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Radera frikort</a:t>
            </a:r>
          </a:p>
        </p:txBody>
      </p:sp>
      <p:cxnSp>
        <p:nvCxnSpPr>
          <p:cNvPr id="9" name="Rak pil 8"/>
          <p:cNvCxnSpPr/>
          <p:nvPr/>
        </p:nvCxnSpPr>
        <p:spPr>
          <a:xfrm flipV="1">
            <a:off x="9734331" y="4305262"/>
            <a:ext cx="796489" cy="158439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8655126" y="5743409"/>
            <a:ext cx="127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Bekräfta</a:t>
            </a:r>
          </a:p>
        </p:txBody>
      </p:sp>
    </p:spTree>
    <p:extLst>
      <p:ext uri="{BB962C8B-B14F-4D97-AF65-F5344CB8AC3E}">
        <p14:creationId xmlns:p14="http://schemas.microsoft.com/office/powerpoint/2010/main" val="740630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>
                <a:latin typeface="Arial" charset="0"/>
              </a:rPr>
              <a:t>9 Radera frikort (preliminärt 48 timmar)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437" y="1989138"/>
            <a:ext cx="10244713" cy="3832225"/>
          </a:xfrm>
          <a:prstGeom prst="rect">
            <a:avLst/>
          </a:prstGeom>
        </p:spPr>
      </p:pic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cxnSp>
        <p:nvCxnSpPr>
          <p:cNvPr id="8" name="Rak pil 7"/>
          <p:cNvCxnSpPr/>
          <p:nvPr/>
        </p:nvCxnSpPr>
        <p:spPr>
          <a:xfrm flipH="1" flipV="1">
            <a:off x="3958957" y="3113054"/>
            <a:ext cx="1535681" cy="149189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5271306" y="4659159"/>
            <a:ext cx="196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Frikort raderat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27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21493" y="524415"/>
            <a:ext cx="10527956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10 Visa historik och utgånget frikort 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3" y="1157138"/>
            <a:ext cx="7274010" cy="27372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60" y="3042625"/>
            <a:ext cx="7242054" cy="2713084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6756935" y="2512194"/>
            <a:ext cx="519764" cy="404261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2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64000" y="470014"/>
            <a:ext cx="10465200" cy="689616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11 Skriva ut underlag till patient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5793" y="1299140"/>
            <a:ext cx="4922675" cy="18432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792" y="3177593"/>
            <a:ext cx="4967869" cy="20390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793" y="5215062"/>
            <a:ext cx="5019672" cy="55118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94" y="5695771"/>
            <a:ext cx="5019669" cy="55118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289" y="1908722"/>
            <a:ext cx="4979856" cy="3758588"/>
          </a:xfrm>
          <a:prstGeom prst="rect">
            <a:avLst/>
          </a:prstGeom>
        </p:spPr>
      </p:pic>
      <p:sp>
        <p:nvSpPr>
          <p:cNvPr id="11" name="Ellips 10"/>
          <p:cNvSpPr/>
          <p:nvPr/>
        </p:nvSpPr>
        <p:spPr>
          <a:xfrm>
            <a:off x="3768957" y="2648100"/>
            <a:ext cx="445195" cy="26239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4365266" y="5871770"/>
            <a:ext cx="445195" cy="26239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5139271" y="5413111"/>
            <a:ext cx="445195" cy="219149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4460215" y="4996357"/>
            <a:ext cx="371022" cy="2011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5" name="Rak pil 14"/>
          <p:cNvCxnSpPr>
            <a:endCxn id="10" idx="1"/>
          </p:cNvCxnSpPr>
          <p:nvPr/>
        </p:nvCxnSpPr>
        <p:spPr>
          <a:xfrm flipV="1">
            <a:off x="4836552" y="3788016"/>
            <a:ext cx="1579737" cy="20837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488" y="1230229"/>
            <a:ext cx="838200" cy="695325"/>
          </a:xfrm>
          <a:prstGeom prst="rect">
            <a:avLst/>
          </a:prstGeom>
        </p:spPr>
      </p:pic>
      <p:sp>
        <p:nvSpPr>
          <p:cNvPr id="20" name="Ellips 19"/>
          <p:cNvSpPr/>
          <p:nvPr/>
        </p:nvSpPr>
        <p:spPr>
          <a:xfrm>
            <a:off x="6521473" y="1502797"/>
            <a:ext cx="445195" cy="33532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902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12 </a:t>
            </a:r>
            <a:r>
              <a:rPr lang="sv-SE" dirty="0" smtClean="0"/>
              <a:t>Beställa nytt frikort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280159"/>
            <a:ext cx="10465200" cy="5311471"/>
          </a:xfrm>
        </p:spPr>
        <p:txBody>
          <a:bodyPr>
            <a:normAutofit/>
          </a:bodyPr>
          <a:lstStyle/>
          <a:p>
            <a:r>
              <a:rPr lang="sv-SE" dirty="0"/>
              <a:t>För att kunna beställa ett nytt frikort måste man först Visa avgifter/Hämta detaljer, samt att frikortet måste vara uppnått/slutgiltigt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/>
              <a:t>För att beställa ett nytt frikort till patient, klicka på knappen: </a:t>
            </a:r>
            <a:r>
              <a:rPr lang="sv-SE" dirty="0" smtClean="0"/>
              <a:t>”Beställ </a:t>
            </a:r>
            <a:r>
              <a:rPr lang="sv-SE" dirty="0"/>
              <a:t>nytt </a:t>
            </a:r>
            <a:r>
              <a:rPr lang="sv-SE" dirty="0" smtClean="0"/>
              <a:t>frikort” </a:t>
            </a:r>
            <a:r>
              <a:rPr lang="sv-SE" dirty="0"/>
              <a:t>och bekräfta sedan </a:t>
            </a:r>
            <a:r>
              <a:rPr lang="sv-SE" dirty="0" smtClean="0"/>
              <a:t>beställningen. Meddela att frikortet kommer inom ca en vecka. Utskick </a:t>
            </a:r>
            <a:r>
              <a:rPr lang="sv-SE" dirty="0"/>
              <a:t>görs två gånger per vecka, tisdagar och torsdagar. </a:t>
            </a:r>
          </a:p>
        </p:txBody>
      </p:sp>
      <p:pic>
        <p:nvPicPr>
          <p:cNvPr id="5" name="Bildobjekt 4" descr="https://cgiostersund.atlassian.net/wiki/download/attachments/18579457/image2016-6-16%208%3A37%3A6.png?version=1&amp;modificationDate=1466059028992&amp;api=v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14" y="2123563"/>
            <a:ext cx="5760720" cy="20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 5"/>
          <p:cNvSpPr/>
          <p:nvPr/>
        </p:nvSpPr>
        <p:spPr>
          <a:xfrm>
            <a:off x="4524331" y="3935894"/>
            <a:ext cx="763286" cy="26239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48" y="1668206"/>
            <a:ext cx="1908437" cy="27026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79948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13 Hantera </a:t>
            </a:r>
            <a:r>
              <a:rPr lang="sv-SE" dirty="0"/>
              <a:t>utträde  - Avsluta konto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5370" y="1814630"/>
            <a:ext cx="11786401" cy="4267301"/>
          </a:xfrm>
        </p:spPr>
        <p:txBody>
          <a:bodyPr>
            <a:noAutofit/>
          </a:bodyPr>
          <a:lstStyle/>
          <a:p>
            <a:r>
              <a:rPr lang="sv-SE" sz="1400" b="1" dirty="0">
                <a:latin typeface="+mj-lt"/>
              </a:rPr>
              <a:t>OBS!</a:t>
            </a:r>
          </a:p>
          <a:p>
            <a:pPr marL="0" indent="0">
              <a:buNone/>
            </a:pPr>
            <a:r>
              <a:rPr lang="sv-SE" sz="1400" b="1" dirty="0">
                <a:latin typeface="+mj-lt"/>
              </a:rPr>
              <a:t>Den enskilde vårdgivaren ”Användaren” får inte hantera ett </a:t>
            </a:r>
            <a:r>
              <a:rPr lang="sv-SE" sz="1400" b="1" dirty="0" smtClean="0">
                <a:latin typeface="+mj-lt"/>
              </a:rPr>
              <a:t>utträde </a:t>
            </a:r>
            <a:r>
              <a:rPr lang="sv-SE" sz="1400" b="1" dirty="0">
                <a:latin typeface="+mj-lt"/>
              </a:rPr>
              <a:t>och avsluta en patients konto. </a:t>
            </a:r>
            <a:endParaRPr lang="sv-SE" sz="1400" strike="sngStrike" dirty="0">
              <a:latin typeface="+mj-lt"/>
            </a:endParaRPr>
          </a:p>
          <a:p>
            <a:pPr marL="0" indent="0">
              <a:buNone/>
            </a:pPr>
            <a:r>
              <a:rPr lang="sv-SE" sz="1400" dirty="0" smtClean="0">
                <a:latin typeface="+mj-lt"/>
              </a:rPr>
              <a:t>Om </a:t>
            </a:r>
            <a:r>
              <a:rPr lang="sv-SE" sz="1400" dirty="0">
                <a:latin typeface="+mj-lt"/>
              </a:rPr>
              <a:t>en patient ångrar sig och inte längre </a:t>
            </a:r>
            <a:r>
              <a:rPr lang="sv-SE" sz="1400">
                <a:latin typeface="+mj-lt"/>
              </a:rPr>
              <a:t>vill </a:t>
            </a:r>
            <a:r>
              <a:rPr lang="sv-SE" sz="1400" smtClean="0">
                <a:latin typeface="+mj-lt"/>
              </a:rPr>
              <a:t>vara </a:t>
            </a:r>
            <a:r>
              <a:rPr lang="sv-SE" sz="1400" dirty="0">
                <a:latin typeface="+mj-lt"/>
              </a:rPr>
              <a:t>med i e-frikortstjänsten är det möjligt genom utträde. Detta innebär att all information i e-frikort försvinner och </a:t>
            </a:r>
            <a:r>
              <a:rPr lang="sv-SE" sz="1400" u="sng" dirty="0">
                <a:latin typeface="+mj-lt"/>
              </a:rPr>
              <a:t>patienten själv ansvarar </a:t>
            </a:r>
            <a:r>
              <a:rPr lang="sv-SE" sz="1400" dirty="0">
                <a:latin typeface="+mj-lt"/>
              </a:rPr>
              <a:t>för att uppvisa pappersunderlag vid sina besök och få frikort utfärdat enligt de gamla rutinerna, när det är dags. </a:t>
            </a:r>
            <a:endParaRPr lang="sv-SE" sz="1400" dirty="0" smtClean="0">
              <a:latin typeface="+mj-lt"/>
            </a:endParaRPr>
          </a:p>
          <a:p>
            <a:endParaRPr lang="sv-SE" sz="1400" dirty="0" smtClean="0">
              <a:latin typeface="+mj-lt"/>
            </a:endParaRPr>
          </a:p>
          <a:p>
            <a:pPr marL="0" indent="0">
              <a:buNone/>
            </a:pPr>
            <a:r>
              <a:rPr lang="sv-SE" sz="1400" b="1" dirty="0" smtClean="0">
                <a:latin typeface="+mj-lt"/>
              </a:rPr>
              <a:t>Blanketten </a:t>
            </a:r>
            <a:r>
              <a:rPr lang="sv-SE" sz="1400" b="1" dirty="0">
                <a:latin typeface="+mj-lt"/>
              </a:rPr>
              <a:t>ska </a:t>
            </a:r>
            <a:r>
              <a:rPr lang="sv-SE" sz="1400" b="1" dirty="0" smtClean="0">
                <a:latin typeface="+mj-lt"/>
              </a:rPr>
              <a:t>skickas underskriven till    				Skriv </a:t>
            </a:r>
            <a:r>
              <a:rPr lang="sv-SE" sz="1400" b="1" dirty="0">
                <a:latin typeface="+mj-lt"/>
              </a:rPr>
              <a:t>ut blanketten och lämna till patienten </a:t>
            </a:r>
            <a:endParaRPr lang="sv-SE" sz="1400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r>
              <a:rPr lang="sv-SE" sz="1400" dirty="0">
                <a:latin typeface="+mj-lt"/>
              </a:rPr>
              <a:t>Region Jämtland Härjedalen</a:t>
            </a:r>
            <a:r>
              <a:rPr lang="sv-SE" sz="1400" dirty="0"/>
              <a:t>					</a:t>
            </a:r>
            <a:r>
              <a:rPr lang="sv-SE" sz="1400" dirty="0">
                <a:latin typeface="+mj-lt"/>
              </a:rPr>
              <a:t>Blankett ”Utträde från e-frikortstjänsten” finns på Insidan ”E-frikort” </a:t>
            </a:r>
            <a:r>
              <a:rPr lang="sv-SE" sz="1400" dirty="0" smtClean="0">
                <a:latin typeface="+mj-lt"/>
              </a:rPr>
              <a:t>Region </a:t>
            </a:r>
            <a:r>
              <a:rPr lang="sv-SE" sz="1400" dirty="0">
                <a:latin typeface="+mj-lt"/>
              </a:rPr>
              <a:t>Jämtland </a:t>
            </a:r>
            <a:r>
              <a:rPr lang="sv-SE" sz="1400" dirty="0" smtClean="0">
                <a:latin typeface="+mj-lt"/>
              </a:rPr>
              <a:t>Härjedalen</a:t>
            </a:r>
            <a:br>
              <a:rPr lang="sv-SE" sz="1400" dirty="0" smtClean="0">
                <a:latin typeface="+mj-lt"/>
              </a:rPr>
            </a:br>
            <a:r>
              <a:rPr lang="sv-SE" sz="1400" dirty="0" smtClean="0">
                <a:latin typeface="+mj-lt"/>
              </a:rPr>
              <a:t>Ekonomi- </a:t>
            </a:r>
            <a:r>
              <a:rPr lang="sv-SE" sz="1400" dirty="0">
                <a:latin typeface="+mj-lt"/>
              </a:rPr>
              <a:t>och </a:t>
            </a:r>
            <a:r>
              <a:rPr lang="sv-SE" sz="1400" dirty="0" smtClean="0">
                <a:latin typeface="+mj-lt"/>
              </a:rPr>
              <a:t>löneservice</a:t>
            </a:r>
            <a:br>
              <a:rPr lang="sv-SE" sz="1400" dirty="0" smtClean="0">
                <a:latin typeface="+mj-lt"/>
              </a:rPr>
            </a:br>
            <a:r>
              <a:rPr lang="sv-SE" sz="1400" dirty="0" smtClean="0">
                <a:latin typeface="+mj-lt"/>
              </a:rPr>
              <a:t>Hus </a:t>
            </a:r>
            <a:r>
              <a:rPr lang="sv-SE" sz="1400" dirty="0">
                <a:latin typeface="+mj-lt"/>
              </a:rPr>
              <a:t>3 plan </a:t>
            </a:r>
            <a:r>
              <a:rPr lang="sv-SE" sz="1400" dirty="0" smtClean="0">
                <a:latin typeface="+mj-lt"/>
              </a:rPr>
              <a:t>2</a:t>
            </a:r>
            <a:br>
              <a:rPr lang="sv-SE" sz="1400" dirty="0" smtClean="0">
                <a:latin typeface="+mj-lt"/>
              </a:rPr>
            </a:br>
            <a:r>
              <a:rPr lang="sv-SE" sz="1400" dirty="0" smtClean="0">
                <a:latin typeface="+mj-lt"/>
              </a:rPr>
              <a:t>Box 654</a:t>
            </a:r>
            <a:br>
              <a:rPr lang="sv-SE" sz="1400" dirty="0" smtClean="0">
                <a:latin typeface="+mj-lt"/>
              </a:rPr>
            </a:br>
            <a:r>
              <a:rPr lang="sv-SE" sz="1400" dirty="0" smtClean="0">
                <a:latin typeface="+mj-lt"/>
              </a:rPr>
              <a:t>831 </a:t>
            </a:r>
            <a:r>
              <a:rPr lang="sv-SE" sz="1400" dirty="0">
                <a:latin typeface="+mj-lt"/>
              </a:rPr>
              <a:t>27 </a:t>
            </a:r>
            <a:r>
              <a:rPr lang="sv-SE" sz="1400" dirty="0" smtClean="0">
                <a:latin typeface="+mj-lt"/>
              </a:rPr>
              <a:t>Östersund</a:t>
            </a:r>
            <a:br>
              <a:rPr lang="sv-SE" sz="1400" dirty="0" smtClean="0">
                <a:latin typeface="+mj-lt"/>
              </a:rPr>
            </a:br>
            <a:endParaRPr lang="sv-SE" sz="1400" dirty="0" smtClean="0">
              <a:latin typeface="+mj-lt"/>
            </a:endParaRPr>
          </a:p>
          <a:p>
            <a:pPr marL="0" indent="0">
              <a:buNone/>
            </a:pPr>
            <a:r>
              <a:rPr lang="sv-SE" sz="1400" dirty="0" smtClean="0">
                <a:latin typeface="+mj-lt"/>
              </a:rPr>
              <a:t>Tel</a:t>
            </a:r>
            <a:r>
              <a:rPr lang="sv-SE" sz="1400" dirty="0">
                <a:latin typeface="+mj-lt"/>
              </a:rPr>
              <a:t>: 063-14 75 </a:t>
            </a:r>
            <a:r>
              <a:rPr lang="sv-SE" sz="1400" dirty="0" smtClean="0">
                <a:latin typeface="+mj-lt"/>
              </a:rPr>
              <a:t>10</a:t>
            </a:r>
            <a:br>
              <a:rPr lang="sv-SE" sz="1400" dirty="0" smtClean="0">
                <a:latin typeface="+mj-lt"/>
              </a:rPr>
            </a:br>
            <a:r>
              <a:rPr lang="sv-SE" sz="1400" dirty="0" smtClean="0">
                <a:latin typeface="+mj-lt"/>
              </a:rPr>
              <a:t>Email</a:t>
            </a:r>
            <a:r>
              <a:rPr lang="sv-SE" sz="1400" dirty="0">
                <a:latin typeface="+mj-lt"/>
              </a:rPr>
              <a:t>: ekonomienheten@regionjh.se</a:t>
            </a:r>
          </a:p>
          <a:p>
            <a:endParaRPr lang="sv-SE" sz="1200" dirty="0">
              <a:latin typeface="+mj-lt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v-SE" sz="6200" b="1" dirty="0">
                <a:solidFill>
                  <a:srgbClr val="FF0000"/>
                </a:solidFill>
              </a:rPr>
              <a:t>Utförs endast av behörig personal på </a:t>
            </a:r>
            <a:r>
              <a:rPr lang="sv-SE" sz="6400" b="1" dirty="0">
                <a:solidFill>
                  <a:srgbClr val="FF0000"/>
                </a:solidFill>
              </a:rPr>
              <a:t>Ekonomi och Löneservice </a:t>
            </a:r>
            <a:r>
              <a:rPr lang="sv-SE" sz="6200" b="1" dirty="0" smtClean="0">
                <a:solidFill>
                  <a:srgbClr val="FF0000"/>
                </a:solidFill>
              </a:rPr>
              <a:t>efter </a:t>
            </a:r>
            <a:r>
              <a:rPr lang="sv-SE" sz="6200" b="1" dirty="0">
                <a:solidFill>
                  <a:srgbClr val="FF0000"/>
                </a:solidFill>
              </a:rPr>
              <a:t>ifylld blankett från patient.</a:t>
            </a:r>
            <a:r>
              <a:rPr lang="sv-SE" b="1" dirty="0"/>
              <a:t/>
            </a:r>
            <a:br>
              <a:rPr lang="sv-SE" b="1" dirty="0"/>
            </a:b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763334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542270"/>
          </a:xfrm>
        </p:spPr>
        <p:txBody>
          <a:bodyPr/>
          <a:lstStyle/>
          <a:p>
            <a:r>
              <a:rPr lang="sv-SE" dirty="0" smtClean="0"/>
              <a:t>13 Hantera utträde  - Avsluta konto </a:t>
            </a:r>
            <a:br>
              <a:rPr lang="sv-SE" dirty="0" smtClean="0"/>
            </a:br>
            <a:r>
              <a:rPr lang="sv-SE" sz="2000" b="1" dirty="0" smtClean="0">
                <a:solidFill>
                  <a:srgbClr val="FF0000"/>
                </a:solidFill>
              </a:rPr>
              <a:t>Utförs endast av behörig personal </a:t>
            </a:r>
            <a:r>
              <a:rPr lang="sv-SE" sz="2000" b="1" dirty="0">
                <a:solidFill>
                  <a:srgbClr val="FF0000"/>
                </a:solidFill>
              </a:rPr>
              <a:t>på Ekonomi och Löneservice efter </a:t>
            </a:r>
            <a:r>
              <a:rPr lang="sv-SE" sz="2000" b="1" dirty="0" smtClean="0">
                <a:solidFill>
                  <a:srgbClr val="FF0000"/>
                </a:solidFill>
              </a:rPr>
              <a:t>ifylld blankett från patient</a:t>
            </a:r>
            <a:r>
              <a:rPr lang="sv-SE" sz="2000" dirty="0" smtClean="0">
                <a:solidFill>
                  <a:srgbClr val="FF0000"/>
                </a:solidFill>
              </a:rPr>
              <a:t>.</a:t>
            </a:r>
            <a:br>
              <a:rPr lang="sv-SE" sz="2000" dirty="0" smtClean="0">
                <a:solidFill>
                  <a:srgbClr val="FF0000"/>
                </a:solidFill>
              </a:rPr>
            </a:br>
            <a:endParaRPr lang="sv-SE" sz="2000" dirty="0">
              <a:solidFill>
                <a:srgbClr val="FF0000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35" y="2531532"/>
            <a:ext cx="7421928" cy="2762363"/>
          </a:xfrm>
          <a:prstGeom prst="rect">
            <a:avLst/>
          </a:prstGeom>
          <a:solidFill>
            <a:srgbClr val="FF0000">
              <a:alpha val="0"/>
            </a:srgbClr>
          </a:solidFill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499" y="2073443"/>
            <a:ext cx="6804837" cy="2513150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1414914" y="4726005"/>
            <a:ext cx="1001027" cy="56789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Ellips 6"/>
          <p:cNvSpPr/>
          <p:nvPr/>
        </p:nvSpPr>
        <p:spPr>
          <a:xfrm>
            <a:off x="5043638" y="3912713"/>
            <a:ext cx="952901" cy="361113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Multiplicera 7"/>
          <p:cNvSpPr/>
          <p:nvPr/>
        </p:nvSpPr>
        <p:spPr>
          <a:xfrm>
            <a:off x="1739348" y="4810539"/>
            <a:ext cx="357809" cy="4833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088" y="3954681"/>
            <a:ext cx="26824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2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1194487" y="1368000"/>
            <a:ext cx="8840067" cy="5056654"/>
          </a:xfrm>
        </p:spPr>
        <p:txBody>
          <a:bodyPr>
            <a:normAutofit/>
          </a:bodyPr>
          <a:lstStyle/>
          <a:p>
            <a:r>
              <a:rPr lang="sv-SE" sz="2300" dirty="0">
                <a:latin typeface="+mj-lt"/>
              </a:rPr>
              <a:t>Ett frikort som skapats av </a:t>
            </a:r>
            <a:r>
              <a:rPr lang="sv-SE" sz="2300" dirty="0" smtClean="0">
                <a:latin typeface="+mj-lt"/>
              </a:rPr>
              <a:t>e-frikort är preliminärt i 48 timmar, under den tiden går det att rätta felaktigheter. När det blivit definitivt går det inte </a:t>
            </a:r>
            <a:r>
              <a:rPr lang="sv-SE" sz="2300" dirty="0">
                <a:latin typeface="+mj-lt"/>
              </a:rPr>
              <a:t>att </a:t>
            </a:r>
            <a:r>
              <a:rPr lang="sv-SE" sz="2300" dirty="0" smtClean="0">
                <a:latin typeface="+mj-lt"/>
              </a:rPr>
              <a:t>ändra eller ta bort.</a:t>
            </a:r>
            <a:endParaRPr lang="sv-SE" sz="2300" dirty="0">
              <a:latin typeface="+mj-lt"/>
            </a:endParaRPr>
          </a:p>
          <a:p>
            <a:pPr lvl="1"/>
            <a:r>
              <a:rPr lang="sv-SE" sz="2100" dirty="0">
                <a:latin typeface="+mj-lt"/>
              </a:rPr>
              <a:t>”Lagt kort ligger”</a:t>
            </a:r>
          </a:p>
          <a:p>
            <a:pPr marL="457200" lvl="1" indent="0">
              <a:buNone/>
            </a:pPr>
            <a:endParaRPr lang="sv-SE" sz="2100" dirty="0">
              <a:latin typeface="+mj-lt"/>
            </a:endParaRPr>
          </a:p>
          <a:p>
            <a:r>
              <a:rPr lang="sv-SE" sz="2300" dirty="0">
                <a:latin typeface="+mj-lt"/>
              </a:rPr>
              <a:t>Delbetalning av </a:t>
            </a:r>
            <a:r>
              <a:rPr lang="sv-SE" sz="2300" dirty="0" smtClean="0">
                <a:latin typeface="+mj-lt"/>
              </a:rPr>
              <a:t>frikort är </a:t>
            </a:r>
            <a:r>
              <a:rPr lang="sv-SE" sz="2300" dirty="0">
                <a:latin typeface="+mj-lt"/>
              </a:rPr>
              <a:t>fortfarande möjligt, men rutinen </a:t>
            </a:r>
            <a:r>
              <a:rPr lang="sv-SE" sz="2300" dirty="0" smtClean="0">
                <a:latin typeface="+mj-lt"/>
              </a:rPr>
              <a:t>ändras utifrån de nya förutsättningarna.</a:t>
            </a:r>
            <a:endParaRPr lang="sv-SE" sz="2300" dirty="0">
              <a:latin typeface="+mj-lt"/>
            </a:endParaRPr>
          </a:p>
          <a:p>
            <a:pPr lvl="1"/>
            <a:r>
              <a:rPr lang="sv-SE" sz="2100" dirty="0" smtClean="0">
                <a:latin typeface="+mj-lt"/>
              </a:rPr>
              <a:t>Kontrakt upprättas enligt rutin och skrivs under av patienten, skicka in underlaget till Ekonomi-och </a:t>
            </a:r>
            <a:r>
              <a:rPr lang="sv-SE" sz="2100" dirty="0" err="1" smtClean="0">
                <a:latin typeface="+mj-lt"/>
              </a:rPr>
              <a:t>löneservice</a:t>
            </a:r>
            <a:r>
              <a:rPr lang="sv-SE" sz="2100" dirty="0" smtClean="0">
                <a:latin typeface="+mj-lt"/>
              </a:rPr>
              <a:t>.</a:t>
            </a:r>
          </a:p>
          <a:p>
            <a:pPr lvl="1"/>
            <a:r>
              <a:rPr lang="sv-SE" sz="2100" dirty="0" smtClean="0">
                <a:latin typeface="+mj-lt"/>
              </a:rPr>
              <a:t>Registrera sedan frikortet som frikort för ”Medicinska skäl”.</a:t>
            </a:r>
          </a:p>
          <a:p>
            <a:pPr lvl="1"/>
            <a:r>
              <a:rPr lang="sv-SE" sz="2100" dirty="0" smtClean="0">
                <a:latin typeface="+mj-lt"/>
              </a:rPr>
              <a:t>Tidigare registrerade avgifter i e-frikort får inte tillgodoräknas, dagens besök är det första i perioden</a:t>
            </a:r>
            <a:endParaRPr lang="sv-SE" sz="2100" dirty="0">
              <a:latin typeface="+mj-lt"/>
            </a:endParaRPr>
          </a:p>
          <a:p>
            <a:endParaRPr lang="sv-SE" sz="2300" dirty="0">
              <a:latin typeface="Cambria" panose="02040503050406030204" pitchFamily="18" charset="0"/>
            </a:endParaRP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Viktigaste förändringarna, forts.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294967295"/>
          </p:nvPr>
        </p:nvSpPr>
        <p:spPr>
          <a:xfrm>
            <a:off x="9914965" y="6253816"/>
            <a:ext cx="500237" cy="365125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5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981200" y="1202724"/>
            <a:ext cx="8686800" cy="4874333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sv-SE" sz="2000" dirty="0">
                <a:latin typeface="+mj-lt"/>
              </a:rPr>
              <a:t>För att kunna logga in i e-frikort måste du ha ett e-tjänstekort med rätt </a:t>
            </a:r>
            <a:r>
              <a:rPr lang="sv-SE" sz="2000" dirty="0" smtClean="0">
                <a:latin typeface="+mj-lt"/>
              </a:rPr>
              <a:t>behörigheter.</a:t>
            </a:r>
            <a:endParaRPr lang="sv-SE" sz="2000" dirty="0" smtClean="0">
              <a:solidFill>
                <a:srgbClr val="FF0000"/>
              </a:solidFill>
              <a:latin typeface="+mj-lt"/>
            </a:endParaRPr>
          </a:p>
          <a:p>
            <a:pPr marL="90488" indent="0">
              <a:buNone/>
            </a:pPr>
            <a:r>
              <a:rPr lang="sv-SE" sz="2000" i="1" dirty="0" smtClean="0">
                <a:latin typeface="+mj-lt"/>
              </a:rPr>
              <a:t>Inloggning</a:t>
            </a:r>
            <a:r>
              <a:rPr lang="sv-SE" sz="2000" dirty="0">
                <a:latin typeface="+mj-lt"/>
              </a:rPr>
              <a:t>:</a:t>
            </a:r>
          </a:p>
          <a:p>
            <a:pPr marL="90488" indent="0">
              <a:buNone/>
            </a:pPr>
            <a:r>
              <a:rPr lang="sv-SE" sz="2000" dirty="0">
                <a:latin typeface="+mj-lt"/>
              </a:rPr>
              <a:t>1. Sätt i din e-legitimation i kortläsaren</a:t>
            </a:r>
          </a:p>
          <a:p>
            <a:pPr marL="90488" indent="0">
              <a:buNone/>
            </a:pPr>
            <a:r>
              <a:rPr lang="sv-SE" sz="2000" dirty="0">
                <a:latin typeface="+mj-lt"/>
              </a:rPr>
              <a:t>2. </a:t>
            </a:r>
            <a:r>
              <a:rPr lang="sv-SE" sz="2000" dirty="0" smtClean="0">
                <a:latin typeface="+mj-lt"/>
              </a:rPr>
              <a:t>Under sidan ”Enhetliga patientavgifter” ”E-frikort” hittar ni inloggningen</a:t>
            </a:r>
            <a:endParaRPr lang="sv-SE" sz="2000" dirty="0">
              <a:latin typeface="+mj-lt"/>
            </a:endParaRPr>
          </a:p>
          <a:p>
            <a:pPr marL="90488" indent="0">
              <a:buNone/>
            </a:pPr>
            <a:endParaRPr lang="sv-SE" sz="2000" dirty="0">
              <a:latin typeface="+mj-lt"/>
            </a:endParaRPr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endParaRPr lang="sv-SE" sz="2000" dirty="0"/>
          </a:p>
          <a:p>
            <a:pPr marL="90488" indent="0">
              <a:buNone/>
            </a:pPr>
            <a:endParaRPr lang="sv-SE" sz="2000" dirty="0"/>
          </a:p>
          <a:p>
            <a:pPr marL="90488" indent="0">
              <a:buNone/>
            </a:pPr>
            <a:endParaRPr lang="sv-SE" sz="2000" dirty="0"/>
          </a:p>
          <a:p>
            <a:pPr marL="342900" indent="-342900">
              <a:buFontTx/>
              <a:buChar char="-"/>
              <a:defRPr/>
            </a:pPr>
            <a:endParaRPr lang="sv-SE" sz="20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906879" y="524415"/>
            <a:ext cx="7576823" cy="1265447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</a:rPr>
              <a:t>E-frikort - Inloggning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12" y="2747289"/>
            <a:ext cx="1209675" cy="5905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992" y="2949146"/>
            <a:ext cx="2358853" cy="3457426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2388087" y="5273103"/>
            <a:ext cx="247135" cy="461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08543" y="4879053"/>
            <a:ext cx="381000" cy="1103442"/>
          </a:xfrm>
          <a:prstGeom prst="rect">
            <a:avLst/>
          </a:prstGeom>
        </p:spPr>
      </p:pic>
      <p:cxnSp>
        <p:nvCxnSpPr>
          <p:cNvPr id="9" name="Rak pil 8"/>
          <p:cNvCxnSpPr/>
          <p:nvPr/>
        </p:nvCxnSpPr>
        <p:spPr>
          <a:xfrm flipH="1" flipV="1">
            <a:off x="1750764" y="5430774"/>
            <a:ext cx="585617" cy="621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Inloggning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040" y="2309760"/>
            <a:ext cx="7479139" cy="38322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36822" y="1368000"/>
            <a:ext cx="336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j-lt"/>
              </a:rPr>
              <a:t>Välj SITHS Certifikat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61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Inloggning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845" y="1989138"/>
            <a:ext cx="5831897" cy="38322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61535" y="1368000"/>
            <a:ext cx="804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Om ni har flera alternativ välj ert certifikat, om endast erat finns tryck på ”OK”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204755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1699</TotalTime>
  <Words>1393</Words>
  <Application>Microsoft Office PowerPoint</Application>
  <PresentationFormat>Bredbild</PresentationFormat>
  <Paragraphs>276</Paragraphs>
  <Slides>58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58</vt:i4>
      </vt:variant>
    </vt:vector>
  </HeadingPairs>
  <TitlesOfParts>
    <vt:vector size="65" baseType="lpstr">
      <vt:lpstr>Arial</vt:lpstr>
      <vt:lpstr>Arial Narrow</vt:lpstr>
      <vt:lpstr>Calibri</vt:lpstr>
      <vt:lpstr>Cambria</vt:lpstr>
      <vt:lpstr>Verdana</vt:lpstr>
      <vt:lpstr>Wingdings</vt:lpstr>
      <vt:lpstr>RJH</vt:lpstr>
      <vt:lpstr>Utbildning e-frikort</vt:lpstr>
      <vt:lpstr>Innehåll</vt:lpstr>
      <vt:lpstr>Om e-frikort</vt:lpstr>
      <vt:lpstr>Material &amp; kontakt</vt:lpstr>
      <vt:lpstr>Viktigaste förändringarna</vt:lpstr>
      <vt:lpstr>Viktigaste förändringarna, forts.</vt:lpstr>
      <vt:lpstr>E-frikort - Inloggning</vt:lpstr>
      <vt:lpstr>Inloggning</vt:lpstr>
      <vt:lpstr>Inloggning</vt:lpstr>
      <vt:lpstr>Inloggning</vt:lpstr>
      <vt:lpstr>E-frikort – första sidan</vt:lpstr>
      <vt:lpstr>E-frikort – första sidan</vt:lpstr>
      <vt:lpstr>Automatiskt utloggad</vt:lpstr>
      <vt:lpstr>Typer av meddelanden Rött = felmeddelanden, Gult = Varningsmeddelanden, Blått = OK</vt:lpstr>
      <vt:lpstr>Ordlista</vt:lpstr>
      <vt:lpstr>Status på frikort</vt:lpstr>
      <vt:lpstr>Systemroll – ”Användare”</vt:lpstr>
      <vt:lpstr>Påbörja registrering</vt:lpstr>
      <vt:lpstr>Påbörja registrering</vt:lpstr>
      <vt:lpstr>1 Betalning för patient utan frikort</vt:lpstr>
      <vt:lpstr>1 Betalning för patient utan frikort</vt:lpstr>
      <vt:lpstr>1 Betalning för patient utan frikort</vt:lpstr>
      <vt:lpstr>1 Betalning för patient utan frikort</vt:lpstr>
      <vt:lpstr>2 Registrera befintligt frikort </vt:lpstr>
      <vt:lpstr>2 Registrera befintligt frikort</vt:lpstr>
      <vt:lpstr>2 Registrera befintligt frikort </vt:lpstr>
      <vt:lpstr>3 Registrering när person har påbörjat högkostnadskort</vt:lpstr>
      <vt:lpstr>3 Registrering när person har påbörjat högkostnadskort</vt:lpstr>
      <vt:lpstr>3 Efterregistrering när person har påbörjat högkostnadskort</vt:lpstr>
      <vt:lpstr>3 Efterregistrering när person har påbörjat högkostnadskort</vt:lpstr>
      <vt:lpstr>3 Efterregistrering när person har påbörjat högkostnadskort</vt:lpstr>
      <vt:lpstr>3 Efterregistrering när person har påbörjat högkostnadskort</vt:lpstr>
      <vt:lpstr>3 Efterregistrering när person har påbörjat högkostnadskort</vt:lpstr>
      <vt:lpstr>3.1 Hur se uppgifter/besök från andra vårdgivare?</vt:lpstr>
      <vt:lpstr>Samtycke</vt:lpstr>
      <vt:lpstr>4 Registrera frikort vid avbetalning</vt:lpstr>
      <vt:lpstr>4 Registrera frikort vid avbetalning</vt:lpstr>
      <vt:lpstr>5 Ändra transaktion (frikort ej uppnått)</vt:lpstr>
      <vt:lpstr>5 Ändra transaktion (frikort ej uppnått)</vt:lpstr>
      <vt:lpstr>5 Ändra transaktion (frikort ej uppnått)</vt:lpstr>
      <vt:lpstr>5 Ändra transaktion (frikort ej uppnått)</vt:lpstr>
      <vt:lpstr>6 Radera transaktion (frikort ej uppnått)</vt:lpstr>
      <vt:lpstr>6 Radera transaktion (frikort ej uppnått)</vt:lpstr>
      <vt:lpstr>7 Ändra transaktion (frikort Preliminärt 48 timmar)</vt:lpstr>
      <vt:lpstr>7 Ändra transaktion (frikort Preliminärt 48 timmar)</vt:lpstr>
      <vt:lpstr>7 Ändra transaktion (frikort Preliminärt 48 timmar)</vt:lpstr>
      <vt:lpstr>7 Ändra transaktion (frikort Preliminärt 48 timmar)</vt:lpstr>
      <vt:lpstr>8 Radera transaktion (frikort Preliminärt 48 timmar)</vt:lpstr>
      <vt:lpstr>8 Radera transaktion (frikort Preliminärt 48 timmar)</vt:lpstr>
      <vt:lpstr>8 Radera transaktion (frikort Preliminärt 48 timmar)</vt:lpstr>
      <vt:lpstr>9 Radera frikort (preliminärt 48 timmar)</vt:lpstr>
      <vt:lpstr>9 Radera frikort (preliminärt 48 timmar)</vt:lpstr>
      <vt:lpstr>9 Radera frikort (preliminärt 48 timmar)</vt:lpstr>
      <vt:lpstr>10 Visa historik och utgånget frikort </vt:lpstr>
      <vt:lpstr>11 Skriva ut underlag till patient</vt:lpstr>
      <vt:lpstr>12 Beställa nytt frikort</vt:lpstr>
      <vt:lpstr>13 Hantera utträde  - Avsluta konto</vt:lpstr>
      <vt:lpstr>13 Hantera utträde  - Avsluta konto  Utförs endast av behörig personal på Ekonomi och Löneservice efter ifylld blankett från patient.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 e-frikort</dc:title>
  <dc:creator>man_user</dc:creator>
  <cp:lastModifiedBy>man_user</cp:lastModifiedBy>
  <cp:revision>149</cp:revision>
  <cp:lastPrinted>2016-10-13T08:43:21Z</cp:lastPrinted>
  <dcterms:created xsi:type="dcterms:W3CDTF">2016-09-30T09:29:19Z</dcterms:created>
  <dcterms:modified xsi:type="dcterms:W3CDTF">2016-10-24T12:27:47Z</dcterms:modified>
</cp:coreProperties>
</file>