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6.png" Type="http://schemas.openxmlformats.org/officeDocument/2006/relationships/image"/><Relationship Id="rId4"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6.png" Type="http://schemas.openxmlformats.org/officeDocument/2006/relationships/image"/><Relationship Id="rId4" Target="../media/image2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6.png" Type="http://schemas.openxmlformats.org/officeDocument/2006/relationships/image"/><Relationship Id="rId4"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6.png" Type="http://schemas.openxmlformats.org/officeDocument/2006/relationships/image"/><Relationship Id="rId4"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6.png" Type="http://schemas.openxmlformats.org/officeDocument/2006/relationships/image"/><Relationship Id="rId4" Target="../media/image3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6.png" Type="http://schemas.openxmlformats.org/officeDocument/2006/relationships/image"/><Relationship Id="rId4"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6.png" Type="http://schemas.openxmlformats.org/officeDocument/2006/relationships/image"/><Relationship Id="rId4" Target="../media/image3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6.png" Type="http://schemas.openxmlformats.org/officeDocument/2006/relationships/image"/><Relationship Id="rId4" Target="../media/image3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6.png" Type="http://schemas.openxmlformats.org/officeDocument/2006/relationships/image"/><Relationship Id="rId4" Target="../media/image3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6.png" Type="http://schemas.openxmlformats.org/officeDocument/2006/relationships/image"/><Relationship Id="rId4" Target="../media/image4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6.png" Type="http://schemas.openxmlformats.org/officeDocument/2006/relationships/image"/><Relationship Id="rId4" Target="../media/image4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6.png" Type="http://schemas.openxmlformats.org/officeDocument/2006/relationships/image"/><Relationship Id="rId4" Target="../media/image4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6.png" Type="http://schemas.openxmlformats.org/officeDocument/2006/relationships/image"/><Relationship Id="rId4" Target="../media/image5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6.png" Type="http://schemas.openxmlformats.org/officeDocument/2006/relationships/image"/><Relationship Id="rId4" Target="../media/image5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6.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6.png" Type="http://schemas.openxmlformats.org/officeDocument/2006/relationships/image"/><Relationship Id="rId4" Target="../media/image55.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6.png" Type="http://schemas.openxmlformats.org/officeDocument/2006/relationships/image"/><Relationship Id="rId4" Target="../media/image5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6.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 Id="rId3" Target="../media/image6.png" Type="http://schemas.openxmlformats.org/officeDocument/2006/relationships/image"/><Relationship Id="rId4" Target="../media/image62.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png" Type="http://schemas.openxmlformats.org/officeDocument/2006/relationships/image"/><Relationship Id="rId4" Target="../media/image6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png" Type="http://schemas.openxmlformats.org/officeDocument/2006/relationships/image"/><Relationship Id="rId4" Target="../media/image66.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png" Type="http://schemas.openxmlformats.org/officeDocument/2006/relationships/image"/><Relationship Id="rId4" Target="../media/image6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6.png" Type="http://schemas.openxmlformats.org/officeDocument/2006/relationships/image"/><Relationship Id="rId4" Target="../media/image70.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6.png" Type="http://schemas.openxmlformats.org/officeDocument/2006/relationships/image"/><Relationship Id="rId4" Target="../media/image72.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6.png" Type="http://schemas.openxmlformats.org/officeDocument/2006/relationships/image"/><Relationship Id="rId4" Target="../media/image74.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6.png" Type="http://schemas.openxmlformats.org/officeDocument/2006/relationships/image"/><Relationship Id="rId4" Target="../media/image76.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 Id="rId3" Target="../media/image6.png" Type="http://schemas.openxmlformats.org/officeDocument/2006/relationships/image"/><Relationship Id="rId4" Target="../media/image78.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png" Type="http://schemas.openxmlformats.org/officeDocument/2006/relationships/image"/><Relationship Id="rId3" Target="../media/image6.png" Type="http://schemas.openxmlformats.org/officeDocument/2006/relationships/image"/><Relationship Id="rId4" Target="../media/image80.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1.png" Type="http://schemas.openxmlformats.org/officeDocument/2006/relationships/image"/><Relationship Id="rId3" Target="../media/image6.png" Type="http://schemas.openxmlformats.org/officeDocument/2006/relationships/image"/><Relationship Id="rId4" Target="../media/image82.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3.pn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6.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4.png" Type="http://schemas.openxmlformats.org/officeDocument/2006/relationships/image"/><Relationship Id="rId3" Target="../media/image6.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5.png" Type="http://schemas.openxmlformats.org/officeDocument/2006/relationships/image"/><Relationship Id="rId3" Target="../media/image13.png" Type="http://schemas.openxmlformats.org/officeDocument/2006/relationships/image"/><Relationship Id="rId4" Target="../media/image6.png" Type="http://schemas.openxmlformats.org/officeDocument/2006/relationships/image"/><Relationship Id="rId5" Target="../media/image12.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86.png" Type="http://schemas.openxmlformats.org/officeDocument/2006/relationships/image"/><Relationship Id="rId3" Target="../media/image87.png" Type="http://schemas.openxmlformats.org/officeDocument/2006/relationships/image"/><Relationship Id="rId4" Target="../media/image88.png" Type="http://schemas.openxmlformats.org/officeDocument/2006/relationships/image"/><Relationship Id="rId5" Target="https://resultat.patientenkat.se/gss-questions/enkater/Prim%C3%A4rv%C3%A5rd%202023%20L%C3%A4karbes%C3%B6k%20Vuxen%202" TargetMode="External" Type="http://schemas.openxmlformats.org/officeDocument/2006/relationships/hyperlink"/><Relationship Id="rId6" Target="https://resultat.patientenkat.se/gss-questions/enkater/Prim%C3%A4rv%C3%A5rd%202023%20L%C3%A4karbes%C3%B6k%20V%C3%A5rdnadshavare%202" TargetMode="External" Type="http://schemas.openxmlformats.org/officeDocument/2006/relationships/hyperlink"/><Relationship Id="rId7" Target="https://resultat.patientenkat.se/gss-questions/enkater/Prim%C3%A4rv%C3%A5rd%202023%20Sjuksk%C3%B6terskebes%C3%B6k%20Vuxen%202" TargetMode="External" Type="http://schemas.openxmlformats.org/officeDocument/2006/relationships/hyperlink"/><Relationship Id="rId8" Target="https://resultat.patientenkat.se/gss-questions/enkater/Prim%C3%A4rv%C3%A5rd%202023%20Sjuksk%C3%B6terskebes%C3%B6k%20V%C3%A5rdnadshavare%202" TargetMode="External" Type="http://schemas.openxmlformats.org/officeDocument/2006/relationships/hyperlink"/><Relationship Id="rId9" Target="https://patientenkat.se"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2686050" y="2216150"/>
            <a:ext cx="6515100" cy="1054100"/>
          </a:xfrm>
          <a:prstGeom prst="rect">
            <a:avLst/>
          </a:prstGeom>
        </p:spPr>
      </p:pic>
      <p:sp>
        <p:nvSpPr>
          <p:cNvPr name="TextBox 3" id="3"/>
          <p:cNvSpPr txBox="true"/>
          <p:nvPr/>
        </p:nvSpPr>
        <p:spPr>
          <a:xfrm>
            <a:off x="2686050" y="3613150"/>
            <a:ext cx="9201150" cy="3244850"/>
          </a:xfrm>
          <a:prstGeom prst="rect">
            <a:avLst/>
          </a:prstGeom>
        </p:spPr>
        <p:txBody>
          <a:bodyPr anchor="t" rtlCol="false"/>
          <a:lstStyle/>
          <a:p>
            <a:pPr algn="l">
              <a:defRPr/>
            </a:pPr>
            <a:r>
              <a:rPr lang="en-US"/>
              <a:t/>
            </a:r>
            <a:r>
              <a:rPr lang="en-US" b="true" sz="2500"/>
              <a:t>Primärvård 2023</a:t>
            </a:r>
            <a:br>
              <a:rPr lang="en-US" b="true" sz="2500"/>
            </a:br>
            <a:r>
              <a:rPr lang="en-US"/>
              <a:t>Vald organisation: Region Jämtland Härjedalen</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Helhetsintryck</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Helhetsintryck</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Helhetsintryck</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Emotionellt stöd</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Emotionellt stöd</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Emotionellt stöd</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Delaktighet och involvering</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Delaktighet och involvering</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Delaktighet och involvering</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Delaktighet och involvering</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Delaktighet och involvering</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Respekt och bemötande</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Respekt och bemötande</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Respekt och bemötande</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Respekt och bemötande</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Respekt och bemötande</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190500" y="190500"/>
            <a:ext cx="11506200" cy="5588000"/>
          </a:xfrm>
          <a:prstGeom prst="rect">
            <a:avLst/>
          </a:prstGeom>
          <a:solidFill>
            <a:srgbClr val="88BAE4"/>
          </a:solidFill>
        </p:spPr>
        <p:txBody>
          <a:bodyPr anchor="ctr" rtlCol="false" anchorCtr="true"/>
          <a:lstStyle/>
          <a:p>
            <a:pPr algn="l">
              <a:defRPr/>
            </a:pPr>
            <a:r>
              <a:rPr lang="en-US"/>
              <a:t/>
            </a:r>
            <a:endParaRPr lang="en-US" sz="1100"/>
          </a:p>
          <a:p>
            <a:r>
              <a:rPr lang="en-US" sz="3500" b="true">
                <a:latin typeface="Arial"/>
              </a:rPr>
              <a:t>Representativitet
och svarsfrekvens</a:t>
            </a:r>
          </a:p>
        </p:txBody>
      </p:sp>
      <p:pic>
        <p:nvPicPr>
          <p:cNvPr name="Picture 3" id="3"/>
          <p:cNvPicPr>
            <a:picLocks noChangeAspect="true"/>
          </p:cNvPicPr>
          <p:nvPr/>
        </p:nvPicPr>
        <p:blipFill>
          <a:blip r:embed="rId2"/>
          <a:stretch>
            <a:fillRect/>
          </a:stretch>
        </p:blipFill>
        <p:spPr>
          <a:xfrm>
            <a:off x="8953500" y="6108700"/>
            <a:ext cx="2616200" cy="431800"/>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Kontinuitet och koordinering</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Kontinuitet och koordinering</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Information och kunskap</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Information och kunskap</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Information och kunskap</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Information och kunskap</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Information och kunskap</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Information och kunskap</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Information och kunskap</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Tillgänglighet</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Utskick och svarande</a:t>
            </a:r>
          </a:p>
        </p:txBody>
      </p:sp>
      <p:sp>
        <p:nvSpPr>
          <p:cNvPr name="TextBox 3" id="3"/>
          <p:cNvSpPr txBox="true"/>
          <p:nvPr/>
        </p:nvSpPr>
        <p:spPr>
          <a:xfrm>
            <a:off x="-457200" y="1295400"/>
            <a:ext cx="3429000" cy="3429000"/>
          </a:xfrm>
          <a:prstGeom prst="rect">
            <a:avLst/>
          </a:prstGeom>
        </p:spPr>
        <p:txBody>
          <a:bodyPr anchor="t" rtlCol="false" anchorCtr="true"/>
          <a:lstStyle/>
          <a:p>
            <a:pPr algn="l">
              <a:defRPr/>
            </a:pPr>
            <a:r>
              <a:rPr lang="en-US"/>
              <a:t>Utskick 2023</a:t>
            </a:r>
            <a:endParaRPr lang="en-US"/>
          </a:p>
        </p:txBody>
      </p:sp>
      <p:sp>
        <p:nvSpPr>
          <p:cNvPr name="TextBox 4" id="4"/>
          <p:cNvSpPr txBox="true"/>
          <p:nvPr/>
        </p:nvSpPr>
        <p:spPr>
          <a:xfrm>
            <a:off x="5486400" y="1295400"/>
            <a:ext cx="3429000" cy="3429000"/>
          </a:xfrm>
          <a:prstGeom prst="rect">
            <a:avLst/>
          </a:prstGeom>
        </p:spPr>
        <p:txBody>
          <a:bodyPr anchor="t" rtlCol="false" anchorCtr="true"/>
          <a:lstStyle/>
          <a:p>
            <a:pPr algn="l">
              <a:defRPr/>
            </a:pPr>
            <a:r>
              <a:rPr lang="en-US"/>
              <a:t>Svarande 2023</a:t>
            </a:r>
            <a:endParaRPr lang="en-US"/>
          </a:p>
        </p:txBody>
      </p:sp>
      <p:pic>
        <p:nvPicPr>
          <p:cNvPr name="Picture 5" id="5"/>
          <p:cNvPicPr>
            <a:picLocks noChangeAspect="true"/>
          </p:cNvPicPr>
          <p:nvPr/>
        </p:nvPicPr>
        <p:blipFill>
          <a:blip r:embed="rId2"/>
          <a:stretch>
            <a:fillRect/>
          </a:stretch>
        </p:blipFill>
        <p:spPr>
          <a:xfrm>
            <a:off x="400050" y="1617980"/>
            <a:ext cx="2571750" cy="3429000"/>
          </a:xfrm>
          <a:prstGeom prst="rect">
            <a:avLst/>
          </a:prstGeom>
        </p:spPr>
      </p:pic>
      <p:pic>
        <p:nvPicPr>
          <p:cNvPr name="Picture 6" id="6"/>
          <p:cNvPicPr>
            <a:picLocks noChangeAspect="true"/>
          </p:cNvPicPr>
          <p:nvPr/>
        </p:nvPicPr>
        <p:blipFill>
          <a:blip r:embed="rId3"/>
          <a:stretch>
            <a:fillRect/>
          </a:stretch>
        </p:blipFill>
        <p:spPr>
          <a:xfrm>
            <a:off x="6343650" y="1617980"/>
            <a:ext cx="2571750" cy="3429000"/>
          </a:xfrm>
          <a:prstGeom prst="rect">
            <a:avLst/>
          </a:prstGeom>
        </p:spPr>
      </p:pic>
      <p:pic>
        <p:nvPicPr>
          <p:cNvPr name="Picture 7" id="7"/>
          <p:cNvPicPr>
            <a:picLocks noChangeAspect="true"/>
          </p:cNvPicPr>
          <p:nvPr/>
        </p:nvPicPr>
        <p:blipFill>
          <a:blip r:embed="rId4"/>
          <a:stretch>
            <a:fillRect/>
          </a:stretch>
        </p:blipFill>
        <p:spPr>
          <a:xfrm>
            <a:off x="2844800" y="1935480"/>
            <a:ext cx="2571750" cy="3429000"/>
          </a:xfrm>
          <a:prstGeom prst="rect">
            <a:avLst/>
          </a:prstGeom>
        </p:spPr>
      </p:pic>
      <p:pic>
        <p:nvPicPr>
          <p:cNvPr name="Picture 8" id="8"/>
          <p:cNvPicPr>
            <a:picLocks noChangeAspect="true"/>
          </p:cNvPicPr>
          <p:nvPr/>
        </p:nvPicPr>
        <p:blipFill>
          <a:blip r:embed="rId5"/>
          <a:stretch>
            <a:fillRect/>
          </a:stretch>
        </p:blipFill>
        <p:spPr>
          <a:xfrm>
            <a:off x="8851900" y="1935480"/>
            <a:ext cx="2571750" cy="3429000"/>
          </a:xfrm>
          <a:prstGeom prst="rect">
            <a:avLst/>
          </a:prstGeom>
        </p:spPr>
      </p:pic>
      <p:pic>
        <p:nvPicPr>
          <p:cNvPr name="Picture 9" id="9"/>
          <p:cNvPicPr>
            <a:picLocks noChangeAspect="true"/>
          </p:cNvPicPr>
          <p:nvPr/>
        </p:nvPicPr>
        <p:blipFill>
          <a:blip r:embed="rId6"/>
          <a:stretch>
            <a:fillRect/>
          </a:stretch>
        </p:blipFill>
        <p:spPr>
          <a:xfrm>
            <a:off x="317500" y="6413500"/>
            <a:ext cx="11112500" cy="279400"/>
          </a:xfrm>
          <a:prstGeom prst="rect">
            <a:avLst/>
          </a:prstGeom>
        </p:spPr>
      </p:pic>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Tillgänglighet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Tillgänglighet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Tillgänglighet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Tillgänglighet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Tillgänglighet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Levnadsvanor</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Levnadsvanor</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Levnadsvanor</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Levnadsvanor</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Om patienten</a:t>
            </a:r>
          </a:p>
        </p:txBody>
      </p:sp>
      <p:pic>
        <p:nvPicPr>
          <p:cNvPr name="Picture 3" id="3"/>
          <p:cNvPicPr>
            <a:picLocks noChangeAspect="true"/>
          </p:cNvPicPr>
          <p:nvPr/>
        </p:nvPicPr>
        <p:blipFill>
          <a:blip r:embed="rId2"/>
          <a:stretch>
            <a:fillRect/>
          </a:stretch>
        </p:blipFill>
        <p:spPr>
          <a:xfrm>
            <a:off x="0" y="381000"/>
            <a:ext cx="118872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Om patienten</a:t>
            </a:r>
          </a:p>
        </p:txBody>
      </p:sp>
      <p:pic>
        <p:nvPicPr>
          <p:cNvPr name="Picture 3" id="3"/>
          <p:cNvPicPr>
            <a:picLocks noChangeAspect="true"/>
          </p:cNvPicPr>
          <p:nvPr/>
        </p:nvPicPr>
        <p:blipFill>
          <a:blip r:embed="rId2"/>
          <a:stretch>
            <a:fillRect/>
          </a:stretch>
        </p:blipFill>
        <p:spPr>
          <a:xfrm>
            <a:off x="0" y="381000"/>
            <a:ext cx="118872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Om patienten</a:t>
            </a:r>
          </a:p>
        </p:txBody>
      </p:sp>
      <p:pic>
        <p:nvPicPr>
          <p:cNvPr name="Picture 3" id="3"/>
          <p:cNvPicPr>
            <a:picLocks noChangeAspect="true"/>
          </p:cNvPicPr>
          <p:nvPr/>
        </p:nvPicPr>
        <p:blipFill>
          <a:blip r:embed="rId2"/>
          <a:stretch>
            <a:fillRect/>
          </a:stretch>
        </p:blipFill>
        <p:spPr>
          <a:xfrm>
            <a:off x="0" y="381000"/>
            <a:ext cx="118872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Funktionshinder</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Funktionshinder</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Funktionshinder</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Funktionshinder</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Svarsfrekvens</a:t>
            </a:r>
          </a:p>
        </p:txBody>
      </p:sp>
      <p:pic>
        <p:nvPicPr>
          <p:cNvPr name="Picture 3" id="3"/>
          <p:cNvPicPr>
            <a:picLocks noChangeAspect="true"/>
          </p:cNvPicPr>
          <p:nvPr/>
        </p:nvPicPr>
        <p:blipFill>
          <a:blip r:embed="rId2"/>
          <a:stretch>
            <a:fillRect/>
          </a:stretch>
        </p:blipFill>
        <p:spPr>
          <a:xfrm>
            <a:off x="254000" y="1143000"/>
            <a:ext cx="11379200" cy="4953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Funktionshinder</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Funktionshinder</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56896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
        <p:nvSpPr>
          <p:cNvPr name="AutoShape 5" id="5"/>
          <p:cNvSpPr/>
          <p:nvPr/>
        </p:nvSpPr>
        <p:spPr>
          <a:xfrm>
            <a:off x="5943600" y="914400"/>
            <a:ext cx="12700" cy="4267200"/>
          </a:xfrm>
          <a:prstGeom prst="rect">
            <a:avLst/>
          </a:prstGeom>
          <a:solidFill>
            <a:srgbClr val="C0C0C0"/>
          </a:solidFill>
        </p:spPr>
      </p:sp>
      <p:sp>
        <p:nvSpPr>
          <p:cNvPr name="TextBox 6" id="6"/>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7" id="7"/>
          <p:cNvPicPr>
            <a:picLocks noChangeAspect="true"/>
          </p:cNvPicPr>
          <p:nvPr/>
        </p:nvPicPr>
        <p:blipFill>
          <a:blip r:embed="rId4"/>
          <a:stretch>
            <a:fillRect/>
          </a:stretch>
        </p:blipFill>
        <p:spPr>
          <a:xfrm>
            <a:off x="6197600" y="381000"/>
            <a:ext cx="5689600" cy="6096000"/>
          </a:xfrm>
          <a:prstGeom prst="rect">
            <a:avLst/>
          </a:prstGeom>
        </p:spPr>
      </p:pic>
      <p:pic>
        <p:nvPicPr>
          <p:cNvPr name="Picture 8" id="8"/>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118872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Dimensioner</a:t>
            </a:r>
          </a:p>
        </p:txBody>
      </p:sp>
      <p:pic>
        <p:nvPicPr>
          <p:cNvPr name="Picture 3" id="3"/>
          <p:cNvPicPr>
            <a:picLocks noChangeAspect="true"/>
          </p:cNvPicPr>
          <p:nvPr/>
        </p:nvPicPr>
        <p:blipFill>
          <a:blip r:embed="rId2"/>
          <a:stretch>
            <a:fillRect/>
          </a:stretch>
        </p:blipFill>
        <p:spPr>
          <a:xfrm>
            <a:off x="1028700" y="1209675"/>
            <a:ext cx="514350" cy="514350"/>
          </a:xfrm>
          <a:prstGeom prst="rect">
            <a:avLst/>
          </a:prstGeom>
        </p:spPr>
      </p:pic>
      <p:sp>
        <p:nvSpPr>
          <p:cNvPr name="TextBox 4" id="4"/>
          <p:cNvSpPr txBox="true"/>
          <p:nvPr/>
        </p:nvSpPr>
        <p:spPr>
          <a:xfrm>
            <a:off x="1800225" y="952500"/>
            <a:ext cx="2571750" cy="783771"/>
          </a:xfrm>
          <a:prstGeom prst="rect">
            <a:avLst/>
          </a:prstGeom>
        </p:spPr>
        <p:txBody>
          <a:bodyPr anchor="ctr" rtlCol="false"/>
          <a:lstStyle/>
          <a:p>
            <a:pPr algn="l">
              <a:defRPr/>
            </a:pPr>
            <a:r>
              <a:rPr lang="en-US"/>
              <a:t>Helhetsintryck</a:t>
            </a:r>
            <a:endParaRPr lang="en-US"/>
          </a:p>
        </p:txBody>
      </p:sp>
      <p:sp>
        <p:nvSpPr>
          <p:cNvPr name="TextBox 5" id="5"/>
          <p:cNvSpPr txBox="true"/>
          <p:nvPr/>
        </p:nvSpPr>
        <p:spPr>
          <a:xfrm>
            <a:off x="4371975" y="952500"/>
            <a:ext cx="6486525" cy="783771"/>
          </a:xfrm>
          <a:prstGeom prst="rect">
            <a:avLst/>
          </a:prstGeom>
        </p:spPr>
        <p:txBody>
          <a:bodyPr anchor="ctr" rtlCol="false"/>
          <a:lstStyle/>
          <a:p>
            <a:pPr algn="l">
              <a:defRPr/>
            </a:pPr>
            <a:r>
              <a:rPr lang="en-US" sz="1000"/>
              <a:t>Dimensionen avser att belysa patientens upplevelse av vården som helhet, övergripande förväntansstyrda faktorer, upplevd effektivitet och upplevt utfall samt omhändertagande och trygghet.</a:t>
            </a:r>
            <a:endParaRPr lang="en-US" sz="1100"/>
          </a:p>
        </p:txBody>
      </p:sp>
      <p:pic>
        <p:nvPicPr>
          <p:cNvPr name="Picture 6" id="6"/>
          <p:cNvPicPr>
            <a:picLocks noChangeAspect="true"/>
          </p:cNvPicPr>
          <p:nvPr/>
        </p:nvPicPr>
        <p:blipFill>
          <a:blip r:embed="rId3"/>
          <a:stretch>
            <a:fillRect/>
          </a:stretch>
        </p:blipFill>
        <p:spPr>
          <a:xfrm>
            <a:off x="1028700" y="1993446"/>
            <a:ext cx="514350" cy="514350"/>
          </a:xfrm>
          <a:prstGeom prst="rect">
            <a:avLst/>
          </a:prstGeom>
        </p:spPr>
      </p:pic>
      <p:sp>
        <p:nvSpPr>
          <p:cNvPr name="TextBox 7" id="7"/>
          <p:cNvSpPr txBox="true"/>
          <p:nvPr/>
        </p:nvSpPr>
        <p:spPr>
          <a:xfrm>
            <a:off x="1800225" y="1736271"/>
            <a:ext cx="2571750" cy="783771"/>
          </a:xfrm>
          <a:prstGeom prst="rect">
            <a:avLst/>
          </a:prstGeom>
        </p:spPr>
        <p:txBody>
          <a:bodyPr anchor="ctr" rtlCol="false"/>
          <a:lstStyle/>
          <a:p>
            <a:pPr algn="l">
              <a:defRPr/>
            </a:pPr>
            <a:r>
              <a:rPr lang="en-US"/>
              <a:t>Emotionellt stöd</a:t>
            </a:r>
            <a:endParaRPr lang="en-US"/>
          </a:p>
        </p:txBody>
      </p:sp>
      <p:sp>
        <p:nvSpPr>
          <p:cNvPr name="TextBox 8" id="8"/>
          <p:cNvSpPr txBox="true"/>
          <p:nvPr/>
        </p:nvSpPr>
        <p:spPr>
          <a:xfrm>
            <a:off x="4371975" y="1736271"/>
            <a:ext cx="6486525" cy="783771"/>
          </a:xfrm>
          <a:prstGeom prst="rect">
            <a:avLst/>
          </a:prstGeom>
        </p:spPr>
        <p:txBody>
          <a:bodyPr anchor="ctr" rtlCol="false"/>
          <a:lstStyle/>
          <a:p>
            <a:pPr algn="l">
              <a:defRPr/>
            </a:pPr>
            <a:r>
              <a:rPr lang="en-US" sz="1000"/>
              <a:t>Dimensionen avser att belysa om patienten upplever att personal eller behandlare är aktiva och lyhörda inför patientens oro, ångest, smärta, farhågor, rädslor eller smärtor. Och om de är tillgängliga och stödjande, på ett för patienten tillfredställande sätt.</a:t>
            </a:r>
            <a:endParaRPr lang="en-US" sz="1100"/>
          </a:p>
        </p:txBody>
      </p:sp>
      <p:sp>
        <p:nvSpPr>
          <p:cNvPr name="AutoShape 9" id="9"/>
          <p:cNvSpPr/>
          <p:nvPr/>
        </p:nvSpPr>
        <p:spPr>
          <a:xfrm>
            <a:off x="1028700" y="1736271"/>
            <a:ext cx="9829800" cy="12700"/>
          </a:xfrm>
          <a:prstGeom prst="rect">
            <a:avLst/>
          </a:prstGeom>
          <a:solidFill>
            <a:srgbClr val="C0C0C0"/>
          </a:solidFill>
        </p:spPr>
      </p:sp>
      <p:pic>
        <p:nvPicPr>
          <p:cNvPr name="Picture 10" id="10"/>
          <p:cNvPicPr>
            <a:picLocks noChangeAspect="true"/>
          </p:cNvPicPr>
          <p:nvPr/>
        </p:nvPicPr>
        <p:blipFill>
          <a:blip r:embed="rId4"/>
          <a:stretch>
            <a:fillRect/>
          </a:stretch>
        </p:blipFill>
        <p:spPr>
          <a:xfrm>
            <a:off x="1028700" y="2777218"/>
            <a:ext cx="514350" cy="514350"/>
          </a:xfrm>
          <a:prstGeom prst="rect">
            <a:avLst/>
          </a:prstGeom>
        </p:spPr>
      </p:pic>
      <p:sp>
        <p:nvSpPr>
          <p:cNvPr name="TextBox 11" id="11"/>
          <p:cNvSpPr txBox="true"/>
          <p:nvPr/>
        </p:nvSpPr>
        <p:spPr>
          <a:xfrm>
            <a:off x="1800225" y="2520043"/>
            <a:ext cx="2571750" cy="783771"/>
          </a:xfrm>
          <a:prstGeom prst="rect">
            <a:avLst/>
          </a:prstGeom>
        </p:spPr>
        <p:txBody>
          <a:bodyPr anchor="ctr" rtlCol="false"/>
          <a:lstStyle/>
          <a:p>
            <a:pPr algn="l">
              <a:defRPr/>
            </a:pPr>
            <a:r>
              <a:rPr lang="en-US"/>
              <a:t>Delaktighet och involvering</a:t>
            </a:r>
            <a:endParaRPr lang="en-US"/>
          </a:p>
        </p:txBody>
      </p:sp>
      <p:sp>
        <p:nvSpPr>
          <p:cNvPr name="TextBox 12" id="12"/>
          <p:cNvSpPr txBox="true"/>
          <p:nvPr/>
        </p:nvSpPr>
        <p:spPr>
          <a:xfrm>
            <a:off x="4371975" y="2520043"/>
            <a:ext cx="6486525" cy="783771"/>
          </a:xfrm>
          <a:prstGeom prst="rect">
            <a:avLst/>
          </a:prstGeom>
        </p:spPr>
        <p:txBody>
          <a:bodyPr anchor="ctr" rtlCol="false"/>
          <a:lstStyle/>
          <a:p>
            <a:pPr algn="l">
              <a:defRPr/>
            </a:pPr>
            <a:r>
              <a:rPr lang="en-US" sz="1000"/>
              <a:t>Dimensionen avser att belysa huruvida patienten upplever sig involverad och delaktig i sin vård och beslut som rör vården. Dimensionen innehåller perspektiv som belyser läkarinitiativ och patientönskan samt i vilken utsträckning patienten upplever att behandlaren tog hänsyn till patientens önskemål.</a:t>
            </a:r>
            <a:endParaRPr lang="en-US" sz="1100"/>
          </a:p>
        </p:txBody>
      </p:sp>
      <p:sp>
        <p:nvSpPr>
          <p:cNvPr name="AutoShape 13" id="13"/>
          <p:cNvSpPr/>
          <p:nvPr/>
        </p:nvSpPr>
        <p:spPr>
          <a:xfrm>
            <a:off x="1028700" y="2520043"/>
            <a:ext cx="9829800" cy="12700"/>
          </a:xfrm>
          <a:prstGeom prst="rect">
            <a:avLst/>
          </a:prstGeom>
          <a:solidFill>
            <a:srgbClr val="C0C0C0"/>
          </a:solidFill>
        </p:spPr>
      </p:sp>
      <p:pic>
        <p:nvPicPr>
          <p:cNvPr name="Picture 14" id="14"/>
          <p:cNvPicPr>
            <a:picLocks noChangeAspect="true"/>
          </p:cNvPicPr>
          <p:nvPr/>
        </p:nvPicPr>
        <p:blipFill>
          <a:blip r:embed="rId5"/>
          <a:stretch>
            <a:fillRect/>
          </a:stretch>
        </p:blipFill>
        <p:spPr>
          <a:xfrm>
            <a:off x="1028700" y="3560989"/>
            <a:ext cx="514350" cy="514350"/>
          </a:xfrm>
          <a:prstGeom prst="rect">
            <a:avLst/>
          </a:prstGeom>
        </p:spPr>
      </p:pic>
      <p:sp>
        <p:nvSpPr>
          <p:cNvPr name="TextBox 15" id="15"/>
          <p:cNvSpPr txBox="true"/>
          <p:nvPr/>
        </p:nvSpPr>
        <p:spPr>
          <a:xfrm>
            <a:off x="1800225" y="3303814"/>
            <a:ext cx="2571750" cy="783771"/>
          </a:xfrm>
          <a:prstGeom prst="rect">
            <a:avLst/>
          </a:prstGeom>
        </p:spPr>
        <p:txBody>
          <a:bodyPr anchor="ctr" rtlCol="false"/>
          <a:lstStyle/>
          <a:p>
            <a:pPr algn="l">
              <a:defRPr/>
            </a:pPr>
            <a:r>
              <a:rPr lang="en-US"/>
              <a:t>Respekt och bemötande</a:t>
            </a:r>
            <a:endParaRPr lang="en-US"/>
          </a:p>
        </p:txBody>
      </p:sp>
      <p:sp>
        <p:nvSpPr>
          <p:cNvPr name="TextBox 16" id="16"/>
          <p:cNvSpPr txBox="true"/>
          <p:nvPr/>
        </p:nvSpPr>
        <p:spPr>
          <a:xfrm>
            <a:off x="4371975" y="3303814"/>
            <a:ext cx="6486525" cy="783771"/>
          </a:xfrm>
          <a:prstGeom prst="rect">
            <a:avLst/>
          </a:prstGeom>
        </p:spPr>
        <p:txBody>
          <a:bodyPr anchor="ctr" rtlCol="false"/>
          <a:lstStyle/>
          <a:p>
            <a:pPr algn="l">
              <a:defRPr/>
            </a:pPr>
            <a:r>
              <a:rPr lang="en-US" sz="1000"/>
              <a:t>Dimensionen avser att belysa patientens upplevelser av vårdens förmåga till ett bemötande anpassat till individuella behov och förutsättningar. Parametrar som följs upp är om bemötandet präglades av respekt utifrån allas lika värde, medkänsla, engagemang och omsorg. Denna dimension är nära besläktad med Delaktighet och involvering.</a:t>
            </a:r>
            <a:endParaRPr lang="en-US" sz="1100"/>
          </a:p>
        </p:txBody>
      </p:sp>
      <p:sp>
        <p:nvSpPr>
          <p:cNvPr name="AutoShape 17" id="17"/>
          <p:cNvSpPr/>
          <p:nvPr/>
        </p:nvSpPr>
        <p:spPr>
          <a:xfrm>
            <a:off x="1028700" y="3303814"/>
            <a:ext cx="9829800" cy="12700"/>
          </a:xfrm>
          <a:prstGeom prst="rect">
            <a:avLst/>
          </a:prstGeom>
          <a:solidFill>
            <a:srgbClr val="C0C0C0"/>
          </a:solidFill>
        </p:spPr>
      </p:sp>
      <p:pic>
        <p:nvPicPr>
          <p:cNvPr name="Picture 18" id="18"/>
          <p:cNvPicPr>
            <a:picLocks noChangeAspect="true"/>
          </p:cNvPicPr>
          <p:nvPr/>
        </p:nvPicPr>
        <p:blipFill>
          <a:blip r:embed="rId6"/>
          <a:stretch>
            <a:fillRect/>
          </a:stretch>
        </p:blipFill>
        <p:spPr>
          <a:xfrm>
            <a:off x="1028700" y="4344761"/>
            <a:ext cx="514350" cy="514350"/>
          </a:xfrm>
          <a:prstGeom prst="rect">
            <a:avLst/>
          </a:prstGeom>
        </p:spPr>
      </p:pic>
      <p:sp>
        <p:nvSpPr>
          <p:cNvPr name="TextBox 19" id="19"/>
          <p:cNvSpPr txBox="true"/>
          <p:nvPr/>
        </p:nvSpPr>
        <p:spPr>
          <a:xfrm>
            <a:off x="1800225" y="4087586"/>
            <a:ext cx="2571750" cy="783771"/>
          </a:xfrm>
          <a:prstGeom prst="rect">
            <a:avLst/>
          </a:prstGeom>
        </p:spPr>
        <p:txBody>
          <a:bodyPr anchor="ctr" rtlCol="false"/>
          <a:lstStyle/>
          <a:p>
            <a:pPr algn="l">
              <a:defRPr/>
            </a:pPr>
            <a:r>
              <a:rPr lang="en-US"/>
              <a:t>Kontinuitet och koordinering</a:t>
            </a:r>
            <a:endParaRPr lang="en-US"/>
          </a:p>
        </p:txBody>
      </p:sp>
      <p:sp>
        <p:nvSpPr>
          <p:cNvPr name="TextBox 20" id="20"/>
          <p:cNvSpPr txBox="true"/>
          <p:nvPr/>
        </p:nvSpPr>
        <p:spPr>
          <a:xfrm>
            <a:off x="4371975" y="4087586"/>
            <a:ext cx="6486525" cy="783771"/>
          </a:xfrm>
          <a:prstGeom prst="rect">
            <a:avLst/>
          </a:prstGeom>
        </p:spPr>
        <p:txBody>
          <a:bodyPr anchor="ctr" rtlCol="false"/>
          <a:lstStyle/>
          <a:p>
            <a:pPr algn="l">
              <a:defRPr/>
            </a:pPr>
            <a:r>
              <a:rPr lang="en-US" sz="1000"/>
              <a:t>Dimensionen avser att belysa patientens upplevelser av vårdens förmåga till kontinuitet och koordinering. Alltså hur väl patientens vård samordnas internt och externt. Parametrar som följs upp är hur patienten upplever personalens förmåga att samarbeta med varandra i relation till patienten. Dimensionen innehåller även uppföljning av patientönskan, avseende kontinuitet.</a:t>
            </a:r>
            <a:endParaRPr lang="en-US" sz="1100"/>
          </a:p>
        </p:txBody>
      </p:sp>
      <p:sp>
        <p:nvSpPr>
          <p:cNvPr name="AutoShape 21" id="21"/>
          <p:cNvSpPr/>
          <p:nvPr/>
        </p:nvSpPr>
        <p:spPr>
          <a:xfrm>
            <a:off x="1028700" y="4087586"/>
            <a:ext cx="9829800" cy="12700"/>
          </a:xfrm>
          <a:prstGeom prst="rect">
            <a:avLst/>
          </a:prstGeom>
          <a:solidFill>
            <a:srgbClr val="C0C0C0"/>
          </a:solidFill>
        </p:spPr>
      </p:sp>
      <p:pic>
        <p:nvPicPr>
          <p:cNvPr name="Picture 22" id="22"/>
          <p:cNvPicPr>
            <a:picLocks noChangeAspect="true"/>
          </p:cNvPicPr>
          <p:nvPr/>
        </p:nvPicPr>
        <p:blipFill>
          <a:blip r:embed="rId7"/>
          <a:stretch>
            <a:fillRect/>
          </a:stretch>
        </p:blipFill>
        <p:spPr>
          <a:xfrm>
            <a:off x="1028700" y="5128532"/>
            <a:ext cx="514350" cy="514350"/>
          </a:xfrm>
          <a:prstGeom prst="rect">
            <a:avLst/>
          </a:prstGeom>
        </p:spPr>
      </p:pic>
      <p:sp>
        <p:nvSpPr>
          <p:cNvPr name="TextBox 23" id="23"/>
          <p:cNvSpPr txBox="true"/>
          <p:nvPr/>
        </p:nvSpPr>
        <p:spPr>
          <a:xfrm>
            <a:off x="1800225" y="4871357"/>
            <a:ext cx="2571750" cy="783771"/>
          </a:xfrm>
          <a:prstGeom prst="rect">
            <a:avLst/>
          </a:prstGeom>
        </p:spPr>
        <p:txBody>
          <a:bodyPr anchor="ctr" rtlCol="false"/>
          <a:lstStyle/>
          <a:p>
            <a:pPr algn="l">
              <a:defRPr/>
            </a:pPr>
            <a:r>
              <a:rPr lang="en-US"/>
              <a:t>Information och kunskap</a:t>
            </a:r>
            <a:endParaRPr lang="en-US"/>
          </a:p>
        </p:txBody>
      </p:sp>
      <p:sp>
        <p:nvSpPr>
          <p:cNvPr name="TextBox 24" id="24"/>
          <p:cNvSpPr txBox="true"/>
          <p:nvPr/>
        </p:nvSpPr>
        <p:spPr>
          <a:xfrm>
            <a:off x="4371975" y="4871357"/>
            <a:ext cx="6486525" cy="783771"/>
          </a:xfrm>
          <a:prstGeom prst="rect">
            <a:avLst/>
          </a:prstGeom>
        </p:spPr>
        <p:txBody>
          <a:bodyPr anchor="ctr" rtlCol="false"/>
          <a:lstStyle/>
          <a:p>
            <a:pPr algn="l">
              <a:defRPr/>
            </a:pPr>
            <a:r>
              <a:rPr lang="en-US" sz="1000"/>
              <a:t>Dimensionen avser att belysa hur väl patienten upplever att vården förmår informera och kommunisera på ett sätt som är anpassat till patientens individuella förutsättningar och på ett proaktivt sätt. Detta innefattar information om förseningar och väntetider, att patienten får svar på sina frågor på ett begripligt sätt. Att patienten får information om behandling, medicinering, biverkningar och varningssignaler att vara uppmärksam på. Dimensionen avser även att belysa patientens upplevelse av hur väl närstående involveras.</a:t>
            </a:r>
            <a:endParaRPr lang="en-US" sz="1100"/>
          </a:p>
        </p:txBody>
      </p:sp>
      <p:sp>
        <p:nvSpPr>
          <p:cNvPr name="AutoShape 25" id="25"/>
          <p:cNvSpPr/>
          <p:nvPr/>
        </p:nvSpPr>
        <p:spPr>
          <a:xfrm>
            <a:off x="1028700" y="4871357"/>
            <a:ext cx="9829800" cy="12700"/>
          </a:xfrm>
          <a:prstGeom prst="rect">
            <a:avLst/>
          </a:prstGeom>
          <a:solidFill>
            <a:srgbClr val="C0C0C0"/>
          </a:solidFill>
        </p:spPr>
      </p:sp>
      <p:pic>
        <p:nvPicPr>
          <p:cNvPr name="Picture 26" id="26"/>
          <p:cNvPicPr>
            <a:picLocks noChangeAspect="true"/>
          </p:cNvPicPr>
          <p:nvPr/>
        </p:nvPicPr>
        <p:blipFill>
          <a:blip r:embed="rId8"/>
          <a:stretch>
            <a:fillRect/>
          </a:stretch>
        </p:blipFill>
        <p:spPr>
          <a:xfrm>
            <a:off x="1028700" y="5912304"/>
            <a:ext cx="514350" cy="514350"/>
          </a:xfrm>
          <a:prstGeom prst="rect">
            <a:avLst/>
          </a:prstGeom>
        </p:spPr>
      </p:pic>
      <p:sp>
        <p:nvSpPr>
          <p:cNvPr name="TextBox 27" id="27"/>
          <p:cNvSpPr txBox="true"/>
          <p:nvPr/>
        </p:nvSpPr>
        <p:spPr>
          <a:xfrm>
            <a:off x="1800225" y="5655129"/>
            <a:ext cx="2571750" cy="783771"/>
          </a:xfrm>
          <a:prstGeom prst="rect">
            <a:avLst/>
          </a:prstGeom>
        </p:spPr>
        <p:txBody>
          <a:bodyPr anchor="ctr" rtlCol="false"/>
          <a:lstStyle/>
          <a:p>
            <a:pPr algn="l">
              <a:defRPr/>
            </a:pPr>
            <a:r>
              <a:rPr lang="en-US"/>
              <a:t>Tillgänglighet</a:t>
            </a:r>
            <a:endParaRPr lang="en-US"/>
          </a:p>
        </p:txBody>
      </p:sp>
      <p:sp>
        <p:nvSpPr>
          <p:cNvPr name="TextBox 28" id="28"/>
          <p:cNvSpPr txBox="true"/>
          <p:nvPr/>
        </p:nvSpPr>
        <p:spPr>
          <a:xfrm>
            <a:off x="4371975" y="5655129"/>
            <a:ext cx="6486525" cy="783771"/>
          </a:xfrm>
          <a:prstGeom prst="rect">
            <a:avLst/>
          </a:prstGeom>
        </p:spPr>
        <p:txBody>
          <a:bodyPr anchor="ctr" rtlCol="false"/>
          <a:lstStyle/>
          <a:p>
            <a:pPr algn="l">
              <a:defRPr/>
            </a:pPr>
            <a:r>
              <a:rPr lang="en-US" sz="1000"/>
              <a:t>Dimensionen avser att belysa patientens upplevelser av vårdens tillgänglighet vad avser närhet, kontaktvägar och personalens tillgänglighet för patienten och patientens anhöriga.</a:t>
            </a:r>
            <a:endParaRPr lang="en-US" sz="1100"/>
          </a:p>
        </p:txBody>
      </p:sp>
      <p:sp>
        <p:nvSpPr>
          <p:cNvPr name="AutoShape 29" id="29"/>
          <p:cNvSpPr/>
          <p:nvPr/>
        </p:nvSpPr>
        <p:spPr>
          <a:xfrm>
            <a:off x="1028700" y="5655129"/>
            <a:ext cx="9829800" cy="12700"/>
          </a:xfrm>
          <a:prstGeom prst="rect">
            <a:avLst/>
          </a:prstGeom>
          <a:solidFill>
            <a:srgbClr val="C0C0C0"/>
          </a:solidFill>
        </p:spPr>
      </p:sp>
      <p:pic>
        <p:nvPicPr>
          <p:cNvPr name="Picture 30" id="30"/>
          <p:cNvPicPr>
            <a:picLocks noChangeAspect="true"/>
          </p:cNvPicPr>
          <p:nvPr/>
        </p:nvPicPr>
        <p:blipFill>
          <a:blip r:embed="rId9"/>
          <a:stretch>
            <a:fillRect/>
          </a:stretch>
        </p:blipFill>
        <p:spPr>
          <a:xfrm>
            <a:off x="317500" y="6413500"/>
            <a:ext cx="11112500" cy="279400"/>
          </a:xfrm>
          <a:prstGeom prst="rect">
            <a:avLst/>
          </a:prstGeom>
        </p:spPr>
      </p:pic>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0" y="-190500"/>
            <a:ext cx="11887200" cy="381000"/>
          </a:xfrm>
          <a:prstGeom prst="rect">
            <a:avLst/>
          </a:prstGeom>
        </p:spPr>
        <p:txBody>
          <a:bodyPr anchor="t" rtlCol="false" anchorCtr="true"/>
          <a:lstStyle/>
          <a:p>
            <a:pPr algn="l">
              <a:defRPr/>
            </a:pPr>
            <a:r>
              <a:rPr lang="en-US"/>
              <a:t/>
            </a:r>
            <a:endParaRPr lang="en-US" sz="1100"/>
          </a:p>
          <a:p>
            <a:r>
              <a:rPr lang="en-US" sz="1800"/>
              <a:t>Dimension: Övrigt</a:t>
            </a:r>
          </a:p>
        </p:txBody>
      </p:sp>
      <p:pic>
        <p:nvPicPr>
          <p:cNvPr name="Picture 3" id="3"/>
          <p:cNvPicPr>
            <a:picLocks noChangeAspect="true"/>
          </p:cNvPicPr>
          <p:nvPr/>
        </p:nvPicPr>
        <p:blipFill>
          <a:blip r:embed="rId2"/>
          <a:stretch>
            <a:fillRect/>
          </a:stretch>
        </p:blipFill>
        <p:spPr>
          <a:xfrm>
            <a:off x="0" y="381000"/>
            <a:ext cx="11887200" cy="6096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2851150" y="1181100"/>
            <a:ext cx="6184900" cy="3124200"/>
          </a:xfrm>
          <a:prstGeom prst="rect">
            <a:avLst/>
          </a:prstGeom>
        </p:spPr>
      </p:pic>
      <p:pic>
        <p:nvPicPr>
          <p:cNvPr name="Picture 3" id="3"/>
          <p:cNvPicPr>
            <a:picLocks noChangeAspect="true"/>
          </p:cNvPicPr>
          <p:nvPr/>
        </p:nvPicPr>
        <p:blipFill>
          <a:blip r:embed="rId3"/>
          <a:stretch>
            <a:fillRect/>
          </a:stretch>
        </p:blipFill>
        <p:spPr>
          <a:xfrm>
            <a:off x="4200906" y="1856740"/>
            <a:ext cx="548640" cy="548640"/>
          </a:xfrm>
          <a:prstGeom prst="rect">
            <a:avLst/>
          </a:prstGeom>
        </p:spPr>
      </p:pic>
      <p:sp>
        <p:nvSpPr>
          <p:cNvPr name="TextBox 4" id="4"/>
          <p:cNvSpPr txBox="true"/>
          <p:nvPr/>
        </p:nvSpPr>
        <p:spPr>
          <a:xfrm>
            <a:off x="3602143" y="2405380"/>
            <a:ext cx="2619248" cy="254000"/>
          </a:xfrm>
          <a:prstGeom prst="rect">
            <a:avLst/>
          </a:prstGeom>
        </p:spPr>
        <p:txBody>
          <a:bodyPr anchor="t" rtlCol="false" anchorCtr="false"/>
          <a:lstStyle/>
          <a:p>
            <a:pPr algn="l">
              <a:defRPr/>
            </a:pPr>
            <a:r>
              <a:rPr lang="en-US" sz="1500">
                <a:solidFill>
                  <a:srgbClr val="FFFFFF"/>
                </a:solidFill>
              </a:rPr>
              <a:t>Regionens bästa dimension</a:t>
            </a:r>
            <a:endParaRPr lang="en-US" sz="1100"/>
          </a:p>
        </p:txBody>
      </p:sp>
      <p:sp>
        <p:nvSpPr>
          <p:cNvPr name="TextBox 5" id="5"/>
          <p:cNvSpPr txBox="true"/>
          <p:nvPr/>
        </p:nvSpPr>
        <p:spPr>
          <a:xfrm>
            <a:off x="3602143" y="2913380"/>
            <a:ext cx="2619248" cy="254000"/>
          </a:xfrm>
          <a:prstGeom prst="rect">
            <a:avLst/>
          </a:prstGeom>
        </p:spPr>
        <p:txBody>
          <a:bodyPr anchor="t" rtlCol="false" anchorCtr="false"/>
          <a:lstStyle/>
          <a:p>
            <a:pPr algn="l">
              <a:defRPr/>
            </a:pPr>
            <a:r>
              <a:rPr lang="en-US">
                <a:solidFill>
                  <a:srgbClr val="FFFFFF"/>
                </a:solidFill>
              </a:rPr>
              <a:t>Information och kunskap</a:t>
            </a:r>
            <a:endParaRPr lang="en-US" sz="1100"/>
          </a:p>
        </p:txBody>
      </p:sp>
      <p:sp>
        <p:nvSpPr>
          <p:cNvPr name="TextBox 6" id="6"/>
          <p:cNvSpPr txBox="true"/>
          <p:nvPr/>
        </p:nvSpPr>
        <p:spPr>
          <a:xfrm>
            <a:off x="3165602" y="4559300"/>
            <a:ext cx="2746248" cy="2743200"/>
          </a:xfrm>
          <a:prstGeom prst="rect">
            <a:avLst/>
          </a:prstGeom>
        </p:spPr>
        <p:txBody>
          <a:bodyPr anchor="t" rtlCol="false" anchorCtr="true"/>
          <a:lstStyle/>
          <a:p>
            <a:pPr algn="l">
              <a:defRPr/>
            </a:pPr>
            <a:r>
              <a:rPr lang="en-US" sz="1500"/>
              <a:t>Regionens placering: 1 / 21</a:t>
            </a:r>
            <a:endParaRPr lang="en-US" sz="1100"/>
          </a:p>
        </p:txBody>
      </p:sp>
      <p:sp>
        <p:nvSpPr>
          <p:cNvPr name="AutoShape 7" id="7"/>
          <p:cNvSpPr/>
          <p:nvPr/>
        </p:nvSpPr>
        <p:spPr>
          <a:xfrm>
            <a:off x="3165602" y="4940300"/>
            <a:ext cx="2746248" cy="12700"/>
          </a:xfrm>
          <a:prstGeom prst="rect">
            <a:avLst/>
          </a:prstGeom>
          <a:solidFill>
            <a:srgbClr val="C0C0C0"/>
          </a:solidFill>
        </p:spPr>
      </p:sp>
      <p:pic>
        <p:nvPicPr>
          <p:cNvPr name="Picture 8" id="8"/>
          <p:cNvPicPr>
            <a:picLocks noChangeAspect="true"/>
          </p:cNvPicPr>
          <p:nvPr/>
        </p:nvPicPr>
        <p:blipFill>
          <a:blip r:embed="rId4"/>
          <a:stretch>
            <a:fillRect/>
          </a:stretch>
        </p:blipFill>
        <p:spPr>
          <a:xfrm>
            <a:off x="317500" y="6413500"/>
            <a:ext cx="11112500" cy="279400"/>
          </a:xfrm>
          <a:prstGeom prst="rect">
            <a:avLst/>
          </a:prstGeom>
        </p:spPr>
      </p:pic>
      <p:pic>
        <p:nvPicPr>
          <p:cNvPr name="Picture 9" id="9"/>
          <p:cNvPicPr>
            <a:picLocks noChangeAspect="true"/>
          </p:cNvPicPr>
          <p:nvPr/>
        </p:nvPicPr>
        <p:blipFill>
          <a:blip r:embed="rId5"/>
          <a:stretch>
            <a:fillRect/>
          </a:stretch>
        </p:blipFill>
        <p:spPr>
          <a:xfrm>
            <a:off x="7137654" y="1856740"/>
            <a:ext cx="548640" cy="548640"/>
          </a:xfrm>
          <a:prstGeom prst="rect">
            <a:avLst/>
          </a:prstGeom>
        </p:spPr>
      </p:pic>
      <p:sp>
        <p:nvSpPr>
          <p:cNvPr name="TextBox 10" id="10"/>
          <p:cNvSpPr txBox="true"/>
          <p:nvPr/>
        </p:nvSpPr>
        <p:spPr>
          <a:xfrm>
            <a:off x="6538891" y="2405380"/>
            <a:ext cx="2619248" cy="254000"/>
          </a:xfrm>
          <a:prstGeom prst="rect">
            <a:avLst/>
          </a:prstGeom>
        </p:spPr>
        <p:txBody>
          <a:bodyPr anchor="t" rtlCol="false" anchorCtr="false"/>
          <a:lstStyle/>
          <a:p>
            <a:pPr algn="l">
              <a:defRPr/>
            </a:pPr>
            <a:r>
              <a:rPr lang="en-US" sz="1500">
                <a:solidFill>
                  <a:srgbClr val="FFFFFF"/>
                </a:solidFill>
              </a:rPr>
              <a:t>Regionens sämsta dimension</a:t>
            </a:r>
            <a:endParaRPr lang="en-US" sz="1100"/>
          </a:p>
        </p:txBody>
      </p:sp>
      <p:sp>
        <p:nvSpPr>
          <p:cNvPr name="TextBox 11" id="11"/>
          <p:cNvSpPr txBox="true"/>
          <p:nvPr/>
        </p:nvSpPr>
        <p:spPr>
          <a:xfrm>
            <a:off x="6538891" y="2913380"/>
            <a:ext cx="2619248" cy="254000"/>
          </a:xfrm>
          <a:prstGeom prst="rect">
            <a:avLst/>
          </a:prstGeom>
        </p:spPr>
        <p:txBody>
          <a:bodyPr anchor="t" rtlCol="false" anchorCtr="false"/>
          <a:lstStyle/>
          <a:p>
            <a:pPr algn="l">
              <a:defRPr/>
            </a:pPr>
            <a:r>
              <a:rPr lang="en-US">
                <a:solidFill>
                  <a:srgbClr val="FFFFFF"/>
                </a:solidFill>
              </a:rPr>
              <a:t>Kontinuitet och koordinering</a:t>
            </a:r>
            <a:endParaRPr lang="en-US" sz="1100"/>
          </a:p>
        </p:txBody>
      </p:sp>
      <p:sp>
        <p:nvSpPr>
          <p:cNvPr name="TextBox 12" id="12"/>
          <p:cNvSpPr txBox="true"/>
          <p:nvPr/>
        </p:nvSpPr>
        <p:spPr>
          <a:xfrm>
            <a:off x="6102350" y="4559300"/>
            <a:ext cx="2746248" cy="2743200"/>
          </a:xfrm>
          <a:prstGeom prst="rect">
            <a:avLst/>
          </a:prstGeom>
        </p:spPr>
        <p:txBody>
          <a:bodyPr anchor="t" rtlCol="false" anchorCtr="true"/>
          <a:lstStyle/>
          <a:p>
            <a:pPr algn="l">
              <a:defRPr/>
            </a:pPr>
            <a:r>
              <a:rPr lang="en-US" sz="1500"/>
              <a:t>Regionens placering: 2 / 21</a:t>
            </a:r>
            <a:endParaRPr lang="en-US" sz="1100"/>
          </a:p>
        </p:txBody>
      </p:sp>
      <p:sp>
        <p:nvSpPr>
          <p:cNvPr name="AutoShape 13" id="13"/>
          <p:cNvSpPr/>
          <p:nvPr/>
        </p:nvSpPr>
        <p:spPr>
          <a:xfrm>
            <a:off x="6102350" y="4940300"/>
            <a:ext cx="2746248" cy="12700"/>
          </a:xfrm>
          <a:prstGeom prst="rect">
            <a:avLst/>
          </a:prstGeom>
          <a:solidFill>
            <a:srgbClr val="C0C0C0"/>
          </a:solidFill>
        </p:spPr>
      </p:sp>
      <p:pic>
        <p:nvPicPr>
          <p:cNvPr name="Picture 14" id="14"/>
          <p:cNvPicPr>
            <a:picLocks noChangeAspect="true"/>
          </p:cNvPicPr>
          <p:nvPr/>
        </p:nvPicPr>
        <p:blipFill>
          <a:blip r:embed="rId4"/>
          <a:stretch>
            <a:fillRect/>
          </a:stretch>
        </p:blipFill>
        <p:spPr>
          <a:xfrm>
            <a:off x="317500" y="6413500"/>
            <a:ext cx="11112500" cy="279400"/>
          </a:xfrm>
          <a:prstGeom prst="rect">
            <a:avLst/>
          </a:prstGeom>
        </p:spPr>
      </p:pic>
      <p:sp>
        <p:nvSpPr>
          <p:cNvPr name="TextBox 15" id="15"/>
          <p:cNvSpPr txBox="true"/>
          <p:nvPr/>
        </p:nvSpPr>
        <p:spPr>
          <a:xfrm>
            <a:off x="0" y="5397500"/>
            <a:ext cx="11887200" cy="254000"/>
          </a:xfrm>
          <a:prstGeom prst="rect">
            <a:avLst/>
          </a:prstGeom>
        </p:spPr>
        <p:txBody>
          <a:bodyPr anchor="t" rtlCol="false" anchorCtr="true"/>
          <a:lstStyle/>
          <a:p>
            <a:pPr algn="l">
              <a:defRPr/>
            </a:pPr>
            <a:r>
              <a:rPr lang="en-US" sz="1500"/>
              <a:t>Regionens placering i riket</a:t>
            </a:r>
            <a:endParaRPr lang="en-US" sz="1100"/>
          </a:p>
        </p:txBody>
      </p:sp>
      <p:sp>
        <p:nvSpPr>
          <p:cNvPr name="TextBox 16" id="16"/>
          <p:cNvSpPr txBox="true"/>
          <p:nvPr/>
        </p:nvSpPr>
        <p:spPr>
          <a:xfrm>
            <a:off x="0" y="5651500"/>
            <a:ext cx="11887200" cy="254000"/>
          </a:xfrm>
          <a:prstGeom prst="rect">
            <a:avLst/>
          </a:prstGeom>
        </p:spPr>
        <p:txBody>
          <a:bodyPr anchor="t" rtlCol="false" anchorCtr="true"/>
          <a:lstStyle/>
          <a:p>
            <a:pPr algn="l">
              <a:defRPr/>
            </a:pPr>
            <a:r>
              <a:rPr lang="en-US" sz="2500"/>
              <a:t>1 / 21</a:t>
            </a:r>
            <a:endParaRPr lang="en-US" sz="1100"/>
          </a:p>
        </p:txBody>
      </p:sp>
      <p:sp>
        <p:nvSpPr>
          <p:cNvPr name="TextBox 17" id="17"/>
          <p:cNvSpPr txBox="true"/>
          <p:nvPr/>
        </p:nvSpPr>
        <p:spPr>
          <a:xfrm>
            <a:off x="0" y="6096000"/>
            <a:ext cx="11887200" cy="254000"/>
          </a:xfrm>
          <a:prstGeom prst="rect">
            <a:avLst/>
          </a:prstGeom>
        </p:spPr>
        <p:txBody>
          <a:bodyPr anchor="t" rtlCol="false" anchorCtr="true"/>
          <a:lstStyle/>
          <a:p>
            <a:pPr algn="l">
              <a:defRPr/>
            </a:pPr>
            <a:r>
              <a:rPr lang="en-US" sz="1500"/>
              <a:t>Helhetsintryck</a:t>
            </a:r>
            <a:endParaRPr lang="en-US" sz="1100"/>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90500" y="190500"/>
            <a:ext cx="11506200" cy="5588000"/>
          </a:xfrm>
          <a:prstGeom prst="rect">
            <a:avLst/>
          </a:prstGeom>
          <a:solidFill>
            <a:srgbClr val="88BAE4"/>
          </a:solidFill>
        </p:spPr>
      </p:sp>
      <p:pic>
        <p:nvPicPr>
          <p:cNvPr name="Picture 3" id="3"/>
          <p:cNvPicPr>
            <a:picLocks noChangeAspect="true"/>
          </p:cNvPicPr>
          <p:nvPr/>
        </p:nvPicPr>
        <p:blipFill>
          <a:blip r:embed="rId2"/>
          <a:stretch>
            <a:fillRect/>
          </a:stretch>
        </p:blipFill>
        <p:spPr>
          <a:xfrm rot="2400000">
            <a:off x="8321040" y="685800"/>
            <a:ext cx="2260600" cy="3200400"/>
          </a:xfrm>
          <a:prstGeom prst="rect">
            <a:avLst/>
          </a:prstGeom>
        </p:spPr>
      </p:pic>
      <p:pic>
        <p:nvPicPr>
          <p:cNvPr name="Picture 4" id="4"/>
          <p:cNvPicPr>
            <a:picLocks noChangeAspect="true"/>
          </p:cNvPicPr>
          <p:nvPr/>
        </p:nvPicPr>
        <p:blipFill>
          <a:blip r:embed="rId3"/>
          <a:stretch>
            <a:fillRect/>
          </a:stretch>
        </p:blipFill>
        <p:spPr>
          <a:xfrm rot="1500000">
            <a:off x="8321040" y="685800"/>
            <a:ext cx="2260600" cy="3200400"/>
          </a:xfrm>
          <a:prstGeom prst="rect">
            <a:avLst/>
          </a:prstGeom>
        </p:spPr>
      </p:pic>
      <p:pic>
        <p:nvPicPr>
          <p:cNvPr name="Picture 5" id="5"/>
          <p:cNvPicPr>
            <a:picLocks noChangeAspect="true"/>
          </p:cNvPicPr>
          <p:nvPr/>
        </p:nvPicPr>
        <p:blipFill>
          <a:blip r:embed="rId4"/>
          <a:stretch>
            <a:fillRect/>
          </a:stretch>
        </p:blipFill>
        <p:spPr>
          <a:xfrm rot="0">
            <a:off x="7726680" y="685800"/>
            <a:ext cx="2260600" cy="3200400"/>
          </a:xfrm>
          <a:prstGeom prst="rect">
            <a:avLst/>
          </a:prstGeom>
        </p:spPr>
      </p:pic>
      <p:sp>
        <p:nvSpPr>
          <p:cNvPr name="TextBox 6" id="6"/>
          <p:cNvSpPr txBox="true"/>
          <p:nvPr/>
        </p:nvSpPr>
        <p:spPr>
          <a:xfrm>
            <a:off x="594360" y="685800"/>
            <a:ext cx="11887200" cy="254000"/>
          </a:xfrm>
          <a:prstGeom prst="rect">
            <a:avLst/>
          </a:prstGeom>
        </p:spPr>
        <p:txBody>
          <a:bodyPr anchor="t" rtlCol="false"/>
          <a:lstStyle/>
          <a:p>
            <a:pPr algn="l">
              <a:defRPr/>
            </a:pPr>
            <a:r>
              <a:rPr lang="en-US" b="true" sz="3500">
                <a:solidFill>
                  <a:srgbClr val="000000"/>
                </a:solidFill>
              </a:rPr>
              <a:t>Länk till enkäterna</a:t>
            </a:r>
            <a:endParaRPr lang="en-US" sz="1100"/>
          </a:p>
        </p:txBody>
      </p:sp>
      <p:sp>
        <p:nvSpPr>
          <p:cNvPr name="TextBox 7" id="7"/>
          <p:cNvSpPr txBox="true"/>
          <p:nvPr/>
        </p:nvSpPr>
        <p:spPr>
          <a:xfrm>
            <a:off x="594360" y="1714500"/>
            <a:ext cx="11887200" cy="6858000"/>
          </a:xfrm>
          <a:prstGeom prst="rect">
            <a:avLst/>
          </a:prstGeom>
        </p:spPr>
        <p:txBody>
          <a:bodyPr anchor="t" rtlCol="false"/>
          <a:lstStyle/>
          <a:p>
            <a:pPr algn="l">
              <a:defRPr/>
            </a:pPr>
            <a:r>
              <a:rPr lang="en-US"/>
              <a:t/>
            </a:r>
            <a:r>
              <a:rPr lang="en-US">
                <a:solidFill>
                  <a:srgbClr val="000000"/>
                </a:solidFill>
                <a:hlinkClick r:id="rId5" tooltip="https://resultat.patientenkat.se/gss-questions/enkater/Prim%C3%A4rv%C3%A5rd%202023%20L%C3%A4karbes%C3%B6k%20Vuxen%202"/>
              </a:rPr>
              <a:t>Primärvård 2023 Läkarbesök Vuxen 2</a:t>
            </a:r>
            <a:br>
              <a:rPr lang="en-US">
                <a:solidFill>
                  <a:srgbClr val="000000"/>
                </a:solidFill>
              </a:rPr>
            </a:br>
            <a:r>
              <a:rPr lang="en-US">
                <a:solidFill>
                  <a:srgbClr val="000000"/>
                </a:solidFill>
                <a:hlinkClick r:id="rId6" tooltip="https://resultat.patientenkat.se/gss-questions/enkater/Prim%C3%A4rv%C3%A5rd%202023%20L%C3%A4karbes%C3%B6k%20V%C3%A5rdnadshavare%202"/>
              </a:rPr>
              <a:t>Primärvård 2023 Läkarbesök Vårdnadshavare 2</a:t>
            </a:r>
            <a:br>
              <a:rPr lang="en-US">
                <a:solidFill>
                  <a:srgbClr val="000000"/>
                </a:solidFill>
              </a:rPr>
            </a:br>
            <a:r>
              <a:rPr lang="en-US">
                <a:solidFill>
                  <a:srgbClr val="000000"/>
                </a:solidFill>
                <a:hlinkClick r:id="rId7" tooltip="https://resultat.patientenkat.se/gss-questions/enkater/Prim%C3%A4rv%C3%A5rd%202023%20Sjuksk%C3%B6terskebes%C3%B6k%20Vuxen%202"/>
              </a:rPr>
              <a:t>Primärvård 2023 Sjuksköterskebesök Vuxen 2</a:t>
            </a:r>
            <a:br>
              <a:rPr lang="en-US">
                <a:solidFill>
                  <a:srgbClr val="000000"/>
                </a:solidFill>
              </a:rPr>
            </a:br>
            <a:r>
              <a:rPr lang="en-US">
                <a:solidFill>
                  <a:srgbClr val="000000"/>
                </a:solidFill>
                <a:hlinkClick r:id="rId8" tooltip="https://resultat.patientenkat.se/gss-questions/enkater/Prim%C3%A4rv%C3%A5rd%202023%20Sjuksk%C3%B6terskebes%C3%B6k%20V%C3%A5rdnadshavare%202"/>
              </a:rPr>
              <a:t>Primärvård 2023 Sjuksköterskebesök Vårdnadshavare 2</a:t>
            </a:r>
            <a:br>
              <a:rPr lang="en-US">
                <a:solidFill>
                  <a:srgbClr val="000000"/>
                </a:solidFill>
              </a:rPr>
            </a:br>
            <a:endParaRPr lang="en-US" sz="1100"/>
          </a:p>
        </p:txBody>
      </p:sp>
      <p:sp>
        <p:nvSpPr>
          <p:cNvPr name="TextBox 8" id="8"/>
          <p:cNvSpPr txBox="true"/>
          <p:nvPr/>
        </p:nvSpPr>
        <p:spPr>
          <a:xfrm>
            <a:off x="594360" y="4800600"/>
            <a:ext cx="11887200" cy="6858000"/>
          </a:xfrm>
          <a:prstGeom prst="rect">
            <a:avLst/>
          </a:prstGeom>
        </p:spPr>
        <p:txBody>
          <a:bodyPr anchor="t" rtlCol="false" anchorCtr="false"/>
          <a:lstStyle/>
          <a:p>
            <a:pPr algn="l">
              <a:defRPr/>
            </a:pPr>
            <a:r>
              <a:rPr lang="en-US" sz="2500" b="true">
                <a:solidFill>
                  <a:srgbClr val="000000"/>
                </a:solidFill>
              </a:rPr>
              <a:t>Läs mer på:</a:t>
            </a:r>
            <a:endParaRPr lang="en-US" sz="1100"/>
          </a:p>
        </p:txBody>
      </p:sp>
      <p:sp>
        <p:nvSpPr>
          <p:cNvPr name="TextBox 9" id="9"/>
          <p:cNvSpPr txBox="true"/>
          <p:nvPr/>
        </p:nvSpPr>
        <p:spPr>
          <a:xfrm>
            <a:off x="594360" y="5181600"/>
            <a:ext cx="11887200" cy="6858000"/>
          </a:xfrm>
          <a:prstGeom prst="rect">
            <a:avLst/>
          </a:prstGeom>
        </p:spPr>
        <p:txBody>
          <a:bodyPr anchor="t" rtlCol="false" anchorCtr="false"/>
          <a:lstStyle/>
          <a:p>
            <a:pPr algn="l">
              <a:defRPr/>
            </a:pPr>
            <a:r>
              <a:rPr lang="en-US" sz="2500" b="true">
                <a:solidFill>
                  <a:srgbClr val="000000"/>
                </a:solidFill>
                <a:hlinkClick r:id="rId9" tooltip="https://patientenkat.se"/>
              </a:rPr>
              <a:t>patientenkat.se</a:t>
            </a:r>
            <a:endParaRPr lang="en-US" sz="1100"/>
          </a:p>
        </p:txBody>
      </p:sp>
      <p:pic>
        <p:nvPicPr>
          <p:cNvPr name="Picture 10" id="10"/>
          <p:cNvPicPr>
            <a:picLocks noChangeAspect="true"/>
          </p:cNvPicPr>
          <p:nvPr/>
        </p:nvPicPr>
        <p:blipFill>
          <a:blip r:embed="rId10"/>
          <a:stretch>
            <a:fillRect/>
          </a:stretch>
        </p:blipFill>
        <p:spPr>
          <a:xfrm>
            <a:off x="317500" y="6413500"/>
            <a:ext cx="11112500" cy="279400"/>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190500" y="190500"/>
            <a:ext cx="11506200" cy="5588000"/>
          </a:xfrm>
          <a:prstGeom prst="rect">
            <a:avLst/>
          </a:prstGeom>
          <a:solidFill>
            <a:srgbClr val="88BAE4"/>
          </a:solidFill>
        </p:spPr>
        <p:txBody>
          <a:bodyPr anchor="ctr" rtlCol="false" anchorCtr="true"/>
          <a:lstStyle/>
          <a:p>
            <a:pPr algn="l">
              <a:defRPr/>
            </a:pPr>
            <a:r>
              <a:rPr lang="en-US"/>
              <a:t/>
            </a:r>
            <a:endParaRPr lang="en-US" sz="1100"/>
          </a:p>
        </p:txBody>
      </p:sp>
      <p:sp>
        <p:nvSpPr>
          <p:cNvPr name="TextBox 3" id="3"/>
          <p:cNvSpPr txBox="true"/>
          <p:nvPr/>
        </p:nvSpPr>
        <p:spPr>
          <a:xfrm>
            <a:off x="3566160" y="0"/>
            <a:ext cx="5943600" cy="6858000"/>
          </a:xfrm>
          <a:prstGeom prst="rect">
            <a:avLst/>
          </a:prstGeom>
        </p:spPr>
        <p:txBody>
          <a:bodyPr anchor="ctr" rtlCol="false"/>
          <a:lstStyle/>
          <a:p>
            <a:pPr algn="l">
              <a:defRPr/>
            </a:pPr>
            <a:r>
              <a:rPr lang="en-US" b="true" sz="2500"/>
              <a:t>Jämförelsegrund</a:t>
            </a:r>
            <a:br>
              <a:rPr lang="en-US" b="true" sz="2500"/>
            </a:br>
            <a:br>
              <a:rPr lang="en-US" b="true" sz="2500"/>
            </a:br>
            <a:r>
              <a:rPr lang="en-US" sz="1500"/>
              <a:t>Jämförelsegrunden för mätningen specificeras av den organisatoriska strukturen. Har du valt en region så jämförs Regionen mot riket och andra regioner.</a:t>
            </a:r>
            <a:endParaRPr lang="en-US" sz="1100"/>
          </a:p>
        </p:txBody>
      </p:sp>
      <p:pic>
        <p:nvPicPr>
          <p:cNvPr name="Picture 4" id="4"/>
          <p:cNvPicPr>
            <a:picLocks noChangeAspect="true"/>
          </p:cNvPicPr>
          <p:nvPr/>
        </p:nvPicPr>
        <p:blipFill>
          <a:blip r:embed="rId2"/>
          <a:stretch>
            <a:fillRect/>
          </a:stretch>
        </p:blipFill>
        <p:spPr>
          <a:xfrm>
            <a:off x="8953500" y="6108700"/>
            <a:ext cx="2616200" cy="43180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190500" y="190500"/>
            <a:ext cx="11506200" cy="5588000"/>
          </a:xfrm>
          <a:prstGeom prst="rect">
            <a:avLst/>
          </a:prstGeom>
          <a:solidFill>
            <a:srgbClr val="88BAE4"/>
          </a:solidFill>
        </p:spPr>
        <p:txBody>
          <a:bodyPr anchor="ctr" rtlCol="false" anchorCtr="true"/>
          <a:lstStyle/>
          <a:p>
            <a:pPr algn="l">
              <a:defRPr/>
            </a:pPr>
            <a:r>
              <a:rPr lang="en-US"/>
              <a:t/>
            </a:r>
            <a:endParaRPr lang="en-US" sz="1100"/>
          </a:p>
          <a:p>
            <a:r>
              <a:rPr lang="en-US" sz="3500" b="true">
                <a:latin typeface="Arial"/>
              </a:rPr>
              <a:t>Resultat</a:t>
            </a:r>
          </a:p>
        </p:txBody>
      </p:sp>
      <p:pic>
        <p:nvPicPr>
          <p:cNvPr name="Picture 3" id="3"/>
          <p:cNvPicPr>
            <a:picLocks noChangeAspect="true"/>
          </p:cNvPicPr>
          <p:nvPr/>
        </p:nvPicPr>
        <p:blipFill>
          <a:blip r:embed="rId2"/>
          <a:stretch>
            <a:fillRect/>
          </a:stretch>
        </p:blipFill>
        <p:spPr>
          <a:xfrm>
            <a:off x="8953500" y="6108700"/>
            <a:ext cx="2616200" cy="43180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Poäng per dimension</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a:off x="254000" y="127000"/>
            <a:ext cx="11887200" cy="6858000"/>
          </a:xfrm>
          <a:prstGeom prst="rect">
            <a:avLst/>
          </a:prstGeom>
        </p:spPr>
        <p:txBody>
          <a:bodyPr anchor="t" rtlCol="false"/>
          <a:lstStyle/>
          <a:p>
            <a:pPr algn="l">
              <a:defRPr/>
            </a:pPr>
            <a:r>
              <a:rPr lang="en-US"/>
              <a:t/>
            </a:r>
            <a:endParaRPr lang="en-US" sz="1100"/>
          </a:p>
          <a:p>
            <a:r>
              <a:rPr lang="en-US" sz="3500" b="true">
                <a:solidFill>
                  <a:srgbClr val="2D2E83"/>
                </a:solidFill>
                <a:latin typeface="Arial"/>
              </a:rPr>
              <a:t>Helhetsintryck</a:t>
            </a:r>
          </a:p>
        </p:txBody>
      </p:sp>
      <p:pic>
        <p:nvPicPr>
          <p:cNvPr name="Picture 3" id="3"/>
          <p:cNvPicPr>
            <a:picLocks noChangeAspect="true"/>
          </p:cNvPicPr>
          <p:nvPr/>
        </p:nvPicPr>
        <p:blipFill>
          <a:blip r:embed="rId2"/>
          <a:stretch>
            <a:fillRect/>
          </a:stretch>
        </p:blipFill>
        <p:spPr>
          <a:xfrm>
            <a:off x="190500" y="952500"/>
            <a:ext cx="11506200" cy="5588000"/>
          </a:xfrm>
          <a:prstGeom prst="rect">
            <a:avLst/>
          </a:prstGeom>
        </p:spPr>
      </p:pic>
      <p:pic>
        <p:nvPicPr>
          <p:cNvPr name="Picture 4" id="4"/>
          <p:cNvPicPr>
            <a:picLocks noChangeAspect="true"/>
          </p:cNvPicPr>
          <p:nvPr/>
        </p:nvPicPr>
        <p:blipFill>
          <a:blip r:embed="rId3"/>
          <a:stretch>
            <a:fillRect/>
          </a:stretch>
        </p:blipFill>
        <p:spPr>
          <a:xfrm>
            <a:off x="317500" y="6413500"/>
            <a:ext cx="11112500" cy="279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