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79" r:id="rId5"/>
    <p:sldId id="418" r:id="rId6"/>
    <p:sldId id="468" r:id="rId7"/>
    <p:sldId id="456" r:id="rId8"/>
    <p:sldId id="474" r:id="rId9"/>
    <p:sldId id="467" r:id="rId10"/>
    <p:sldId id="472" r:id="rId11"/>
    <p:sldId id="475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ael Widerström" initials="MW" lastIdx="0" clrIdx="0">
    <p:extLst>
      <p:ext uri="{19B8F6BF-5375-455C-9EA6-DF929625EA0E}">
        <p15:presenceInfo xmlns:p15="http://schemas.microsoft.com/office/powerpoint/2012/main" userId="Micael Widerströ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33CC33"/>
    <a:srgbClr val="98C200"/>
    <a:srgbClr val="16DC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Format med tema 1 - dekorfär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0A1B5D5-9B99-4C35-A422-299274C87663}" styleName="Mellanmörkt format 1 - Dekorfär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Format med tema 1 - dekorfär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64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88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EAC78-40D1-42DD-8500-5DBCFAD19CE6}" type="datetimeFigureOut">
              <a:rPr lang="sv-SE" smtClean="0"/>
              <a:t>2022-07-13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F21BB-02BC-4DBC-9892-3DCC44D1CD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8236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AE2E68-A8F4-401B-9D1A-0B45ACCD4810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9168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F21BB-02BC-4DBC-9892-3DCC44D1CD20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0885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Antallet af covid-19-relaterede indlæggelser er også fortsat stigende. Fra 315 nye indlagte i uge 24 til 456 nye indlagte i uge 25.</a:t>
            </a:r>
          </a:p>
          <a:p>
            <a:r>
              <a:rPr lang="da-D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På samme måde er antallet af covid-19-relaterede indlagte på intensiv vokset fra 4 til 12 indlagte.</a:t>
            </a:r>
          </a:p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F21BB-02BC-4DBC-9892-3DCC44D1CD20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1917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A2A9-0D66-40FF-985C-741AEDDE152E}" type="datetime1">
              <a:rPr lang="sv-SE" smtClean="0"/>
              <a:t>2022-07-13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551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radig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64000" y="1989120"/>
            <a:ext cx="10465200" cy="383224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FDD8-D840-412E-ADB6-AFDC838C58B7}" type="datetime1">
              <a:rPr lang="sv-SE" smtClean="0"/>
              <a:t>2022-07-13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Eventuellt underrubrik</a:t>
            </a:r>
          </a:p>
        </p:txBody>
      </p:sp>
    </p:spTree>
    <p:extLst>
      <p:ext uri="{BB962C8B-B14F-4D97-AF65-F5344CB8AC3E}">
        <p14:creationId xmlns:p14="http://schemas.microsoft.com/office/powerpoint/2010/main" val="276234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4000" y="1825625"/>
            <a:ext cx="51660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660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CF52-9A52-4B43-AF68-8FBC93415590}" type="datetime1">
              <a:rPr lang="sv-SE" smtClean="0"/>
              <a:t>2022-07-13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Eventuellt underrubrik</a:t>
            </a:r>
          </a:p>
        </p:txBody>
      </p:sp>
    </p:spTree>
    <p:extLst>
      <p:ext uri="{BB962C8B-B14F-4D97-AF65-F5344CB8AC3E}">
        <p14:creationId xmlns:p14="http://schemas.microsoft.com/office/powerpoint/2010/main" val="3844274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720000"/>
            <a:ext cx="6172200" cy="50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A106C-4F90-4A42-B01E-07686D3795AE}" type="datetime1">
              <a:rPr lang="sv-SE" smtClean="0"/>
              <a:t>2022-07-13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706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719999"/>
            <a:ext cx="6172200" cy="500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5AF6-694D-4E1C-91DC-49D93B7F3654}" type="datetime1">
              <a:rPr lang="sv-SE" smtClean="0"/>
              <a:t>2022-07-13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221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7" cstate="print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667" y="5607977"/>
            <a:ext cx="1944053" cy="746760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0" y="6532510"/>
            <a:ext cx="12192000" cy="342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63999" y="1569719"/>
            <a:ext cx="10465200" cy="425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780736" y="6532878"/>
            <a:ext cx="7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 algn="ctr"/>
            <a:fld id="{F5ED5809-0BA1-49AF-99E3-0C4B7F2E919C}" type="datetime1">
              <a:rPr lang="sv-SE" smtClean="0"/>
              <a:t>2022-07-13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653823" y="65328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519720" y="6532878"/>
            <a:ext cx="4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44A3E772-BA0E-440B-B6B8-BBE74D10459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99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64" r:id="rId3"/>
    <p:sldLayoutId id="2147483668" r:id="rId4"/>
    <p:sldLayoutId id="2147483669" r:id="rId5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0" indent="-252000" algn="l" defTabSz="914400" rtl="0" eaLnBrk="1" latinLnBrk="0" hangingPunct="1">
        <a:lnSpc>
          <a:spcPct val="110000"/>
        </a:lnSpc>
        <a:spcBef>
          <a:spcPts val="6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1480776"/>
            <a:ext cx="12192000" cy="3882831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4" name="Bildobjekt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65621" y="1630644"/>
            <a:ext cx="5726522" cy="4757997"/>
          </a:xfrm>
          <a:prstGeom prst="rect">
            <a:avLst/>
          </a:prstGeom>
        </p:spPr>
      </p:pic>
      <p:sp>
        <p:nvSpPr>
          <p:cNvPr id="8" name="Rubrik 1"/>
          <p:cNvSpPr txBox="1">
            <a:spLocks/>
          </p:cNvSpPr>
          <p:nvPr/>
        </p:nvSpPr>
        <p:spPr>
          <a:xfrm>
            <a:off x="406800" y="5548950"/>
            <a:ext cx="5823312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10000"/>
              </a:lnSpc>
            </a:pPr>
            <a:endParaRPr lang="sv-SE" sz="2200" dirty="0"/>
          </a:p>
        </p:txBody>
      </p:sp>
      <p:pic>
        <p:nvPicPr>
          <p:cNvPr id="18" name="Bildobjekt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7606" y="139740"/>
            <a:ext cx="3829050" cy="1466850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5FB0D34E-A546-4D1D-8C13-BC6BF08C5E40}"/>
              </a:ext>
            </a:extLst>
          </p:cNvPr>
          <p:cNvSpPr txBox="1"/>
          <p:nvPr/>
        </p:nvSpPr>
        <p:spPr>
          <a:xfrm>
            <a:off x="406800" y="5680755"/>
            <a:ext cx="59598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+mj-lt"/>
              </a:rPr>
              <a:t>Information om Coronavirus, covid-19</a:t>
            </a:r>
            <a:br>
              <a:rPr lang="sv-SE" sz="2000" dirty="0">
                <a:latin typeface="+mj-lt"/>
              </a:rPr>
            </a:br>
            <a:r>
              <a:rPr lang="sv-SE" sz="2000" dirty="0">
                <a:latin typeface="+mj-lt"/>
              </a:rPr>
              <a:t>13 juli 2022 Smittskydd Lisa Fohlin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3ABFFDF-FFB3-400F-AC22-C6AFC64CD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5E47-5EA0-45F3-BAFF-E466BCB350DF}" type="datetime1">
              <a:rPr lang="sv-SE" smtClean="0"/>
              <a:t>2022-07-13</a:t>
            </a:fld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0062699-E90D-4954-AD12-FD32B6700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9931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BED7AF9-D514-45F2-9394-EE2783132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FDD8-D840-412E-ADB6-AFDC838C58B7}" type="datetime1">
              <a:rPr lang="sv-SE" smtClean="0"/>
              <a:t>2022-07-13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30CB28E-6F0C-4721-9898-D65D1773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FF82512-9E7D-49B5-9ED0-1BCCB2B61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46" y="395260"/>
            <a:ext cx="10466388" cy="647700"/>
          </a:xfrm>
        </p:spPr>
        <p:txBody>
          <a:bodyPr/>
          <a:lstStyle/>
          <a:p>
            <a:r>
              <a:rPr lang="en-US" dirty="0" err="1"/>
              <a:t>Antal</a:t>
            </a:r>
            <a:r>
              <a:rPr lang="en-US" dirty="0"/>
              <a:t> fall, </a:t>
            </a:r>
            <a:r>
              <a:rPr lang="en-US" dirty="0" err="1"/>
              <a:t>andel</a:t>
            </a:r>
            <a:r>
              <a:rPr lang="en-US" dirty="0"/>
              <a:t> </a:t>
            </a:r>
            <a:r>
              <a:rPr lang="en-US" dirty="0" err="1"/>
              <a:t>positiva</a:t>
            </a:r>
            <a:r>
              <a:rPr lang="en-US" dirty="0"/>
              <a:t> RJH v27			</a:t>
            </a:r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A2376B0E-A497-4F70-88B8-3EAABD911696}"/>
              </a:ext>
            </a:extLst>
          </p:cNvPr>
          <p:cNvSpPr txBox="1">
            <a:spLocks/>
          </p:cNvSpPr>
          <p:nvPr/>
        </p:nvSpPr>
        <p:spPr>
          <a:xfrm>
            <a:off x="7421653" y="253309"/>
            <a:ext cx="4770347" cy="5724812"/>
          </a:xfrm>
          <a:prstGeom prst="rect">
            <a:avLst/>
          </a:prstGeom>
        </p:spPr>
        <p:txBody>
          <a:bodyPr/>
          <a:lstStyle>
            <a:lvl1pPr marL="252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6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8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2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000" b="1" dirty="0"/>
              <a:t>Oförändrat antal fall v 27</a:t>
            </a:r>
          </a:p>
          <a:p>
            <a:r>
              <a:rPr lang="sv-SE" sz="2000" b="1" dirty="0"/>
              <a:t>Totalt 53 fall (20 PCR, 33 antigen)  mot tidigare två veckor 51 v26, 72 v25</a:t>
            </a:r>
          </a:p>
          <a:p>
            <a:r>
              <a:rPr lang="sv-SE" sz="2000" dirty="0">
                <a:solidFill>
                  <a:schemeClr val="tx2"/>
                </a:solidFill>
              </a:rPr>
              <a:t>Ökning PCR analyser från 168 till 186</a:t>
            </a:r>
          </a:p>
          <a:p>
            <a:r>
              <a:rPr lang="sv-SE" sz="2000" dirty="0">
                <a:solidFill>
                  <a:schemeClr val="tx2"/>
                </a:solidFill>
              </a:rPr>
              <a:t>Närmast halvering andelen positiva till 11% (riket 21%) – kan </a:t>
            </a:r>
            <a:r>
              <a:rPr lang="sv-SE" sz="2000" dirty="0" err="1">
                <a:solidFill>
                  <a:schemeClr val="tx2"/>
                </a:solidFill>
              </a:rPr>
              <a:t>ev</a:t>
            </a:r>
            <a:r>
              <a:rPr lang="sv-SE" sz="2000" dirty="0">
                <a:solidFill>
                  <a:schemeClr val="tx2"/>
                </a:solidFill>
              </a:rPr>
              <a:t> bero på stor avslutande smittspårningsinsats på boenden</a:t>
            </a:r>
          </a:p>
          <a:p>
            <a:r>
              <a:rPr lang="sv-SE" sz="2000" dirty="0">
                <a:solidFill>
                  <a:schemeClr val="tx2"/>
                </a:solidFill>
              </a:rPr>
              <a:t>V26: 12% Norrbotten- 38% Uppsala</a:t>
            </a:r>
          </a:p>
          <a:p>
            <a:endParaRPr lang="sv-SE" sz="2000" dirty="0"/>
          </a:p>
          <a:p>
            <a:r>
              <a:rPr lang="sv-SE" sz="2000" dirty="0"/>
              <a:t>5</a:t>
            </a:r>
            <a:r>
              <a:rPr lang="sv-SE" sz="2000"/>
              <a:t> </a:t>
            </a:r>
            <a:r>
              <a:rPr lang="sv-SE" sz="2000" dirty="0"/>
              <a:t>inneliggande INF, 0 IVA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693" y="1341427"/>
            <a:ext cx="6664414" cy="4338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952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3900" y="466000"/>
            <a:ext cx="10465200" cy="648000"/>
          </a:xfrm>
        </p:spPr>
        <p:txBody>
          <a:bodyPr/>
          <a:lstStyle/>
          <a:p>
            <a:r>
              <a:rPr lang="sv-SE" dirty="0"/>
              <a:t>Antal antigentest + antal </a:t>
            </a:r>
            <a:r>
              <a:rPr lang="sv-SE" dirty="0" err="1"/>
              <a:t>pos</a:t>
            </a:r>
            <a:r>
              <a:rPr lang="sv-SE" dirty="0"/>
              <a:t> RJH v 9-27 2022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FDD8-D840-412E-ADB6-AFDC838C58B7}" type="datetime1">
              <a:rPr lang="sv-SE" smtClean="0"/>
              <a:t>2022-07-13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8" name="textruta 7"/>
          <p:cNvSpPr txBox="1"/>
          <p:nvPr/>
        </p:nvSpPr>
        <p:spPr>
          <a:xfrm>
            <a:off x="10267884" y="1765299"/>
            <a:ext cx="1251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33 </a:t>
            </a:r>
            <a:r>
              <a:rPr lang="sv-SE" dirty="0" err="1"/>
              <a:t>pos</a:t>
            </a:r>
            <a:endParaRPr lang="sv-SE" dirty="0"/>
          </a:p>
          <a:p>
            <a:r>
              <a:rPr lang="sv-SE" dirty="0"/>
              <a:t>775 tester</a:t>
            </a:r>
            <a:endParaRPr lang="en-GB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569" y="2411630"/>
            <a:ext cx="10163175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616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61127" y="228510"/>
            <a:ext cx="11149532" cy="648000"/>
          </a:xfrm>
        </p:spPr>
        <p:txBody>
          <a:bodyPr/>
          <a:lstStyle/>
          <a:p>
            <a:r>
              <a:rPr lang="sv-SE" dirty="0"/>
              <a:t>FoHM sekvensering, v 25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FDD8-D840-412E-ADB6-AFDC838C58B7}" type="datetime1">
              <a:rPr lang="sv-SE" smtClean="0"/>
              <a:t>2022-07-13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4</a:t>
            </a:fld>
            <a:endParaRPr lang="sv-SE"/>
          </a:p>
        </p:txBody>
      </p:sp>
      <p:sp>
        <p:nvSpPr>
          <p:cNvPr id="7" name="textruta 6"/>
          <p:cNvSpPr txBox="1"/>
          <p:nvPr/>
        </p:nvSpPr>
        <p:spPr>
          <a:xfrm>
            <a:off x="9165806" y="1272634"/>
            <a:ext cx="28996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RJH: v25 </a:t>
            </a:r>
          </a:p>
          <a:p>
            <a:r>
              <a:rPr lang="sv-SE" dirty="0"/>
              <a:t>BA.2 + BA2.9 30%</a:t>
            </a:r>
          </a:p>
          <a:p>
            <a:r>
              <a:rPr lang="sv-SE" dirty="0"/>
              <a:t>BA.4 10%</a:t>
            </a:r>
          </a:p>
          <a:p>
            <a:r>
              <a:rPr lang="sv-SE" dirty="0"/>
              <a:t>BA.5 </a:t>
            </a:r>
            <a:r>
              <a:rPr lang="sv-SE" sz="1100" dirty="0"/>
              <a:t>med undergrupper </a:t>
            </a:r>
            <a:r>
              <a:rPr lang="sv-SE" dirty="0"/>
              <a:t>60%</a:t>
            </a:r>
          </a:p>
          <a:p>
            <a:endParaRPr lang="sv-SE" dirty="0"/>
          </a:p>
        </p:txBody>
      </p:sp>
      <p:cxnSp>
        <p:nvCxnSpPr>
          <p:cNvPr id="10" name="Rak koppling 9"/>
          <p:cNvCxnSpPr/>
          <p:nvPr/>
        </p:nvCxnSpPr>
        <p:spPr>
          <a:xfrm flipH="1">
            <a:off x="8051800" y="3073400"/>
            <a:ext cx="4699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koppling 10"/>
          <p:cNvCxnSpPr/>
          <p:nvPr/>
        </p:nvCxnSpPr>
        <p:spPr>
          <a:xfrm flipH="1">
            <a:off x="7969250" y="3873500"/>
            <a:ext cx="4699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koppling 11"/>
          <p:cNvCxnSpPr/>
          <p:nvPr/>
        </p:nvCxnSpPr>
        <p:spPr>
          <a:xfrm flipH="1">
            <a:off x="7969250" y="4648200"/>
            <a:ext cx="4699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273" y="1272634"/>
            <a:ext cx="8697480" cy="4523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973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Ökning av antalet fall på SÄBO i riket – ingen ökning avlidna </a:t>
            </a:r>
            <a:endParaRPr lang="en-GB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A106C-4F90-4A42-B01E-07686D3795AE}" type="datetime1">
              <a:rPr lang="sv-SE" smtClean="0"/>
              <a:t>2022-07-13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5</a:t>
            </a:fld>
            <a:endParaRPr lang="sv-SE"/>
          </a:p>
        </p:txBody>
      </p:sp>
      <p:pic>
        <p:nvPicPr>
          <p:cNvPr id="8" name="Platshållare för innehåll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37461" y="1872956"/>
            <a:ext cx="4381500" cy="365760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217" y="2031886"/>
            <a:ext cx="4867275" cy="366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268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4622400" cy="648000"/>
          </a:xfrm>
        </p:spPr>
        <p:txBody>
          <a:bodyPr/>
          <a:lstStyle/>
          <a:p>
            <a:r>
              <a:rPr lang="sv-SE" sz="3600" dirty="0"/>
              <a:t>Ökning i Danmark  kopplat till BA.5 – rapport v 26</a:t>
            </a:r>
            <a:br>
              <a:rPr lang="sv-SE" sz="3600" dirty="0"/>
            </a:br>
            <a:br>
              <a:rPr lang="sv-SE" sz="1600" dirty="0"/>
            </a:br>
            <a:endParaRPr lang="en-GB" sz="32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FDD8-D840-412E-ADB6-AFDC838C58B7}" type="datetime1">
              <a:rPr lang="sv-SE" smtClean="0"/>
              <a:t>2022-07-13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34236" y="1933353"/>
            <a:ext cx="5052164" cy="3832243"/>
          </a:xfrm>
        </p:spPr>
        <p:txBody>
          <a:bodyPr>
            <a:normAutofit/>
          </a:bodyPr>
          <a:lstStyle/>
          <a:p>
            <a:r>
              <a:rPr lang="sv-SE" sz="2000" dirty="0"/>
              <a:t>Ökning av antal fall i Danmark med 27% v26 jfr v 25 – samma ökning v24-25</a:t>
            </a:r>
          </a:p>
          <a:p>
            <a:r>
              <a:rPr lang="sv-SE" sz="2000" dirty="0"/>
              <a:t>BA.5 fortsatt ökning till 80%</a:t>
            </a:r>
          </a:p>
          <a:p>
            <a:r>
              <a:rPr lang="sv-SE" sz="2000" dirty="0"/>
              <a:t>Väs oförändrad andel </a:t>
            </a:r>
            <a:r>
              <a:rPr lang="sv-SE" sz="2000" dirty="0" err="1"/>
              <a:t>pos</a:t>
            </a:r>
            <a:r>
              <a:rPr lang="sv-SE" sz="2000" dirty="0"/>
              <a:t> till 23% v25 från 19% v24 </a:t>
            </a:r>
          </a:p>
          <a:p>
            <a:r>
              <a:rPr lang="sv-SE" sz="2000" dirty="0"/>
              <a:t>Ökat antal sjukhusvårdade med enbart med 9% jfr med 45% v dessförinnan</a:t>
            </a:r>
          </a:p>
          <a:p>
            <a:r>
              <a:rPr lang="sv-SE" sz="2000" dirty="0" err="1"/>
              <a:t>Ffa</a:t>
            </a:r>
            <a:r>
              <a:rPr lang="sv-SE" sz="2000" dirty="0"/>
              <a:t> åldersgruppen +70, ca 30% vårdas ”med” covid, 70% </a:t>
            </a:r>
            <a:r>
              <a:rPr lang="sv-SE" sz="2000" dirty="0" err="1"/>
              <a:t>pga</a:t>
            </a:r>
            <a:r>
              <a:rPr lang="sv-SE" sz="2000" dirty="0"/>
              <a:t> covid-19</a:t>
            </a:r>
          </a:p>
          <a:p>
            <a:r>
              <a:rPr lang="sv-SE" sz="2000" dirty="0"/>
              <a:t>Lätt ökning IVA, ingen ökning avlidna</a:t>
            </a:r>
          </a:p>
          <a:p>
            <a:endParaRPr lang="en-GB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1668" y="584082"/>
            <a:ext cx="6469495" cy="5739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815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Sammanfattning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dirty="0"/>
              <a:t>Fortsatt spridning av BA.5 i Europa</a:t>
            </a:r>
          </a:p>
          <a:p>
            <a:r>
              <a:rPr lang="sv-SE" sz="2400" dirty="0"/>
              <a:t>BA.5 mera smittsam men verkar inte ge allvarligare sjukdomsförlopp</a:t>
            </a:r>
          </a:p>
          <a:p>
            <a:r>
              <a:rPr lang="sv-SE" sz="2400" dirty="0"/>
              <a:t>Ökad kontaktintensitet/evenemang – risk för ökad spridning- antal fall i Sverige närmaste veckorna</a:t>
            </a:r>
          </a:p>
          <a:p>
            <a:r>
              <a:rPr lang="sv-SE" sz="2400" dirty="0"/>
              <a:t>Ökad belastning på sjukvården –oklar hur stor-  mindre på IVA</a:t>
            </a:r>
          </a:p>
          <a:p>
            <a:r>
              <a:rPr lang="sv-SE" sz="2400" dirty="0"/>
              <a:t>Ökad provtagning + smittspårningsbehov av patienter/omsorgstagare</a:t>
            </a:r>
          </a:p>
          <a:p>
            <a:endParaRPr lang="sv-SE" sz="2000" dirty="0"/>
          </a:p>
          <a:p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FDD8-D840-412E-ADB6-AFDC838C58B7}" type="datetime1">
              <a:rPr lang="sv-SE" smtClean="0"/>
              <a:t>2022-07-13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7</a:t>
            </a:fld>
            <a:endParaRPr lang="sv-SE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8995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Scenarier FoHM nr 10 20 juni och nya 7 juli</a:t>
            </a:r>
            <a:endParaRPr lang="en-GB" dirty="0"/>
          </a:p>
        </p:txBody>
      </p:sp>
      <p:pic>
        <p:nvPicPr>
          <p:cNvPr id="9" name="Platshållare för innehåll 8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879" y="1838216"/>
            <a:ext cx="5455825" cy="3838485"/>
          </a:xfrm>
          <a:prstGeom prst="rect">
            <a:avLst/>
          </a:prstGeom>
        </p:spPr>
      </p:pic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FDD8-D840-412E-ADB6-AFDC838C58B7}" type="datetime1">
              <a:rPr lang="sv-SE" smtClean="0"/>
              <a:t>2022-07-13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8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Gamla 20/6					Nya	</a:t>
            </a:r>
            <a:endParaRPr lang="en-GB" dirty="0"/>
          </a:p>
        </p:txBody>
      </p:sp>
      <p:pic>
        <p:nvPicPr>
          <p:cNvPr id="10" name="Platshållare för innehåll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704" y="1869842"/>
            <a:ext cx="5815496" cy="3701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050628"/>
      </p:ext>
    </p:extLst>
  </p:cSld>
  <p:clrMapOvr>
    <a:masterClrMapping/>
  </p:clrMapOvr>
</p:sld>
</file>

<file path=ppt/theme/theme1.xml><?xml version="1.0" encoding="utf-8"?>
<a:theme xmlns:a="http://schemas.openxmlformats.org/drawingml/2006/main" name="RJH">
  <a:themeElements>
    <a:clrScheme name="Region JH-0416">
      <a:dk1>
        <a:srgbClr val="000000"/>
      </a:dk1>
      <a:lt1>
        <a:srgbClr val="FFFFFF"/>
      </a:lt1>
      <a:dk2>
        <a:srgbClr val="A59C94"/>
      </a:dk2>
      <a:lt2>
        <a:srgbClr val="FFFFFF"/>
      </a:lt2>
      <a:accent1>
        <a:srgbClr val="97D700"/>
      </a:accent1>
      <a:accent2>
        <a:srgbClr val="E6F0F9"/>
      </a:accent2>
      <a:accent3>
        <a:srgbClr val="1C1C1C"/>
      </a:accent3>
      <a:accent4>
        <a:srgbClr val="BFB8AF"/>
      </a:accent4>
      <a:accent5>
        <a:srgbClr val="4E801F"/>
      </a:accent5>
      <a:accent6>
        <a:srgbClr val="96C0E6"/>
      </a:accent6>
      <a:hlink>
        <a:srgbClr val="000000"/>
      </a:hlink>
      <a:folHlink>
        <a:srgbClr val="7F746B"/>
      </a:folHlink>
    </a:clrScheme>
    <a:fontScheme name="RJH - Rubrik Arial Narrow -  Bröd Ari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RJH_mall_anpassade färger.pptx" id="{95C4B7E5-F834-4063-B622-10F4EB466DD8}" vid="{5504849E-FC1A-493C-ADCA-5C793ED58A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C327349B460A4F8B067628D9CB5915" ma:contentTypeVersion="11" ma:contentTypeDescription="Create a new document." ma:contentTypeScope="" ma:versionID="ba5a1b66bc1ad99f9b8305cb03a6bce9">
  <xsd:schema xmlns:xsd="http://www.w3.org/2001/XMLSchema" xmlns:xs="http://www.w3.org/2001/XMLSchema" xmlns:p="http://schemas.microsoft.com/office/2006/metadata/properties" xmlns:ns3="7068f25c-9cd2-4ac0-be0e-5e7376b6279f" targetNamespace="http://schemas.microsoft.com/office/2006/metadata/properties" ma:root="true" ma:fieldsID="49cca9274b6e7a3f022a45788d0bb1c7" ns3:_="">
    <xsd:import namespace="7068f25c-9cd2-4ac0-be0e-5e7376b6279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68f25c-9cd2-4ac0-be0e-5e7376b627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8B72837-E19E-4838-AF0B-9AD4F5FF6B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01B75F-A246-47F8-B2BF-062E164D9F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68f25c-9cd2-4ac0-be0e-5e7376b62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9617227-B270-4534-8746-A78273CB7378}">
  <ds:schemaRefs>
    <ds:schemaRef ds:uri="http://purl.org/dc/terms/"/>
    <ds:schemaRef ds:uri="7068f25c-9cd2-4ac0-be0e-5e7376b6279f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3b0b0de0-301b-43bc-be01-b232acb4eea4}" enabled="1" method="Standard" siteId="{d3b4cf3a-ca77-4a02-aefa-f4398591468f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364</Words>
  <Application>Microsoft Office PowerPoint</Application>
  <PresentationFormat>Bredbild</PresentationFormat>
  <Paragraphs>55</Paragraphs>
  <Slides>8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Verdana</vt:lpstr>
      <vt:lpstr>Wingdings</vt:lpstr>
      <vt:lpstr>RJH</vt:lpstr>
      <vt:lpstr>PowerPoint-presentation</vt:lpstr>
      <vt:lpstr>Antal fall, andel positiva RJH v27   </vt:lpstr>
      <vt:lpstr>Antal antigentest + antal pos RJH v 9-27 2022</vt:lpstr>
      <vt:lpstr>FoHM sekvensering, v 25</vt:lpstr>
      <vt:lpstr>Ökning av antalet fall på SÄBO i riket – ingen ökning avlidna </vt:lpstr>
      <vt:lpstr>Ökning i Danmark  kopplat till BA.5 – rapport v 26  </vt:lpstr>
      <vt:lpstr>Sammanfattning</vt:lpstr>
      <vt:lpstr>Scenarier FoHM nr 10 20 juni och nya 7 juli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Micael Widerström</dc:creator>
  <cp:lastModifiedBy>Sara Nilsson</cp:lastModifiedBy>
  <cp:revision>643</cp:revision>
  <dcterms:created xsi:type="dcterms:W3CDTF">2021-02-22T14:36:08Z</dcterms:created>
  <dcterms:modified xsi:type="dcterms:W3CDTF">2022-07-13T09:05:15Z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b0b0de0-301b-43bc-be01-b232acb4eea4_Enabled">
    <vt:lpwstr>true</vt:lpwstr>
  </property>
  <property fmtid="{D5CDD505-2E9C-101B-9397-08002B2CF9AE}" pid="3" name="MSIP_Label_3b0b0de0-301b-43bc-be01-b232acb4eea4_SetDate">
    <vt:lpwstr>2021-02-22T14:37:52Z</vt:lpwstr>
  </property>
  <property fmtid="{D5CDD505-2E9C-101B-9397-08002B2CF9AE}" pid="4" name="MSIP_Label_3b0b0de0-301b-43bc-be01-b232acb4eea4_Method">
    <vt:lpwstr>Standard</vt:lpwstr>
  </property>
  <property fmtid="{D5CDD505-2E9C-101B-9397-08002B2CF9AE}" pid="5" name="MSIP_Label_3b0b0de0-301b-43bc-be01-b232acb4eea4_Name">
    <vt:lpwstr>3b0b0de0-301b-43bc-be01-b232acb4eea4</vt:lpwstr>
  </property>
  <property fmtid="{D5CDD505-2E9C-101B-9397-08002B2CF9AE}" pid="6" name="MSIP_Label_3b0b0de0-301b-43bc-be01-b232acb4eea4_SiteId">
    <vt:lpwstr>d3b4cf3a-ca77-4a02-aefa-f4398591468f</vt:lpwstr>
  </property>
  <property fmtid="{D5CDD505-2E9C-101B-9397-08002B2CF9AE}" pid="7" name="MSIP_Label_3b0b0de0-301b-43bc-be01-b232acb4eea4_ActionId">
    <vt:lpwstr>153c154b-a835-489c-a8ce-814f1b1f981e</vt:lpwstr>
  </property>
  <property fmtid="{D5CDD505-2E9C-101B-9397-08002B2CF9AE}" pid="8" name="MSIP_Label_3b0b0de0-301b-43bc-be01-b232acb4eea4_ContentBits">
    <vt:lpwstr>0</vt:lpwstr>
  </property>
  <property fmtid="{D5CDD505-2E9C-101B-9397-08002B2CF9AE}" pid="9" name="ContentTypeId">
    <vt:lpwstr>0x010100F2C327349B460A4F8B067628D9CB5915</vt:lpwstr>
  </property>
</Properties>
</file>