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sldIdLst>
    <p:sldId id="279" r:id="rId5"/>
    <p:sldId id="418" r:id="rId6"/>
    <p:sldId id="493" r:id="rId7"/>
    <p:sldId id="488" r:id="rId8"/>
    <p:sldId id="467" r:id="rId9"/>
    <p:sldId id="490" r:id="rId10"/>
    <p:sldId id="491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ael Widerström" initials="MW" lastIdx="0" clrIdx="0">
    <p:extLst>
      <p:ext uri="{19B8F6BF-5375-455C-9EA6-DF929625EA0E}">
        <p15:presenceInfo xmlns:p15="http://schemas.microsoft.com/office/powerpoint/2012/main" userId="Micael Widerströ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33CC33"/>
    <a:srgbClr val="98C200"/>
    <a:srgbClr val="16DC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Format med tema 1 - dekorfärg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0A1B5D5-9B99-4C35-A422-299274C87663}" styleName="Mellanmörkt format 1 - Dekorfärg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Format med tema 1 - dekorfärg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64" autoAdjust="0"/>
    <p:restoredTop sz="94712" autoAdjust="0"/>
  </p:normalViewPr>
  <p:slideViewPr>
    <p:cSldViewPr snapToGrid="0">
      <p:cViewPr varScale="1">
        <p:scale>
          <a:sx n="108" d="100"/>
          <a:sy n="108" d="100"/>
        </p:scale>
        <p:origin x="888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4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antal fall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F2C-4BD8-B997-CE0987CECCC4}"/>
                </c:ext>
              </c:extLst>
            </c:dLbl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F2C-4BD8-B997-CE0987CECCC4}"/>
                </c:ext>
              </c:extLst>
            </c:dLbl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F2C-4BD8-B997-CE0987CECCC4}"/>
                </c:ext>
              </c:extLst>
            </c:dLbl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F2C-4BD8-B997-CE0987CECC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Blad1!$A$2:$A$12</c:f>
              <c:strCache>
                <c:ptCount val="11"/>
                <c:pt idx="0">
                  <c:v>v 23</c:v>
                </c:pt>
                <c:pt idx="1">
                  <c:v>v 24</c:v>
                </c:pt>
                <c:pt idx="2">
                  <c:v>v 25</c:v>
                </c:pt>
                <c:pt idx="3">
                  <c:v>v26 </c:v>
                </c:pt>
                <c:pt idx="4">
                  <c:v>v 27</c:v>
                </c:pt>
                <c:pt idx="5">
                  <c:v>v 28</c:v>
                </c:pt>
                <c:pt idx="6">
                  <c:v>v 29</c:v>
                </c:pt>
                <c:pt idx="7">
                  <c:v>v 30</c:v>
                </c:pt>
                <c:pt idx="8">
                  <c:v>v 31</c:v>
                </c:pt>
                <c:pt idx="9">
                  <c:v>v 32</c:v>
                </c:pt>
                <c:pt idx="10">
                  <c:v>v 33</c:v>
                </c:pt>
              </c:strCache>
            </c:strRef>
          </c:cat>
          <c:val>
            <c:numRef>
              <c:f>Blad1!$B$2:$B$12</c:f>
              <c:numCache>
                <c:formatCode>General</c:formatCode>
                <c:ptCount val="11"/>
                <c:pt idx="0">
                  <c:v>14</c:v>
                </c:pt>
                <c:pt idx="1">
                  <c:v>24</c:v>
                </c:pt>
                <c:pt idx="2">
                  <c:v>72</c:v>
                </c:pt>
                <c:pt idx="3">
                  <c:v>51</c:v>
                </c:pt>
                <c:pt idx="4">
                  <c:v>53</c:v>
                </c:pt>
                <c:pt idx="5">
                  <c:v>78</c:v>
                </c:pt>
                <c:pt idx="6">
                  <c:v>81</c:v>
                </c:pt>
                <c:pt idx="7">
                  <c:v>141</c:v>
                </c:pt>
                <c:pt idx="8">
                  <c:v>286</c:v>
                </c:pt>
                <c:pt idx="9">
                  <c:v>157</c:v>
                </c:pt>
                <c:pt idx="10">
                  <c:v>108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F2C-4BD8-B997-CE0987CECC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8581096"/>
        <c:axId val="398583392"/>
      </c:barChart>
      <c:lineChart>
        <c:grouping val="standard"/>
        <c:varyColors val="0"/>
        <c:ser>
          <c:idx val="1"/>
          <c:order val="1"/>
          <c:tx>
            <c:strRef>
              <c:f>Blad1!$F$1</c:f>
              <c:strCache>
                <c:ptCount val="1"/>
                <c:pt idx="0">
                  <c:v>andel pos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val>
            <c:numRef>
              <c:f>Blad1!$F$2:$F$12</c:f>
              <c:numCache>
                <c:formatCode>0%</c:formatCode>
                <c:ptCount val="11"/>
                <c:pt idx="0">
                  <c:v>2.9045643153526972E-2</c:v>
                </c:pt>
                <c:pt idx="1">
                  <c:v>5.0314465408805034E-2</c:v>
                </c:pt>
                <c:pt idx="2">
                  <c:v>0.10359712230215827</c:v>
                </c:pt>
                <c:pt idx="3">
                  <c:v>6.4720812182741116E-2</c:v>
                </c:pt>
                <c:pt idx="4">
                  <c:v>6.9553805774278221E-2</c:v>
                </c:pt>
                <c:pt idx="5">
                  <c:v>9.9871959026888599E-2</c:v>
                </c:pt>
                <c:pt idx="6">
                  <c:v>9.2255125284738046E-2</c:v>
                </c:pt>
                <c:pt idx="7">
                  <c:v>0.15128755364806867</c:v>
                </c:pt>
                <c:pt idx="8">
                  <c:v>0.21044885945548197</c:v>
                </c:pt>
                <c:pt idx="9">
                  <c:v>0.1351118760757315</c:v>
                </c:pt>
                <c:pt idx="10">
                  <c:v>8.6400000000000005E-2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7F2C-4BD8-B997-CE0987CECC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8580440"/>
        <c:axId val="398580112"/>
      </c:lineChart>
      <c:catAx>
        <c:axId val="398581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98583392"/>
        <c:crosses val="autoZero"/>
        <c:auto val="1"/>
        <c:lblAlgn val="ctr"/>
        <c:lblOffset val="100"/>
        <c:noMultiLvlLbl val="0"/>
      </c:catAx>
      <c:valAx>
        <c:axId val="398583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98581096"/>
        <c:crosses val="autoZero"/>
        <c:crossBetween val="between"/>
      </c:valAx>
      <c:valAx>
        <c:axId val="398580112"/>
        <c:scaling>
          <c:orientation val="minMax"/>
        </c:scaling>
        <c:delete val="0"/>
        <c:axPos val="r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98580440"/>
        <c:crosses val="max"/>
        <c:crossBetween val="between"/>
      </c:valAx>
      <c:catAx>
        <c:axId val="398580440"/>
        <c:scaling>
          <c:orientation val="minMax"/>
        </c:scaling>
        <c:delete val="1"/>
        <c:axPos val="b"/>
        <c:majorTickMark val="none"/>
        <c:minorTickMark val="none"/>
        <c:tickLblPos val="nextTo"/>
        <c:crossAx val="39858011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CEAC78-40D1-42DD-8500-5DBCFAD19CE6}" type="datetimeFigureOut">
              <a:rPr lang="sv-SE" smtClean="0"/>
              <a:t>2022-08-24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0F21BB-02BC-4DBC-9892-3DCC44D1CD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18236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AE2E68-A8F4-401B-9D1A-0B45ACCD4810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991684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0F21BB-02BC-4DBC-9892-3DCC44D1CD20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08856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Antallet af covid-19-relaterede indlæggelser er også fortsat stigende. Fra 315 nye indlagte i uge 24 til 456 nye indlagte i uge 25.</a:t>
            </a:r>
          </a:p>
          <a:p>
            <a:r>
              <a:rPr lang="da-DK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På samme måde er antallet af covid-19-relaterede indlagte på intensiv vokset fra 4 til 12 indlagte.</a:t>
            </a:r>
          </a:p>
          <a:p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0F21BB-02BC-4DBC-9892-3DCC44D1CD20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1917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0A2A9-0D66-40FF-985C-741AEDDE152E}" type="datetime1">
              <a:rPr lang="sv-SE" smtClean="0"/>
              <a:t>2022-08-24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551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radig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64000" y="1989120"/>
            <a:ext cx="10465200" cy="383224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EFDD8-D840-412E-ADB6-AFDC838C58B7}" type="datetime1">
              <a:rPr lang="sv-SE" smtClean="0"/>
              <a:t>2022-08-24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3" hasCustomPrompt="1"/>
          </p:nvPr>
        </p:nvSpPr>
        <p:spPr>
          <a:xfrm>
            <a:off x="864000" y="1332000"/>
            <a:ext cx="10465200" cy="365760"/>
          </a:xfrm>
        </p:spPr>
        <p:txBody>
          <a:bodyPr>
            <a:normAutofit/>
          </a:bodyPr>
          <a:lstStyle>
            <a:lvl1pPr>
              <a:buNone/>
              <a:defRPr sz="2000" cap="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Eventuellt underrubrik</a:t>
            </a:r>
          </a:p>
        </p:txBody>
      </p:sp>
    </p:spTree>
    <p:extLst>
      <p:ext uri="{BB962C8B-B14F-4D97-AF65-F5344CB8AC3E}">
        <p14:creationId xmlns:p14="http://schemas.microsoft.com/office/powerpoint/2010/main" val="2762345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4000" y="720000"/>
            <a:ext cx="10465200" cy="6480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64000" y="1825625"/>
            <a:ext cx="51660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660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BCF52-9A52-4B43-AF68-8FBC93415590}" type="datetime1">
              <a:rPr lang="sv-SE" smtClean="0"/>
              <a:t>2022-08-24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innehåll 10"/>
          <p:cNvSpPr>
            <a:spLocks noGrp="1"/>
          </p:cNvSpPr>
          <p:nvPr>
            <p:ph sz="quarter" idx="13" hasCustomPrompt="1"/>
          </p:nvPr>
        </p:nvSpPr>
        <p:spPr>
          <a:xfrm>
            <a:off x="864000" y="1332000"/>
            <a:ext cx="10465200" cy="365760"/>
          </a:xfrm>
        </p:spPr>
        <p:txBody>
          <a:bodyPr>
            <a:normAutofit/>
          </a:bodyPr>
          <a:lstStyle>
            <a:lvl1pPr>
              <a:buNone/>
              <a:defRPr sz="2000" cap="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Eventuellt underrubrik</a:t>
            </a:r>
          </a:p>
        </p:txBody>
      </p:sp>
    </p:spTree>
    <p:extLst>
      <p:ext uri="{BB962C8B-B14F-4D97-AF65-F5344CB8AC3E}">
        <p14:creationId xmlns:p14="http://schemas.microsoft.com/office/powerpoint/2010/main" val="3844274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3999" y="720000"/>
            <a:ext cx="4104000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720000"/>
            <a:ext cx="6172200" cy="500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63999" y="1908000"/>
            <a:ext cx="410400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A106C-4F90-4A42-B01E-07686D3795AE}" type="datetime1">
              <a:rPr lang="sv-SE" smtClean="0"/>
              <a:t>2022-08-24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8706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3999" y="720000"/>
            <a:ext cx="4104000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719999"/>
            <a:ext cx="6172200" cy="500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63999" y="1908000"/>
            <a:ext cx="410400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35AF6-694D-4E1C-91DC-49D93B7F3654}" type="datetime1">
              <a:rPr lang="sv-SE" smtClean="0"/>
              <a:t>2022-08-24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4221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64000" y="720000"/>
            <a:ext cx="10465200" cy="648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7" cstate="print">
            <a:lum contras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7667" y="5607977"/>
            <a:ext cx="1944053" cy="746760"/>
          </a:xfrm>
          <a:prstGeom prst="rect">
            <a:avLst/>
          </a:prstGeom>
        </p:spPr>
      </p:pic>
      <p:sp>
        <p:nvSpPr>
          <p:cNvPr id="9" name="Rektangel 8"/>
          <p:cNvSpPr/>
          <p:nvPr userDrawn="1"/>
        </p:nvSpPr>
        <p:spPr>
          <a:xfrm>
            <a:off x="0" y="6532510"/>
            <a:ext cx="12192000" cy="342000"/>
          </a:xfrm>
          <a:prstGeom prst="rect">
            <a:avLst/>
          </a:pr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63999" y="1569719"/>
            <a:ext cx="10465200" cy="42516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0780736" y="6532878"/>
            <a:ext cx="7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  <a:latin typeface="+mj-lt"/>
              </a:defRPr>
            </a:lvl1pPr>
          </a:lstStyle>
          <a:p>
            <a:pPr algn="ctr"/>
            <a:fld id="{F5ED5809-0BA1-49AF-99E3-0C4B7F2E919C}" type="datetime1">
              <a:rPr lang="sv-SE" smtClean="0"/>
              <a:t>2022-08-24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6653823" y="653287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519720" y="6532878"/>
            <a:ext cx="43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  <a:latin typeface="+mj-lt"/>
              </a:defRPr>
            </a:lvl1pPr>
          </a:lstStyle>
          <a:p>
            <a:fld id="{44A3E772-BA0E-440B-B6B8-BBE74D10459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8991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7" r:id="rId2"/>
    <p:sldLayoutId id="2147483664" r:id="rId3"/>
    <p:sldLayoutId id="2147483668" r:id="rId4"/>
    <p:sldLayoutId id="2147483669" r:id="rId5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2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tx1">
            <a:lumMod val="75000"/>
            <a:lumOff val="25000"/>
          </a:schemeClr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bg1">
            <a:lumMod val="50000"/>
          </a:schemeClr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tx1">
            <a:lumMod val="75000"/>
            <a:lumOff val="25000"/>
          </a:schemeClr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52000" indent="-252000" algn="l" defTabSz="914400" rtl="0" eaLnBrk="1" latinLnBrk="0" hangingPunct="1">
        <a:lnSpc>
          <a:spcPct val="110000"/>
        </a:lnSpc>
        <a:spcBef>
          <a:spcPts val="6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1480776"/>
            <a:ext cx="12192000" cy="3882831"/>
          </a:xfrm>
          <a:prstGeom prst="rect">
            <a:avLst/>
          </a:pr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4" name="Bildobjekt 1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365621" y="1630644"/>
            <a:ext cx="5726522" cy="4757997"/>
          </a:xfrm>
          <a:prstGeom prst="rect">
            <a:avLst/>
          </a:prstGeom>
        </p:spPr>
      </p:pic>
      <p:sp>
        <p:nvSpPr>
          <p:cNvPr id="8" name="Rubrik 1"/>
          <p:cNvSpPr txBox="1">
            <a:spLocks/>
          </p:cNvSpPr>
          <p:nvPr/>
        </p:nvSpPr>
        <p:spPr>
          <a:xfrm>
            <a:off x="406800" y="5548950"/>
            <a:ext cx="5823312" cy="648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110000"/>
              </a:lnSpc>
            </a:pPr>
            <a:endParaRPr lang="sv-SE" sz="2200" dirty="0"/>
          </a:p>
        </p:txBody>
      </p:sp>
      <p:pic>
        <p:nvPicPr>
          <p:cNvPr id="18" name="Bildobjekt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7606" y="139740"/>
            <a:ext cx="3829050" cy="1466850"/>
          </a:xfrm>
          <a:prstGeom prst="rect">
            <a:avLst/>
          </a:prstGeom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5FB0D34E-A546-4D1D-8C13-BC6BF08C5E40}"/>
              </a:ext>
            </a:extLst>
          </p:cNvPr>
          <p:cNvSpPr txBox="1"/>
          <p:nvPr/>
        </p:nvSpPr>
        <p:spPr>
          <a:xfrm>
            <a:off x="406800" y="5680755"/>
            <a:ext cx="59598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latin typeface="+mj-lt"/>
              </a:rPr>
              <a:t>Information om coronavirus, covid-19</a:t>
            </a:r>
            <a:br>
              <a:rPr lang="sv-SE" sz="2000" dirty="0">
                <a:latin typeface="+mj-lt"/>
              </a:rPr>
            </a:br>
            <a:r>
              <a:rPr lang="sv-SE" sz="2000" dirty="0">
                <a:latin typeface="+mj-lt"/>
              </a:rPr>
              <a:t>24 aug 2022, Smittskydd, Micael Widerström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3ABFFDF-FFB3-400F-AC22-C6AFC64CD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D5E47-5EA0-45F3-BAFF-E466BCB350DF}" type="datetime1">
              <a:rPr lang="sv-SE" smtClean="0"/>
              <a:t>2022-08-24</a:t>
            </a:fld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60062699-E90D-4954-AD12-FD32B6700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9931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objekt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95436" y="2192591"/>
            <a:ext cx="4345300" cy="3785529"/>
          </a:xfrm>
          <a:prstGeom prst="rect">
            <a:avLst/>
          </a:prstGeom>
        </p:spPr>
      </p:pic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BED7AF9-D514-45F2-9394-EE2783132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EFDD8-D840-412E-ADB6-AFDC838C58B7}" type="datetime1">
              <a:rPr lang="sv-SE" smtClean="0"/>
              <a:t>2022-08-24</a:t>
            </a:fld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30CB28E-6F0C-4721-9898-D65D1773D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2</a:t>
            </a:fld>
            <a:endParaRPr lang="sv-SE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FF82512-9E7D-49B5-9ED0-1BCCB2B61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146" y="395260"/>
            <a:ext cx="10466388" cy="647700"/>
          </a:xfrm>
        </p:spPr>
        <p:txBody>
          <a:bodyPr/>
          <a:lstStyle/>
          <a:p>
            <a:r>
              <a:rPr lang="en-US" dirty="0" err="1"/>
              <a:t>Antal</a:t>
            </a:r>
            <a:r>
              <a:rPr lang="en-US" dirty="0"/>
              <a:t> fall, </a:t>
            </a:r>
            <a:r>
              <a:rPr lang="en-US" dirty="0" err="1"/>
              <a:t>andel</a:t>
            </a:r>
            <a:r>
              <a:rPr lang="en-US" dirty="0"/>
              <a:t> </a:t>
            </a:r>
            <a:r>
              <a:rPr lang="en-US" dirty="0" err="1"/>
              <a:t>positiva</a:t>
            </a:r>
            <a:r>
              <a:rPr lang="en-US" dirty="0"/>
              <a:t> RJH v33			</a:t>
            </a:r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A2376B0E-A497-4F70-88B8-3EAABD911696}"/>
              </a:ext>
            </a:extLst>
          </p:cNvPr>
          <p:cNvSpPr txBox="1">
            <a:spLocks/>
          </p:cNvSpPr>
          <p:nvPr/>
        </p:nvSpPr>
        <p:spPr>
          <a:xfrm>
            <a:off x="7421653" y="253309"/>
            <a:ext cx="4770347" cy="5724812"/>
          </a:xfrm>
          <a:prstGeom prst="rect">
            <a:avLst/>
          </a:prstGeom>
        </p:spPr>
        <p:txBody>
          <a:bodyPr/>
          <a:lstStyle>
            <a:lvl1pPr marL="252000" indent="-252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252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Verdana" panose="020B060403050404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6000" indent="-252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8000" indent="-252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Verdana" panose="020B060403050404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2000" indent="-252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100 % omicron, </a:t>
            </a:r>
            <a:r>
              <a:rPr lang="en-GB" dirty="0" err="1"/>
              <a:t>enbart</a:t>
            </a:r>
            <a:r>
              <a:rPr lang="en-GB" dirty="0"/>
              <a:t> BA5</a:t>
            </a:r>
          </a:p>
          <a:p>
            <a:r>
              <a:rPr lang="sv-SE" dirty="0"/>
              <a:t>45/159 </a:t>
            </a:r>
            <a:r>
              <a:rPr lang="sv-SE" dirty="0" err="1"/>
              <a:t>pos</a:t>
            </a:r>
            <a:r>
              <a:rPr lang="sv-SE" dirty="0"/>
              <a:t> i PCR = 28%</a:t>
            </a:r>
          </a:p>
          <a:p>
            <a:r>
              <a:rPr lang="sv-SE" dirty="0"/>
              <a:t>56/1091 </a:t>
            </a:r>
            <a:r>
              <a:rPr lang="sv-SE" dirty="0" err="1"/>
              <a:t>pos</a:t>
            </a:r>
            <a:r>
              <a:rPr lang="sv-SE" dirty="0"/>
              <a:t> i antigen = 5%</a:t>
            </a:r>
            <a:endParaRPr lang="en-GB" dirty="0"/>
          </a:p>
        </p:txBody>
      </p:sp>
      <p:graphicFrame>
        <p:nvGraphicFramePr>
          <p:cNvPr id="10" name="Diagram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2551635"/>
              </p:ext>
            </p:extLst>
          </p:nvPr>
        </p:nvGraphicFramePr>
        <p:xfrm>
          <a:off x="566928" y="1342644"/>
          <a:ext cx="5309616" cy="4521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31952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EFDD8-D840-412E-ADB6-AFDC838C58B7}" type="datetime1">
              <a:rPr lang="sv-SE" smtClean="0"/>
              <a:t>2022-08-24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3</a:t>
            </a:fld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394" y="542843"/>
            <a:ext cx="9635905" cy="5313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440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040" y="390816"/>
            <a:ext cx="10465200" cy="648000"/>
          </a:xfrm>
        </p:spPr>
        <p:txBody>
          <a:bodyPr/>
          <a:lstStyle/>
          <a:p>
            <a:r>
              <a:rPr lang="sv-SE" dirty="0"/>
              <a:t>Mängd SARS-CoV-2 virus i avloppsvatten från </a:t>
            </a:r>
            <a:r>
              <a:rPr lang="en-GB" dirty="0" err="1"/>
              <a:t>svenska</a:t>
            </a:r>
            <a:r>
              <a:rPr lang="en-GB" dirty="0"/>
              <a:t> </a:t>
            </a:r>
            <a:r>
              <a:rPr lang="en-GB" dirty="0" err="1"/>
              <a:t>städer</a:t>
            </a:r>
            <a:br>
              <a:rPr lang="en-GB" dirty="0"/>
            </a:br>
            <a:br>
              <a:rPr lang="sv-SE" dirty="0"/>
            </a:br>
            <a:endParaRPr lang="en-GB" dirty="0"/>
          </a:p>
        </p:txBody>
      </p:sp>
      <p:pic>
        <p:nvPicPr>
          <p:cNvPr id="7" name="Platshållare för innehåll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95652" y="1154040"/>
            <a:ext cx="7465212" cy="4762134"/>
          </a:xfrm>
          <a:prstGeom prst="rect">
            <a:avLst/>
          </a:prstGeom>
        </p:spPr>
      </p:pic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EFDD8-D840-412E-ADB6-AFDC838C58B7}" type="datetime1">
              <a:rPr lang="sv-SE" smtClean="0"/>
              <a:t>2022-08-24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4</a:t>
            </a:fld>
            <a:endParaRPr lang="sv-SE"/>
          </a:p>
        </p:txBody>
      </p:sp>
      <p:sp>
        <p:nvSpPr>
          <p:cNvPr id="8" name="Rektangel 7"/>
          <p:cNvSpPr/>
          <p:nvPr/>
        </p:nvSpPr>
        <p:spPr>
          <a:xfrm>
            <a:off x="475488" y="6112741"/>
            <a:ext cx="66202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u="sng" dirty="0"/>
              <a:t>https://www.covid19dataportal.se/sv/dashboards/wastewater/</a:t>
            </a:r>
          </a:p>
        </p:txBody>
      </p:sp>
    </p:spTree>
    <p:extLst>
      <p:ext uri="{BB962C8B-B14F-4D97-AF65-F5344CB8AC3E}">
        <p14:creationId xmlns:p14="http://schemas.microsoft.com/office/powerpoint/2010/main" val="1162926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51808" y="256704"/>
            <a:ext cx="8328768" cy="648000"/>
          </a:xfrm>
        </p:spPr>
        <p:txBody>
          <a:bodyPr/>
          <a:lstStyle/>
          <a:p>
            <a:r>
              <a:rPr lang="sv-SE" sz="3600" dirty="0"/>
              <a:t>Ånyo stigande antal fall i Danmark sedan v 31</a:t>
            </a:r>
            <a:br>
              <a:rPr lang="sv-SE" sz="1600" dirty="0"/>
            </a:br>
            <a:endParaRPr lang="en-GB" sz="320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EFDD8-D840-412E-ADB6-AFDC838C58B7}" type="datetime1">
              <a:rPr lang="sv-SE" smtClean="0"/>
              <a:t>2022-08-24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5</a:t>
            </a:fld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34236" y="1933353"/>
            <a:ext cx="5052164" cy="3832243"/>
          </a:xfrm>
        </p:spPr>
        <p:txBody>
          <a:bodyPr>
            <a:normAutofit/>
          </a:bodyPr>
          <a:lstStyle/>
          <a:p>
            <a:r>
              <a:rPr lang="sv-SE" dirty="0"/>
              <a:t>Testaktiviteten + 5%</a:t>
            </a:r>
          </a:p>
          <a:p>
            <a:r>
              <a:rPr lang="sv-SE" dirty="0"/>
              <a:t>Antal </a:t>
            </a:r>
            <a:r>
              <a:rPr lang="sv-SE" dirty="0" err="1"/>
              <a:t>pos</a:t>
            </a:r>
            <a:r>
              <a:rPr lang="sv-SE" dirty="0"/>
              <a:t> + 18%</a:t>
            </a:r>
          </a:p>
          <a:p>
            <a:r>
              <a:rPr lang="sv-SE" dirty="0"/>
              <a:t>Viss ökning av sjukhusvårdade och IVA vårdade</a:t>
            </a:r>
          </a:p>
          <a:p>
            <a:r>
              <a:rPr lang="sv-SE" dirty="0"/>
              <a:t>58% vårdas pga. covid-19</a:t>
            </a:r>
          </a:p>
          <a:p>
            <a:r>
              <a:rPr lang="sv-SE" dirty="0"/>
              <a:t>BA.5 95%, inga nya varianter</a:t>
            </a:r>
            <a:r>
              <a:rPr lang="sv-SE" sz="2400" dirty="0"/>
              <a:t> </a:t>
            </a:r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8578" y="1368000"/>
            <a:ext cx="6915150" cy="4257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815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Scenarier FoHM 22 aug</a:t>
            </a:r>
            <a:endParaRPr lang="en-GB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BA.5 dominerar helt</a:t>
            </a:r>
          </a:p>
          <a:p>
            <a:r>
              <a:rPr lang="sv-SE" dirty="0"/>
              <a:t>skyddet mot infektion med omikron efter vaccination kvarstår i tre månader</a:t>
            </a:r>
          </a:p>
          <a:p>
            <a:r>
              <a:rPr lang="sv-SE" dirty="0"/>
              <a:t>skyddet mot infektion med BA.5 efter infektion med BA.2 kvarstår i sex månader</a:t>
            </a:r>
          </a:p>
          <a:p>
            <a:r>
              <a:rPr lang="sv-SE" dirty="0"/>
              <a:t>I scenario 1 antar vi att kontakterna ökar något i mitten av augusti.</a:t>
            </a:r>
            <a:endParaRPr lang="en-GB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EFDD8-D840-412E-ADB6-AFDC838C58B7}" type="datetime1">
              <a:rPr lang="sv-SE" smtClean="0"/>
              <a:t>2022-08-24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6</a:t>
            </a:fld>
            <a:endParaRPr lang="sv-SE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Förutsättningar i modellen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0355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7424" y="396000"/>
            <a:ext cx="10486752" cy="648000"/>
          </a:xfrm>
        </p:spPr>
        <p:txBody>
          <a:bodyPr/>
          <a:lstStyle/>
          <a:p>
            <a:r>
              <a:rPr lang="sv-SE" dirty="0"/>
              <a:t>Antal fall /dag i riket scenario 1 max 7000 fall/d</a:t>
            </a:r>
            <a:br>
              <a:rPr lang="sv-SE" dirty="0"/>
            </a:br>
            <a:endParaRPr lang="en-GB" dirty="0"/>
          </a:p>
        </p:txBody>
      </p:sp>
      <p:pic>
        <p:nvPicPr>
          <p:cNvPr id="7" name="Platshållare för innehåll 6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51066"/>
          <a:stretch/>
        </p:blipFill>
        <p:spPr>
          <a:xfrm>
            <a:off x="243840" y="1044000"/>
            <a:ext cx="9802368" cy="5409139"/>
          </a:xfrm>
          <a:prstGeom prst="rect">
            <a:avLst/>
          </a:prstGeom>
        </p:spPr>
      </p:pic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EFDD8-D840-412E-ADB6-AFDC838C58B7}" type="datetime1">
              <a:rPr lang="sv-SE" smtClean="0"/>
              <a:t>2022-08-24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8498561"/>
      </p:ext>
    </p:extLst>
  </p:cSld>
  <p:clrMapOvr>
    <a:masterClrMapping/>
  </p:clrMapOvr>
</p:sld>
</file>

<file path=ppt/theme/theme1.xml><?xml version="1.0" encoding="utf-8"?>
<a:theme xmlns:a="http://schemas.openxmlformats.org/drawingml/2006/main" name="RJH">
  <a:themeElements>
    <a:clrScheme name="Region JH-0416">
      <a:dk1>
        <a:srgbClr val="000000"/>
      </a:dk1>
      <a:lt1>
        <a:srgbClr val="FFFFFF"/>
      </a:lt1>
      <a:dk2>
        <a:srgbClr val="A59C94"/>
      </a:dk2>
      <a:lt2>
        <a:srgbClr val="FFFFFF"/>
      </a:lt2>
      <a:accent1>
        <a:srgbClr val="97D700"/>
      </a:accent1>
      <a:accent2>
        <a:srgbClr val="E6F0F9"/>
      </a:accent2>
      <a:accent3>
        <a:srgbClr val="1C1C1C"/>
      </a:accent3>
      <a:accent4>
        <a:srgbClr val="BFB8AF"/>
      </a:accent4>
      <a:accent5>
        <a:srgbClr val="4E801F"/>
      </a:accent5>
      <a:accent6>
        <a:srgbClr val="96C0E6"/>
      </a:accent6>
      <a:hlink>
        <a:srgbClr val="000000"/>
      </a:hlink>
      <a:folHlink>
        <a:srgbClr val="7F746B"/>
      </a:folHlink>
    </a:clrScheme>
    <a:fontScheme name="RJH - Rubrik Arial Narrow -  Bröd Arial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">
          <a:solidFill>
            <a:schemeClr val="tx1"/>
          </a:solidFill>
        </a:ln>
      </a:spPr>
      <a:bodyPr rtlCol="0" anchor="ctr"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T_RJH_mall_anpassade färger.pptx" id="{95C4B7E5-F834-4063-B622-10F4EB466DD8}" vid="{5504849E-FC1A-493C-ADCA-5C793ED58A5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C327349B460A4F8B067628D9CB5915" ma:contentTypeVersion="11" ma:contentTypeDescription="Create a new document." ma:contentTypeScope="" ma:versionID="ba5a1b66bc1ad99f9b8305cb03a6bce9">
  <xsd:schema xmlns:xsd="http://www.w3.org/2001/XMLSchema" xmlns:xs="http://www.w3.org/2001/XMLSchema" xmlns:p="http://schemas.microsoft.com/office/2006/metadata/properties" xmlns:ns3="7068f25c-9cd2-4ac0-be0e-5e7376b6279f" targetNamespace="http://schemas.microsoft.com/office/2006/metadata/properties" ma:root="true" ma:fieldsID="49cca9274b6e7a3f022a45788d0bb1c7" ns3:_="">
    <xsd:import namespace="7068f25c-9cd2-4ac0-be0e-5e7376b6279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68f25c-9cd2-4ac0-be0e-5e7376b627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8B72837-E19E-4838-AF0B-9AD4F5FF6B8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01B75F-A246-47F8-B2BF-062E164D9F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068f25c-9cd2-4ac0-be0e-5e7376b627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9617227-B270-4534-8746-A78273CB7378}">
  <ds:schemaRefs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7068f25c-9cd2-4ac0-be0e-5e7376b6279f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3b0b0de0-301b-43bc-be01-b232acb4eea4}" enabled="1" method="Standard" siteId="{d3b4cf3a-ca77-4a02-aefa-f4398591468f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234</Words>
  <Application>Microsoft Office PowerPoint</Application>
  <PresentationFormat>Bredbild</PresentationFormat>
  <Paragraphs>39</Paragraphs>
  <Slides>7</Slides>
  <Notes>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3" baseType="lpstr">
      <vt:lpstr>Arial</vt:lpstr>
      <vt:lpstr>Arial Narrow</vt:lpstr>
      <vt:lpstr>Calibri</vt:lpstr>
      <vt:lpstr>Verdana</vt:lpstr>
      <vt:lpstr>Wingdings</vt:lpstr>
      <vt:lpstr>RJH</vt:lpstr>
      <vt:lpstr>PowerPoint-presentation</vt:lpstr>
      <vt:lpstr>Antal fall, andel positiva RJH v33   </vt:lpstr>
      <vt:lpstr>PowerPoint-presentation</vt:lpstr>
      <vt:lpstr>Mängd SARS-CoV-2 virus i avloppsvatten från svenska städer  </vt:lpstr>
      <vt:lpstr>Ånyo stigande antal fall i Danmark sedan v 31 </vt:lpstr>
      <vt:lpstr>Scenarier FoHM 22 aug</vt:lpstr>
      <vt:lpstr>Antal fall /dag i riket scenario 1 max 7000 fall/d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Micael Widerström</dc:creator>
  <cp:lastModifiedBy>Linda Henriksson</cp:lastModifiedBy>
  <cp:revision>661</cp:revision>
  <dcterms:created xsi:type="dcterms:W3CDTF">2021-02-22T14:36:08Z</dcterms:created>
  <dcterms:modified xsi:type="dcterms:W3CDTF">2022-08-24T12:12:37Z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b0b0de0-301b-43bc-be01-b232acb4eea4_Enabled">
    <vt:lpwstr>true</vt:lpwstr>
  </property>
  <property fmtid="{D5CDD505-2E9C-101B-9397-08002B2CF9AE}" pid="3" name="MSIP_Label_3b0b0de0-301b-43bc-be01-b232acb4eea4_SetDate">
    <vt:lpwstr>2021-02-22T14:37:52Z</vt:lpwstr>
  </property>
  <property fmtid="{D5CDD505-2E9C-101B-9397-08002B2CF9AE}" pid="4" name="MSIP_Label_3b0b0de0-301b-43bc-be01-b232acb4eea4_Method">
    <vt:lpwstr>Standard</vt:lpwstr>
  </property>
  <property fmtid="{D5CDD505-2E9C-101B-9397-08002B2CF9AE}" pid="5" name="MSIP_Label_3b0b0de0-301b-43bc-be01-b232acb4eea4_Name">
    <vt:lpwstr>3b0b0de0-301b-43bc-be01-b232acb4eea4</vt:lpwstr>
  </property>
  <property fmtid="{D5CDD505-2E9C-101B-9397-08002B2CF9AE}" pid="6" name="MSIP_Label_3b0b0de0-301b-43bc-be01-b232acb4eea4_SiteId">
    <vt:lpwstr>d3b4cf3a-ca77-4a02-aefa-f4398591468f</vt:lpwstr>
  </property>
  <property fmtid="{D5CDD505-2E9C-101B-9397-08002B2CF9AE}" pid="7" name="MSIP_Label_3b0b0de0-301b-43bc-be01-b232acb4eea4_ActionId">
    <vt:lpwstr>153c154b-a835-489c-a8ce-814f1b1f981e</vt:lpwstr>
  </property>
  <property fmtid="{D5CDD505-2E9C-101B-9397-08002B2CF9AE}" pid="8" name="MSIP_Label_3b0b0de0-301b-43bc-be01-b232acb4eea4_ContentBits">
    <vt:lpwstr>0</vt:lpwstr>
  </property>
  <property fmtid="{D5CDD505-2E9C-101B-9397-08002B2CF9AE}" pid="9" name="ContentTypeId">
    <vt:lpwstr>0x010100F2C327349B460A4F8B067628D9CB5915</vt:lpwstr>
  </property>
</Properties>
</file>