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7" r:id="rId2"/>
    <p:sldId id="258" r:id="rId3"/>
    <p:sldId id="261" r:id="rId4"/>
    <p:sldId id="262" r:id="rId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8C200"/>
    <a:srgbClr val="16DC37"/>
    <a:srgbClr val="00CC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249" autoAdjust="0"/>
  </p:normalViewPr>
  <p:slideViewPr>
    <p:cSldViewPr snapToGrid="0">
      <p:cViewPr varScale="1">
        <p:scale>
          <a:sx n="68" d="100"/>
          <a:sy n="68" d="100"/>
        </p:scale>
        <p:origin x="816" y="60"/>
      </p:cViewPr>
      <p:guideLst>
        <p:guide orient="horz" pos="2160"/>
        <p:guide pos="3840"/>
      </p:guideLst>
    </p:cSldViewPr>
  </p:slideViewPr>
  <p:outlineViewPr>
    <p:cViewPr>
      <p:scale>
        <a:sx n="33" d="100"/>
        <a:sy n="33" d="100"/>
      </p:scale>
      <p:origin x="0" y="348"/>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1" d="100"/>
          <a:sy n="81" d="100"/>
        </p:scale>
        <p:origin x="317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0A7EA0-7D5D-43CF-BFD5-3920659068AB}" type="datetimeFigureOut">
              <a:rPr lang="sv-SE" smtClean="0"/>
              <a:t>2022-10-11</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CBB7F6-39CC-4F86-83A4-0E30644FA6A5}" type="slidenum">
              <a:rPr lang="sv-SE" smtClean="0"/>
              <a:t>‹#›</a:t>
            </a:fld>
            <a:endParaRPr lang="sv-SE"/>
          </a:p>
        </p:txBody>
      </p:sp>
    </p:spTree>
    <p:extLst>
      <p:ext uri="{BB962C8B-B14F-4D97-AF65-F5344CB8AC3E}">
        <p14:creationId xmlns:p14="http://schemas.microsoft.com/office/powerpoint/2010/main" val="3716203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Kostnadsfördyringar till följd av dels lågt beräknade kalkyler från Trafikverket (upprättade i tidiga skeden då alla fakta inte fanns på bordet) men också till följd av ökade kostnader under projektets gång och det faktum att när projektet väl startat så slutför man det. Vi hade alltså ingen möjlighet att dra i handbromsen i vissa av projekten när man konstaterade att kostnaderna skenade iväg. </a:t>
            </a:r>
          </a:p>
          <a:p>
            <a:endParaRPr lang="sv-SE" dirty="0"/>
          </a:p>
          <a:p>
            <a:r>
              <a:rPr lang="sv-SE" dirty="0"/>
              <a:t>Ser man på totalen så hade det inte blivit någon större skillnad i denna planomgång om vi inte byggt ”över budget” föregående fyra år då vissa av objekten legat kvar till denna fyraårsperiod och fyllt upp budgeten. Men självklart är det bäst om budgeten hålls och vi inte ”lånar av framtiden”</a:t>
            </a:r>
          </a:p>
        </p:txBody>
      </p:sp>
      <p:sp>
        <p:nvSpPr>
          <p:cNvPr id="4" name="Platshållare för bildnummer 3"/>
          <p:cNvSpPr>
            <a:spLocks noGrp="1"/>
          </p:cNvSpPr>
          <p:nvPr>
            <p:ph type="sldNum" sz="quarter" idx="5"/>
          </p:nvPr>
        </p:nvSpPr>
        <p:spPr/>
        <p:txBody>
          <a:bodyPr/>
          <a:lstStyle/>
          <a:p>
            <a:fld id="{A5CBB7F6-39CC-4F86-83A4-0E30644FA6A5}" type="slidenum">
              <a:rPr lang="sv-SE" smtClean="0"/>
              <a:t>1</a:t>
            </a:fld>
            <a:endParaRPr lang="sv-SE"/>
          </a:p>
        </p:txBody>
      </p:sp>
    </p:spTree>
    <p:extLst>
      <p:ext uri="{BB962C8B-B14F-4D97-AF65-F5344CB8AC3E}">
        <p14:creationId xmlns:p14="http://schemas.microsoft.com/office/powerpoint/2010/main" val="2259361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solidFill>
                  <a:srgbClr val="FF0000"/>
                </a:solidFill>
                <a:highlight>
                  <a:srgbClr val="FFFF00"/>
                </a:highlight>
              </a:rPr>
              <a:t>PLANEN HAR TAGITS FRAM I BRED SAMVERKAN MED BLAND ANNAT LÄNETS KOMMUNER OCH NÄRINGSLIV. PLANEN HAR VARIT UTE PÅ SAMRÅD I OKT-DEC 2021. </a:t>
            </a:r>
            <a:r>
              <a:rPr lang="sv-SE" dirty="0"/>
              <a:t>Målen beslutas i samband med att beslut nu fattas om planen i RF. Är tillagda i Regionala Transportplanen eftersom den nya </a:t>
            </a:r>
            <a:r>
              <a:rPr lang="sv-SE" dirty="0" err="1"/>
              <a:t>RUSen</a:t>
            </a:r>
            <a:r>
              <a:rPr lang="sv-SE" dirty="0"/>
              <a:t> inte har någon tydlig inriktning för infrastrukturen. Målen är långsiktiga och omfattar investeringar genom regionala planen men främst genom Nationella planens övriga potter. </a:t>
            </a:r>
          </a:p>
        </p:txBody>
      </p:sp>
      <p:sp>
        <p:nvSpPr>
          <p:cNvPr id="4" name="Platshållare för bildnummer 3"/>
          <p:cNvSpPr>
            <a:spLocks noGrp="1"/>
          </p:cNvSpPr>
          <p:nvPr>
            <p:ph type="sldNum" sz="quarter" idx="5"/>
          </p:nvPr>
        </p:nvSpPr>
        <p:spPr/>
        <p:txBody>
          <a:bodyPr/>
          <a:lstStyle/>
          <a:p>
            <a:fld id="{A5CBB7F6-39CC-4F86-83A4-0E30644FA6A5}" type="slidenum">
              <a:rPr lang="sv-SE" smtClean="0"/>
              <a:t>2</a:t>
            </a:fld>
            <a:endParaRPr lang="sv-SE"/>
          </a:p>
        </p:txBody>
      </p:sp>
    </p:spTree>
    <p:extLst>
      <p:ext uri="{BB962C8B-B14F-4D97-AF65-F5344CB8AC3E}">
        <p14:creationId xmlns:p14="http://schemas.microsoft.com/office/powerpoint/2010/main" val="37451391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Vet inte om du vill visa denna, den blir ju lite väl detaljerad. Går kanske att bara visa kartan och säga något om att vi har objekt på gång i princip hela länet. Men att det också är viktigt att tänka på att åtgärder utförs inom ramen för övriga fyra potter i den Nationella transportplanen. </a:t>
            </a:r>
          </a:p>
        </p:txBody>
      </p:sp>
      <p:sp>
        <p:nvSpPr>
          <p:cNvPr id="4" name="Platshållare för bildnummer 3"/>
          <p:cNvSpPr>
            <a:spLocks noGrp="1"/>
          </p:cNvSpPr>
          <p:nvPr>
            <p:ph type="sldNum" sz="quarter" idx="5"/>
          </p:nvPr>
        </p:nvSpPr>
        <p:spPr/>
        <p:txBody>
          <a:bodyPr/>
          <a:lstStyle/>
          <a:p>
            <a:fld id="{A5CBB7F6-39CC-4F86-83A4-0E30644FA6A5}" type="slidenum">
              <a:rPr lang="sv-SE" smtClean="0"/>
              <a:t>3</a:t>
            </a:fld>
            <a:endParaRPr lang="sv-SE"/>
          </a:p>
        </p:txBody>
      </p:sp>
    </p:spTree>
    <p:extLst>
      <p:ext uri="{BB962C8B-B14F-4D97-AF65-F5344CB8AC3E}">
        <p14:creationId xmlns:p14="http://schemas.microsoft.com/office/powerpoint/2010/main" val="2676241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här vet jag inte heller om du vill visa. Skrev ner lite kort vad som planeras kommande fyra år, alltså fram till nästa revidering. </a:t>
            </a:r>
          </a:p>
          <a:p>
            <a:r>
              <a:rPr lang="sv-SE" dirty="0"/>
              <a:t>Viktigt här att det kan komma att ändras beroende på exempelvis vilka anbudssummor Trafikverket får för byggnation av Hackås. Blir den väldigt dyr kan det påverka övriga, alt. så måste vi fatta beslut att det inte är ekonomiskt rimligt att genomföra det projektet. </a:t>
            </a:r>
          </a:p>
        </p:txBody>
      </p:sp>
      <p:sp>
        <p:nvSpPr>
          <p:cNvPr id="4" name="Platshållare för bildnummer 3"/>
          <p:cNvSpPr>
            <a:spLocks noGrp="1"/>
          </p:cNvSpPr>
          <p:nvPr>
            <p:ph type="sldNum" sz="quarter" idx="5"/>
          </p:nvPr>
        </p:nvSpPr>
        <p:spPr/>
        <p:txBody>
          <a:bodyPr/>
          <a:lstStyle/>
          <a:p>
            <a:fld id="{A5CBB7F6-39CC-4F86-83A4-0E30644FA6A5}" type="slidenum">
              <a:rPr lang="sv-SE" smtClean="0"/>
              <a:t>4</a:t>
            </a:fld>
            <a:endParaRPr lang="sv-SE"/>
          </a:p>
        </p:txBody>
      </p:sp>
    </p:spTree>
    <p:extLst>
      <p:ext uri="{BB962C8B-B14F-4D97-AF65-F5344CB8AC3E}">
        <p14:creationId xmlns:p14="http://schemas.microsoft.com/office/powerpoint/2010/main" val="623274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datum 3"/>
          <p:cNvSpPr>
            <a:spLocks noGrp="1"/>
          </p:cNvSpPr>
          <p:nvPr>
            <p:ph type="dt" sz="half" idx="10"/>
          </p:nvPr>
        </p:nvSpPr>
        <p:spPr/>
        <p:txBody>
          <a:bodyPr/>
          <a:lstStyle/>
          <a:p>
            <a:fld id="{93979412-D361-406D-A194-319B192BD2D7}" type="datetimeFigureOut">
              <a:rPr lang="sv-SE" smtClean="0"/>
              <a:pPr/>
              <a:t>2022-10-11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4A3E772-BA0E-440B-B6B8-BBE74D104596}" type="slidenum">
              <a:rPr lang="sv-SE" smtClean="0"/>
              <a:pPr/>
              <a:t>‹#›</a:t>
            </a:fld>
            <a:endParaRPr lang="sv-SE"/>
          </a:p>
        </p:txBody>
      </p:sp>
    </p:spTree>
    <p:extLst>
      <p:ext uri="{BB962C8B-B14F-4D97-AF65-F5344CB8AC3E}">
        <p14:creationId xmlns:p14="http://schemas.microsoft.com/office/powerpoint/2010/main" val="332551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vå radig 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3" name="Platshållare för innehåll 2"/>
          <p:cNvSpPr>
            <a:spLocks noGrp="1"/>
          </p:cNvSpPr>
          <p:nvPr>
            <p:ph idx="1"/>
          </p:nvPr>
        </p:nvSpPr>
        <p:spPr>
          <a:xfrm>
            <a:off x="864000" y="1989120"/>
            <a:ext cx="10465200" cy="383224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datum 3"/>
          <p:cNvSpPr>
            <a:spLocks noGrp="1"/>
          </p:cNvSpPr>
          <p:nvPr>
            <p:ph type="dt" sz="half" idx="10"/>
          </p:nvPr>
        </p:nvSpPr>
        <p:spPr/>
        <p:txBody>
          <a:bodyPr/>
          <a:lstStyle/>
          <a:p>
            <a:fld id="{93979412-D361-406D-A194-319B192BD2D7}" type="datetimeFigureOut">
              <a:rPr lang="sv-SE" smtClean="0"/>
              <a:pPr/>
              <a:t>2022-10-11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4A3E772-BA0E-440B-B6B8-BBE74D104596}" type="slidenum">
              <a:rPr lang="sv-SE" smtClean="0"/>
              <a:pPr/>
              <a:t>‹#›</a:t>
            </a:fld>
            <a:endParaRPr lang="sv-SE"/>
          </a:p>
        </p:txBody>
      </p:sp>
      <p:sp>
        <p:nvSpPr>
          <p:cNvPr id="11" name="Platshållare för innehåll 10"/>
          <p:cNvSpPr>
            <a:spLocks noGrp="1"/>
          </p:cNvSpPr>
          <p:nvPr>
            <p:ph sz="quarter" idx="13" hasCustomPrompt="1"/>
          </p:nvPr>
        </p:nvSpPr>
        <p:spPr>
          <a:xfrm>
            <a:off x="864000" y="1332000"/>
            <a:ext cx="10465200" cy="365760"/>
          </a:xfrm>
        </p:spPr>
        <p:txBody>
          <a:bodyPr>
            <a:normAutofit/>
          </a:bodyPr>
          <a:lstStyle>
            <a:lvl1pPr>
              <a:buNone/>
              <a:defRPr sz="2000" cap="all" baseline="0">
                <a:solidFill>
                  <a:schemeClr val="tx1">
                    <a:lumMod val="50000"/>
                    <a:lumOff val="50000"/>
                  </a:schemeClr>
                </a:solidFill>
                <a:latin typeface="+mj-lt"/>
              </a:defRPr>
            </a:lvl1pPr>
          </a:lstStyle>
          <a:p>
            <a:pPr lvl="0"/>
            <a:r>
              <a:rPr lang="sv-SE" dirty="0"/>
              <a:t>Eventuellt underrubrik</a:t>
            </a:r>
          </a:p>
        </p:txBody>
      </p:sp>
    </p:spTree>
    <p:extLst>
      <p:ext uri="{BB962C8B-B14F-4D97-AF65-F5344CB8AC3E}">
        <p14:creationId xmlns:p14="http://schemas.microsoft.com/office/powerpoint/2010/main" val="2762345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864000" y="720000"/>
            <a:ext cx="10465200" cy="648000"/>
          </a:xfrm>
        </p:spPr>
        <p:txBody>
          <a:bodyPr/>
          <a:lstStyle/>
          <a:p>
            <a:r>
              <a:rPr lang="sv-SE"/>
              <a:t>Klicka här för att ändra mall för rubrikformat</a:t>
            </a:r>
            <a:endParaRPr lang="sv-SE" dirty="0"/>
          </a:p>
        </p:txBody>
      </p:sp>
      <p:sp>
        <p:nvSpPr>
          <p:cNvPr id="3" name="Platshållare för innehåll 2"/>
          <p:cNvSpPr>
            <a:spLocks noGrp="1"/>
          </p:cNvSpPr>
          <p:nvPr>
            <p:ph sz="half" idx="1"/>
          </p:nvPr>
        </p:nvSpPr>
        <p:spPr>
          <a:xfrm>
            <a:off x="864000" y="1825625"/>
            <a:ext cx="51660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innehåll 3"/>
          <p:cNvSpPr>
            <a:spLocks noGrp="1"/>
          </p:cNvSpPr>
          <p:nvPr>
            <p:ph sz="half" idx="2"/>
          </p:nvPr>
        </p:nvSpPr>
        <p:spPr>
          <a:xfrm>
            <a:off x="6172200" y="1825625"/>
            <a:ext cx="51660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5" name="Platshållare för datum 4"/>
          <p:cNvSpPr>
            <a:spLocks noGrp="1"/>
          </p:cNvSpPr>
          <p:nvPr>
            <p:ph type="dt" sz="half" idx="10"/>
          </p:nvPr>
        </p:nvSpPr>
        <p:spPr/>
        <p:txBody>
          <a:bodyPr/>
          <a:lstStyle/>
          <a:p>
            <a:fld id="{93979412-D361-406D-A194-319B192BD2D7}" type="datetimeFigureOut">
              <a:rPr lang="sv-SE" smtClean="0"/>
              <a:pPr/>
              <a:t>2022-10-11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4A3E772-BA0E-440B-B6B8-BBE74D104596}" type="slidenum">
              <a:rPr lang="sv-SE" smtClean="0"/>
              <a:pPr/>
              <a:t>‹#›</a:t>
            </a:fld>
            <a:endParaRPr lang="sv-SE"/>
          </a:p>
        </p:txBody>
      </p:sp>
      <p:sp>
        <p:nvSpPr>
          <p:cNvPr id="8" name="Platshållare för innehåll 10"/>
          <p:cNvSpPr>
            <a:spLocks noGrp="1"/>
          </p:cNvSpPr>
          <p:nvPr>
            <p:ph sz="quarter" idx="13" hasCustomPrompt="1"/>
          </p:nvPr>
        </p:nvSpPr>
        <p:spPr>
          <a:xfrm>
            <a:off x="864000" y="1332000"/>
            <a:ext cx="10465200" cy="365760"/>
          </a:xfrm>
        </p:spPr>
        <p:txBody>
          <a:bodyPr>
            <a:normAutofit/>
          </a:bodyPr>
          <a:lstStyle>
            <a:lvl1pPr>
              <a:buNone/>
              <a:defRPr sz="2000" cap="all" baseline="0">
                <a:solidFill>
                  <a:schemeClr val="tx1">
                    <a:lumMod val="50000"/>
                    <a:lumOff val="50000"/>
                  </a:schemeClr>
                </a:solidFill>
                <a:latin typeface="+mj-lt"/>
              </a:defRPr>
            </a:lvl1pPr>
          </a:lstStyle>
          <a:p>
            <a:pPr lvl="0"/>
            <a:r>
              <a:rPr lang="sv-SE" dirty="0"/>
              <a:t>Eventuellt underrubrik</a:t>
            </a:r>
          </a:p>
        </p:txBody>
      </p:sp>
    </p:spTree>
    <p:extLst>
      <p:ext uri="{BB962C8B-B14F-4D97-AF65-F5344CB8AC3E}">
        <p14:creationId xmlns:p14="http://schemas.microsoft.com/office/powerpoint/2010/main" val="3844274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63999" y="720000"/>
            <a:ext cx="4104000" cy="1069975"/>
          </a:xfrm>
        </p:spPr>
        <p:txBody>
          <a:bodyPr anchor="b"/>
          <a:lstStyle>
            <a:lvl1pPr>
              <a:defRPr sz="3200"/>
            </a:lvl1pPr>
          </a:lstStyle>
          <a:p>
            <a:r>
              <a:rPr lang="sv-SE"/>
              <a:t>Klicka här för att ändra mall för rubrikformat</a:t>
            </a:r>
            <a:endParaRPr lang="sv-SE" dirty="0"/>
          </a:p>
        </p:txBody>
      </p:sp>
      <p:sp>
        <p:nvSpPr>
          <p:cNvPr id="3" name="Platshållare för innehåll 2"/>
          <p:cNvSpPr>
            <a:spLocks noGrp="1"/>
          </p:cNvSpPr>
          <p:nvPr>
            <p:ph idx="1"/>
          </p:nvPr>
        </p:nvSpPr>
        <p:spPr>
          <a:xfrm>
            <a:off x="5183188" y="720000"/>
            <a:ext cx="6172200" cy="5004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text 3"/>
          <p:cNvSpPr>
            <a:spLocks noGrp="1"/>
          </p:cNvSpPr>
          <p:nvPr>
            <p:ph type="body" sz="half" idx="2"/>
          </p:nvPr>
        </p:nvSpPr>
        <p:spPr>
          <a:xfrm>
            <a:off x="863999" y="1908000"/>
            <a:ext cx="410400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93979412-D361-406D-A194-319B192BD2D7}" type="datetimeFigureOut">
              <a:rPr lang="sv-SE" smtClean="0"/>
              <a:pPr/>
              <a:t>2022-10-11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4A3E772-BA0E-440B-B6B8-BBE74D104596}" type="slidenum">
              <a:rPr lang="sv-SE" smtClean="0"/>
              <a:pPr/>
              <a:t>‹#›</a:t>
            </a:fld>
            <a:endParaRPr lang="sv-SE"/>
          </a:p>
        </p:txBody>
      </p:sp>
    </p:spTree>
    <p:extLst>
      <p:ext uri="{BB962C8B-B14F-4D97-AF65-F5344CB8AC3E}">
        <p14:creationId xmlns:p14="http://schemas.microsoft.com/office/powerpoint/2010/main" val="2628706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63999" y="720000"/>
            <a:ext cx="4104000" cy="1069975"/>
          </a:xfrm>
        </p:spPr>
        <p:txBody>
          <a:bodyPr anchor="b"/>
          <a:lstStyle>
            <a:lvl1pPr>
              <a:defRPr sz="3200"/>
            </a:lvl1pPr>
          </a:lstStyle>
          <a:p>
            <a:r>
              <a:rPr lang="sv-SE"/>
              <a:t>Klicka här för att ändra mall för rubrikformat</a:t>
            </a:r>
            <a:endParaRPr lang="sv-SE" dirty="0"/>
          </a:p>
        </p:txBody>
      </p:sp>
      <p:sp>
        <p:nvSpPr>
          <p:cNvPr id="3" name="Platshållare för bild 2"/>
          <p:cNvSpPr>
            <a:spLocks noGrp="1"/>
          </p:cNvSpPr>
          <p:nvPr>
            <p:ph type="pic" idx="1"/>
          </p:nvPr>
        </p:nvSpPr>
        <p:spPr>
          <a:xfrm>
            <a:off x="5183188" y="719999"/>
            <a:ext cx="6172200" cy="5004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4" name="Platshållare för text 3"/>
          <p:cNvSpPr>
            <a:spLocks noGrp="1"/>
          </p:cNvSpPr>
          <p:nvPr>
            <p:ph type="body" sz="half" idx="2"/>
          </p:nvPr>
        </p:nvSpPr>
        <p:spPr>
          <a:xfrm>
            <a:off x="863999" y="1908000"/>
            <a:ext cx="410400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93979412-D361-406D-A194-319B192BD2D7}" type="datetimeFigureOut">
              <a:rPr lang="sv-SE" smtClean="0"/>
              <a:pPr/>
              <a:t>2022-10-11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4A3E772-BA0E-440B-B6B8-BBE74D104596}" type="slidenum">
              <a:rPr lang="sv-SE" smtClean="0"/>
              <a:pPr/>
              <a:t>‹#›</a:t>
            </a:fld>
            <a:endParaRPr lang="sv-SE"/>
          </a:p>
        </p:txBody>
      </p:sp>
    </p:spTree>
    <p:extLst>
      <p:ext uri="{BB962C8B-B14F-4D97-AF65-F5344CB8AC3E}">
        <p14:creationId xmlns:p14="http://schemas.microsoft.com/office/powerpoint/2010/main" val="11942216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w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64000" y="720000"/>
            <a:ext cx="10465200" cy="648000"/>
          </a:xfrm>
          <a:prstGeom prst="rect">
            <a:avLst/>
          </a:prstGeom>
        </p:spPr>
        <p:txBody>
          <a:bodyPr vert="horz" lIns="91440" tIns="45720" rIns="91440" bIns="45720" rtlCol="0" anchor="t" anchorCtr="0">
            <a:noAutofit/>
          </a:bodyPr>
          <a:lstStyle/>
          <a:p>
            <a:r>
              <a:rPr lang="sv-SE" dirty="0"/>
              <a:t>Klicka här för att ändra format</a:t>
            </a:r>
          </a:p>
        </p:txBody>
      </p:sp>
      <p:pic>
        <p:nvPicPr>
          <p:cNvPr id="7" name="Bildobjekt 6"/>
          <p:cNvPicPr>
            <a:picLocks noChangeAspect="1"/>
          </p:cNvPicPr>
          <p:nvPr userDrawn="1"/>
        </p:nvPicPr>
        <p:blipFill>
          <a:blip r:embed="rId7" cstate="print">
            <a:lum contrast="-20000"/>
            <a:extLst>
              <a:ext uri="{28A0092B-C50C-407E-A947-70E740481C1C}">
                <a14:useLocalDpi xmlns:a14="http://schemas.microsoft.com/office/drawing/2010/main" val="0"/>
              </a:ext>
            </a:extLst>
          </a:blip>
          <a:stretch>
            <a:fillRect/>
          </a:stretch>
        </p:blipFill>
        <p:spPr>
          <a:xfrm>
            <a:off x="10007667" y="5607977"/>
            <a:ext cx="1944053" cy="746760"/>
          </a:xfrm>
          <a:prstGeom prst="rect">
            <a:avLst/>
          </a:prstGeom>
        </p:spPr>
      </p:pic>
      <p:sp>
        <p:nvSpPr>
          <p:cNvPr id="9" name="Rektangel 8"/>
          <p:cNvSpPr/>
          <p:nvPr userDrawn="1"/>
        </p:nvSpPr>
        <p:spPr>
          <a:xfrm>
            <a:off x="0" y="6532510"/>
            <a:ext cx="12192000" cy="342000"/>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text 2"/>
          <p:cNvSpPr>
            <a:spLocks noGrp="1"/>
          </p:cNvSpPr>
          <p:nvPr>
            <p:ph type="body" idx="1"/>
          </p:nvPr>
        </p:nvSpPr>
        <p:spPr>
          <a:xfrm>
            <a:off x="863999" y="1569719"/>
            <a:ext cx="10465200" cy="4251643"/>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p:txBody>
      </p:sp>
      <p:sp>
        <p:nvSpPr>
          <p:cNvPr id="4" name="Platshållare för datum 3"/>
          <p:cNvSpPr>
            <a:spLocks noGrp="1"/>
          </p:cNvSpPr>
          <p:nvPr>
            <p:ph type="dt" sz="half" idx="2"/>
          </p:nvPr>
        </p:nvSpPr>
        <p:spPr>
          <a:xfrm>
            <a:off x="10780736" y="6532878"/>
            <a:ext cx="720000" cy="365125"/>
          </a:xfrm>
          <a:prstGeom prst="rect">
            <a:avLst/>
          </a:prstGeom>
        </p:spPr>
        <p:txBody>
          <a:bodyPr vert="horz" lIns="91440" tIns="45720" rIns="91440" bIns="45720" rtlCol="0" anchor="ctr"/>
          <a:lstStyle>
            <a:lvl1pPr algn="l">
              <a:defRPr sz="900">
                <a:solidFill>
                  <a:schemeClr val="bg1"/>
                </a:solidFill>
                <a:latin typeface="+mj-lt"/>
              </a:defRPr>
            </a:lvl1pPr>
          </a:lstStyle>
          <a:p>
            <a:pPr algn="ctr"/>
            <a:fld id="{93979412-D361-406D-A194-319B192BD2D7}" type="datetimeFigureOut">
              <a:rPr lang="sv-SE" smtClean="0"/>
              <a:pPr algn="ctr"/>
              <a:t>2022-10-11</a:t>
            </a:fld>
            <a:endParaRPr lang="sv-SE" dirty="0"/>
          </a:p>
        </p:txBody>
      </p:sp>
      <p:sp>
        <p:nvSpPr>
          <p:cNvPr id="5" name="Platshållare för sidfot 4"/>
          <p:cNvSpPr>
            <a:spLocks noGrp="1"/>
          </p:cNvSpPr>
          <p:nvPr>
            <p:ph type="ftr" sz="quarter" idx="3"/>
          </p:nvPr>
        </p:nvSpPr>
        <p:spPr>
          <a:xfrm>
            <a:off x="6653823" y="6532878"/>
            <a:ext cx="4114800" cy="365125"/>
          </a:xfrm>
          <a:prstGeom prst="rect">
            <a:avLst/>
          </a:prstGeom>
        </p:spPr>
        <p:txBody>
          <a:bodyPr vert="horz" lIns="91440" tIns="45720" rIns="91440" bIns="45720" rtlCol="0" anchor="ctr"/>
          <a:lstStyle>
            <a:lvl1pPr algn="r">
              <a:defRPr sz="900" cap="all" baseline="0">
                <a:solidFill>
                  <a:schemeClr val="bg1"/>
                </a:solidFill>
                <a:latin typeface="+mj-lt"/>
              </a:defRPr>
            </a:lvl1pPr>
          </a:lstStyle>
          <a:p>
            <a:endParaRPr lang="sv-SE" dirty="0"/>
          </a:p>
        </p:txBody>
      </p:sp>
      <p:sp>
        <p:nvSpPr>
          <p:cNvPr id="6" name="Platshållare för bildnummer 5"/>
          <p:cNvSpPr>
            <a:spLocks noGrp="1"/>
          </p:cNvSpPr>
          <p:nvPr>
            <p:ph type="sldNum" sz="quarter" idx="4"/>
          </p:nvPr>
        </p:nvSpPr>
        <p:spPr>
          <a:xfrm>
            <a:off x="11519720" y="6532878"/>
            <a:ext cx="432000" cy="365125"/>
          </a:xfrm>
          <a:prstGeom prst="rect">
            <a:avLst/>
          </a:prstGeom>
        </p:spPr>
        <p:txBody>
          <a:bodyPr vert="horz" lIns="91440" tIns="45720" rIns="91440" bIns="45720" rtlCol="0" anchor="ctr"/>
          <a:lstStyle>
            <a:lvl1pPr algn="l">
              <a:defRPr sz="900">
                <a:solidFill>
                  <a:schemeClr val="bg1"/>
                </a:solidFill>
                <a:latin typeface="+mj-lt"/>
              </a:defRPr>
            </a:lvl1pPr>
          </a:lstStyle>
          <a:p>
            <a:fld id="{44A3E772-BA0E-440B-B6B8-BBE74D104596}" type="slidenum">
              <a:rPr lang="sv-SE" smtClean="0"/>
              <a:pPr/>
              <a:t>‹#›</a:t>
            </a:fld>
            <a:endParaRPr lang="sv-SE" dirty="0"/>
          </a:p>
        </p:txBody>
      </p:sp>
    </p:spTree>
    <p:extLst>
      <p:ext uri="{BB962C8B-B14F-4D97-AF65-F5344CB8AC3E}">
        <p14:creationId xmlns:p14="http://schemas.microsoft.com/office/powerpoint/2010/main" val="1548991592"/>
      </p:ext>
    </p:extLst>
  </p:cSld>
  <p:clrMap bg1="lt1" tx1="dk1" bg2="lt2" tx2="dk2" accent1="accent1" accent2="accent2" accent3="accent3" accent4="accent4" accent5="accent5" accent6="accent6" hlink="hlink" folHlink="folHlink"/>
  <p:sldLayoutIdLst>
    <p:sldLayoutId id="2147483662" r:id="rId1"/>
    <p:sldLayoutId id="2147483677" r:id="rId2"/>
    <p:sldLayoutId id="2147483664" r:id="rId3"/>
    <p:sldLayoutId id="2147483668" r:id="rId4"/>
    <p:sldLayoutId id="2147483669" r:id="rId5"/>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2000" indent="-252000" algn="l" defTabSz="914400" rtl="0" eaLnBrk="1" latinLnBrk="0" hangingPunct="1">
        <a:lnSpc>
          <a:spcPct val="110000"/>
        </a:lnSpc>
        <a:spcBef>
          <a:spcPts val="600"/>
        </a:spcBef>
        <a:buClr>
          <a:schemeClr val="accent1"/>
        </a:buClr>
        <a:buFont typeface="Wingdings" panose="05000000000000000000" pitchFamily="2" charset="2"/>
        <a:buChar char="§"/>
        <a:defRPr sz="2200" kern="1200">
          <a:solidFill>
            <a:schemeClr val="tx1"/>
          </a:solidFill>
          <a:latin typeface="+mn-lt"/>
          <a:ea typeface="+mn-ea"/>
          <a:cs typeface="+mn-cs"/>
        </a:defRPr>
      </a:lvl1pPr>
      <a:lvl2pPr marL="504000" indent="-252000" algn="l" defTabSz="914400" rtl="0" eaLnBrk="1" latinLnBrk="0" hangingPunct="1">
        <a:lnSpc>
          <a:spcPct val="110000"/>
        </a:lnSpc>
        <a:spcBef>
          <a:spcPts val="600"/>
        </a:spcBef>
        <a:buClr>
          <a:schemeClr val="tx1">
            <a:lumMod val="75000"/>
            <a:lumOff val="25000"/>
          </a:schemeClr>
        </a:buClr>
        <a:buFont typeface="Verdana" panose="020B0604030504040204" pitchFamily="34" charset="0"/>
        <a:buChar char="–"/>
        <a:defRPr sz="2000" kern="1200">
          <a:solidFill>
            <a:schemeClr val="tx1"/>
          </a:solidFill>
          <a:latin typeface="+mn-lt"/>
          <a:ea typeface="+mn-ea"/>
          <a:cs typeface="+mn-cs"/>
        </a:defRPr>
      </a:lvl2pPr>
      <a:lvl3pPr marL="756000" indent="-252000" algn="l" defTabSz="914400" rtl="0" eaLnBrk="1" latinLnBrk="0" hangingPunct="1">
        <a:lnSpc>
          <a:spcPct val="110000"/>
        </a:lnSpc>
        <a:spcBef>
          <a:spcPts val="600"/>
        </a:spcBef>
        <a:buClr>
          <a:schemeClr val="bg1">
            <a:lumMod val="50000"/>
          </a:schemeClr>
        </a:buClr>
        <a:buFont typeface="Wingdings" panose="05000000000000000000" pitchFamily="2" charset="2"/>
        <a:buChar char="§"/>
        <a:defRPr sz="2000" kern="1200">
          <a:solidFill>
            <a:schemeClr val="tx1"/>
          </a:solidFill>
          <a:latin typeface="+mn-lt"/>
          <a:ea typeface="+mn-ea"/>
          <a:cs typeface="+mn-cs"/>
        </a:defRPr>
      </a:lvl3pPr>
      <a:lvl4pPr marL="1008000" indent="-252000" algn="l" defTabSz="914400" rtl="0" eaLnBrk="1" latinLnBrk="0" hangingPunct="1">
        <a:lnSpc>
          <a:spcPct val="110000"/>
        </a:lnSpc>
        <a:spcBef>
          <a:spcPts val="600"/>
        </a:spcBef>
        <a:buClr>
          <a:schemeClr val="tx1">
            <a:lumMod val="75000"/>
            <a:lumOff val="25000"/>
          </a:schemeClr>
        </a:buClr>
        <a:buFont typeface="Verdana" panose="020B0604030504040204" pitchFamily="34" charset="0"/>
        <a:buChar char="–"/>
        <a:defRPr sz="2000" kern="1200">
          <a:solidFill>
            <a:schemeClr val="tx1"/>
          </a:solidFill>
          <a:latin typeface="+mn-lt"/>
          <a:ea typeface="+mn-ea"/>
          <a:cs typeface="+mn-cs"/>
        </a:defRPr>
      </a:lvl4pPr>
      <a:lvl5pPr marL="252000" indent="-252000" algn="l" defTabSz="914400" rtl="0" eaLnBrk="1" latinLnBrk="0" hangingPunct="1">
        <a:lnSpc>
          <a:spcPct val="110000"/>
        </a:lnSpc>
        <a:spcBef>
          <a:spcPts val="600"/>
        </a:spcBef>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DE2621-BA9D-4B43-8E19-475F1567937B}"/>
              </a:ext>
            </a:extLst>
          </p:cNvPr>
          <p:cNvSpPr>
            <a:spLocks noGrp="1"/>
          </p:cNvSpPr>
          <p:nvPr>
            <p:ph type="title"/>
          </p:nvPr>
        </p:nvSpPr>
        <p:spPr/>
        <p:txBody>
          <a:bodyPr/>
          <a:lstStyle/>
          <a:p>
            <a:r>
              <a:rPr lang="sv-SE" dirty="0"/>
              <a:t>Regional transportplan 2022-2033 - planförslag	</a:t>
            </a:r>
          </a:p>
        </p:txBody>
      </p:sp>
      <p:sp>
        <p:nvSpPr>
          <p:cNvPr id="3" name="Platshållare för innehåll 2">
            <a:extLst>
              <a:ext uri="{FF2B5EF4-FFF2-40B4-BE49-F238E27FC236}">
                <a16:creationId xmlns:a16="http://schemas.microsoft.com/office/drawing/2014/main" id="{6E1A5F28-7109-46E5-AF24-901CF3E2D0A3}"/>
              </a:ext>
            </a:extLst>
          </p:cNvPr>
          <p:cNvSpPr>
            <a:spLocks noGrp="1"/>
          </p:cNvSpPr>
          <p:nvPr>
            <p:ph idx="1"/>
          </p:nvPr>
        </p:nvSpPr>
        <p:spPr>
          <a:xfrm>
            <a:off x="863400" y="1888536"/>
            <a:ext cx="10658040" cy="4658568"/>
          </a:xfrm>
        </p:spPr>
        <p:txBody>
          <a:bodyPr>
            <a:normAutofit/>
          </a:bodyPr>
          <a:lstStyle/>
          <a:p>
            <a:r>
              <a:rPr lang="sv-SE" dirty="0"/>
              <a:t>Regeringen tilldelar RJH 598 miljoner kronor – medel för utveckling av länsvägnätet (Statliga vägnätet exkl. E14/E45, totalt ca 540 mil)</a:t>
            </a:r>
          </a:p>
          <a:p>
            <a:pPr lvl="1"/>
            <a:r>
              <a:rPr lang="sv-SE" dirty="0"/>
              <a:t>Exempel på åtgärder: Byggnation av </a:t>
            </a:r>
            <a:r>
              <a:rPr lang="sv-SE" dirty="0" err="1"/>
              <a:t>gc</a:t>
            </a:r>
            <a:r>
              <a:rPr lang="sv-SE" dirty="0"/>
              <a:t>-vägar, trafiksäkerhetsåtgärder, standardhöjning av grusvägar = asfaltering, medfinansiering av kollektivtrafikåtgärder, bidrag till utveckling av enskilda vägar m.m. </a:t>
            </a:r>
          </a:p>
          <a:p>
            <a:r>
              <a:rPr lang="sv-SE" dirty="0"/>
              <a:t>Trafikverket justerar tilldelningen utifrån budgetresultat 2018-2021, resulterar i ett avdrag om 160 miljoner kronor och justerad tilldelning om 438 miljoner kronor </a:t>
            </a:r>
          </a:p>
          <a:p>
            <a:r>
              <a:rPr lang="sv-SE" dirty="0"/>
              <a:t>Avräkningen justeras under planperiodens första fyra år –&gt; </a:t>
            </a:r>
            <a:r>
              <a:rPr lang="sv-SE"/>
              <a:t>ca 10,8 </a:t>
            </a:r>
            <a:r>
              <a:rPr lang="sv-SE" dirty="0"/>
              <a:t>miljoner kr/år 2022-2026, därefter </a:t>
            </a:r>
            <a:r>
              <a:rPr lang="sv-SE"/>
              <a:t>ca 47 </a:t>
            </a:r>
            <a:r>
              <a:rPr lang="sv-SE" dirty="0"/>
              <a:t>miljoner kronor/år under perioden 2026-2033</a:t>
            </a:r>
          </a:p>
          <a:p>
            <a:r>
              <a:rPr lang="sv-SE" dirty="0"/>
              <a:t>Många kvarvarande projekt från planen 2018-2029 där bedömda kostnader ökat.</a:t>
            </a:r>
          </a:p>
          <a:p>
            <a:r>
              <a:rPr lang="sv-SE" dirty="0"/>
              <a:t>Inget utrymme för nya projekt.</a:t>
            </a:r>
          </a:p>
          <a:p>
            <a:endParaRPr lang="sv-SE" dirty="0"/>
          </a:p>
        </p:txBody>
      </p:sp>
      <p:sp>
        <p:nvSpPr>
          <p:cNvPr id="4" name="Platshållare för innehåll 3">
            <a:extLst>
              <a:ext uri="{FF2B5EF4-FFF2-40B4-BE49-F238E27FC236}">
                <a16:creationId xmlns:a16="http://schemas.microsoft.com/office/drawing/2014/main" id="{3C83C377-8B36-46EF-BA94-E85C5A4898F1}"/>
              </a:ext>
            </a:extLst>
          </p:cNvPr>
          <p:cNvSpPr>
            <a:spLocks noGrp="1"/>
          </p:cNvSpPr>
          <p:nvPr>
            <p:ph sz="quarter" idx="13"/>
          </p:nvPr>
        </p:nvSpPr>
        <p:spPr/>
        <p:txBody>
          <a:bodyPr>
            <a:normAutofit fontScale="92500" lnSpcReduction="20000"/>
          </a:bodyPr>
          <a:lstStyle/>
          <a:p>
            <a:r>
              <a:rPr lang="sv-SE" dirty="0"/>
              <a:t>förutsättningar</a:t>
            </a:r>
          </a:p>
        </p:txBody>
      </p:sp>
    </p:spTree>
    <p:extLst>
      <p:ext uri="{BB962C8B-B14F-4D97-AF65-F5344CB8AC3E}">
        <p14:creationId xmlns:p14="http://schemas.microsoft.com/office/powerpoint/2010/main" val="1606678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95ABC6-E129-4976-B5E0-B8F0BC864AA2}"/>
              </a:ext>
            </a:extLst>
          </p:cNvPr>
          <p:cNvSpPr>
            <a:spLocks noGrp="1"/>
          </p:cNvSpPr>
          <p:nvPr>
            <p:ph type="title"/>
          </p:nvPr>
        </p:nvSpPr>
        <p:spPr/>
        <p:txBody>
          <a:bodyPr/>
          <a:lstStyle/>
          <a:p>
            <a:r>
              <a:rPr lang="sv-SE" dirty="0"/>
              <a:t>Regional transportplan 2022-2033 - planförslag</a:t>
            </a:r>
          </a:p>
        </p:txBody>
      </p:sp>
      <p:sp>
        <p:nvSpPr>
          <p:cNvPr id="3" name="Platshållare för innehåll 2">
            <a:extLst>
              <a:ext uri="{FF2B5EF4-FFF2-40B4-BE49-F238E27FC236}">
                <a16:creationId xmlns:a16="http://schemas.microsoft.com/office/drawing/2014/main" id="{0A7E4BE4-464F-4031-8498-C5D3C35EF5FB}"/>
              </a:ext>
            </a:extLst>
          </p:cNvPr>
          <p:cNvSpPr>
            <a:spLocks noGrp="1"/>
          </p:cNvSpPr>
          <p:nvPr>
            <p:ph idx="1"/>
          </p:nvPr>
        </p:nvSpPr>
        <p:spPr>
          <a:xfrm>
            <a:off x="864000" y="1697759"/>
            <a:ext cx="9036138" cy="4738209"/>
          </a:xfrm>
        </p:spPr>
        <p:txBody>
          <a:bodyPr>
            <a:normAutofit lnSpcReduction="10000"/>
          </a:bodyPr>
          <a:lstStyle/>
          <a:p>
            <a:pPr marL="0" indent="0">
              <a:buNone/>
            </a:pPr>
            <a:r>
              <a:rPr lang="sv-SE" sz="2400" b="1" dirty="0"/>
              <a:t>Mål för infrastrukturplaneringen i länet</a:t>
            </a:r>
          </a:p>
          <a:p>
            <a:pPr marL="342900" lvl="0" indent="-342900">
              <a:lnSpc>
                <a:spcPct val="120000"/>
              </a:lnSpc>
              <a:buFont typeface="Symbol" panose="05050102010706020507" pitchFamily="18" charset="2"/>
              <a:buChar char=""/>
            </a:pPr>
            <a:r>
              <a:rPr lang="la-Latn" sz="2400" dirty="0">
                <a:effectLst/>
                <a:ea typeface="Arial" panose="020B0604020202020204" pitchFamily="34" charset="0"/>
                <a:cs typeface="Times New Roman" panose="02020603050405020304" pitchFamily="18" charset="0"/>
              </a:rPr>
              <a:t>Utveckling och vidmakthållande av infrastrukturen för en hållbar utveckling i alla delar av länet. </a:t>
            </a:r>
            <a:endParaRPr lang="sv-SE" sz="2400" dirty="0">
              <a:effectLst/>
              <a:ea typeface="Arial" panose="020B0604020202020204" pitchFamily="34" charset="0"/>
              <a:cs typeface="Times New Roman" panose="02020603050405020304" pitchFamily="18" charset="0"/>
            </a:endParaRPr>
          </a:p>
          <a:p>
            <a:pPr marL="342900" lvl="0" indent="-342900">
              <a:lnSpc>
                <a:spcPct val="120000"/>
              </a:lnSpc>
              <a:buFont typeface="Symbol" panose="05050102010706020507" pitchFamily="18" charset="2"/>
              <a:buChar char=""/>
            </a:pPr>
            <a:r>
              <a:rPr lang="la-Latn" sz="2400" dirty="0">
                <a:effectLst/>
                <a:ea typeface="Arial" panose="020B0604020202020204" pitchFamily="34" charset="0"/>
                <a:cs typeface="Times New Roman" panose="02020603050405020304" pitchFamily="18" charset="0"/>
              </a:rPr>
              <a:t>Upprätthålla och utveckla snabba och </a:t>
            </a:r>
            <a:r>
              <a:rPr lang="sv-SE" sz="2400" dirty="0">
                <a:effectLst/>
                <a:ea typeface="Arial" panose="020B0604020202020204" pitchFamily="34" charset="0"/>
                <a:cs typeface="Times New Roman" panose="02020603050405020304" pitchFamily="18" charset="0"/>
              </a:rPr>
              <a:t>tillgängliga</a:t>
            </a:r>
            <a:r>
              <a:rPr lang="la-Latn" sz="2400" dirty="0">
                <a:effectLst/>
                <a:ea typeface="Arial" panose="020B0604020202020204" pitchFamily="34" charset="0"/>
                <a:cs typeface="Times New Roman" panose="02020603050405020304" pitchFamily="18" charset="0"/>
              </a:rPr>
              <a:t> förbindelser regionalt, interregionalt och internationellt. </a:t>
            </a:r>
            <a:endParaRPr lang="sv-SE" sz="2400" dirty="0">
              <a:effectLst/>
              <a:ea typeface="Arial" panose="020B0604020202020204" pitchFamily="34" charset="0"/>
              <a:cs typeface="Times New Roman" panose="02020603050405020304" pitchFamily="18" charset="0"/>
            </a:endParaRPr>
          </a:p>
          <a:p>
            <a:pPr marL="342900" lvl="0" indent="-342900">
              <a:lnSpc>
                <a:spcPct val="120000"/>
              </a:lnSpc>
              <a:buFont typeface="Symbol" panose="05050102010706020507" pitchFamily="18" charset="2"/>
              <a:buChar char=""/>
            </a:pPr>
            <a:r>
              <a:rPr lang="la-Latn" sz="2400" dirty="0">
                <a:effectLst/>
                <a:ea typeface="Arial" panose="020B0604020202020204" pitchFamily="34" charset="0"/>
                <a:cs typeface="Times New Roman" panose="02020603050405020304" pitchFamily="18" charset="0"/>
              </a:rPr>
              <a:t>Minskad miljöpåverkan och fossilbränslefritt 2030. </a:t>
            </a:r>
            <a:endParaRPr lang="sv-SE" sz="2400" dirty="0">
              <a:effectLst/>
              <a:ea typeface="Arial" panose="020B0604020202020204" pitchFamily="34" charset="0"/>
              <a:cs typeface="Times New Roman" panose="02020603050405020304" pitchFamily="18" charset="0"/>
            </a:endParaRPr>
          </a:p>
          <a:p>
            <a:pPr marL="342900" lvl="0" indent="-342900">
              <a:lnSpc>
                <a:spcPct val="120000"/>
              </a:lnSpc>
              <a:buFont typeface="Symbol" panose="05050102010706020507" pitchFamily="18" charset="2"/>
              <a:buChar char=""/>
            </a:pPr>
            <a:r>
              <a:rPr lang="la-Latn" sz="2400" dirty="0">
                <a:effectLst/>
                <a:ea typeface="Arial" panose="020B0604020202020204" pitchFamily="34" charset="0"/>
                <a:cs typeface="Times New Roman" panose="02020603050405020304" pitchFamily="18" charset="0"/>
              </a:rPr>
              <a:t>Ökat utbud av trafiksäkra och trygga stråk för oskyddade trafikanter. </a:t>
            </a:r>
            <a:endParaRPr lang="sv-SE" sz="2400" dirty="0">
              <a:effectLst/>
              <a:ea typeface="Arial" panose="020B0604020202020204" pitchFamily="34" charset="0"/>
              <a:cs typeface="Times New Roman" panose="02020603050405020304" pitchFamily="18" charset="0"/>
            </a:endParaRPr>
          </a:p>
          <a:p>
            <a:pPr marL="342900" lvl="0" indent="-342900">
              <a:lnSpc>
                <a:spcPct val="120000"/>
              </a:lnSpc>
              <a:buFont typeface="Symbol" panose="05050102010706020507" pitchFamily="18" charset="2"/>
              <a:buChar char=""/>
            </a:pPr>
            <a:r>
              <a:rPr lang="la-Latn" sz="2400" dirty="0">
                <a:effectLst/>
                <a:ea typeface="Arial" panose="020B0604020202020204" pitchFamily="34" charset="0"/>
                <a:cs typeface="Times New Roman" panose="02020603050405020304" pitchFamily="18" charset="0"/>
              </a:rPr>
              <a:t>Erbjuda en infrastruktur som möter näringslivets ökade transportbehov. </a:t>
            </a:r>
            <a:endParaRPr lang="sv-SE" sz="2400" dirty="0">
              <a:effectLst/>
              <a:ea typeface="Arial" panose="020B0604020202020204" pitchFamily="34" charset="0"/>
              <a:cs typeface="Times New Roman" panose="02020603050405020304" pitchFamily="18" charset="0"/>
            </a:endParaRPr>
          </a:p>
          <a:p>
            <a:endParaRPr lang="sv-SE" dirty="0"/>
          </a:p>
          <a:p>
            <a:endParaRPr lang="sv-SE" dirty="0"/>
          </a:p>
        </p:txBody>
      </p:sp>
    </p:spTree>
    <p:extLst>
      <p:ext uri="{BB962C8B-B14F-4D97-AF65-F5344CB8AC3E}">
        <p14:creationId xmlns:p14="http://schemas.microsoft.com/office/powerpoint/2010/main" val="4167655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A04843A-CA90-40EE-8D4B-D106CDC9896A}"/>
              </a:ext>
            </a:extLst>
          </p:cNvPr>
          <p:cNvSpPr>
            <a:spLocks noGrp="1"/>
          </p:cNvSpPr>
          <p:nvPr>
            <p:ph type="title"/>
          </p:nvPr>
        </p:nvSpPr>
        <p:spPr>
          <a:xfrm>
            <a:off x="380955" y="396150"/>
            <a:ext cx="5746350" cy="648000"/>
          </a:xfrm>
        </p:spPr>
        <p:txBody>
          <a:bodyPr/>
          <a:lstStyle/>
          <a:p>
            <a:r>
              <a:rPr lang="sv-SE" sz="3200" dirty="0"/>
              <a:t>Regional transportplan 2022-2033</a:t>
            </a:r>
          </a:p>
        </p:txBody>
      </p:sp>
      <p:sp>
        <p:nvSpPr>
          <p:cNvPr id="4" name="Platshållare för innehåll 3">
            <a:extLst>
              <a:ext uri="{FF2B5EF4-FFF2-40B4-BE49-F238E27FC236}">
                <a16:creationId xmlns:a16="http://schemas.microsoft.com/office/drawing/2014/main" id="{FEDE7D22-8DE1-4D84-8651-E2A16A007964}"/>
              </a:ext>
            </a:extLst>
          </p:cNvPr>
          <p:cNvSpPr>
            <a:spLocks noGrp="1"/>
          </p:cNvSpPr>
          <p:nvPr>
            <p:ph sz="quarter" idx="13"/>
          </p:nvPr>
        </p:nvSpPr>
        <p:spPr>
          <a:xfrm>
            <a:off x="380955" y="1008150"/>
            <a:ext cx="10465200" cy="365760"/>
          </a:xfrm>
        </p:spPr>
        <p:txBody>
          <a:bodyPr>
            <a:normAutofit fontScale="92500" lnSpcReduction="20000"/>
          </a:bodyPr>
          <a:lstStyle/>
          <a:p>
            <a:r>
              <a:rPr lang="sv-SE" dirty="0"/>
              <a:t>Prioriterade objekt</a:t>
            </a:r>
          </a:p>
        </p:txBody>
      </p:sp>
      <p:pic>
        <p:nvPicPr>
          <p:cNvPr id="5" name="Bildobjekt 4" descr="En bild som visar karta&#10;&#10;Automatiskt genererad beskrivning">
            <a:extLst>
              <a:ext uri="{FF2B5EF4-FFF2-40B4-BE49-F238E27FC236}">
                <a16:creationId xmlns:a16="http://schemas.microsoft.com/office/drawing/2014/main" id="{2CAB09D1-6F08-41E9-B14D-AE2D6E1843F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998" r="14964"/>
          <a:stretch/>
        </p:blipFill>
        <p:spPr bwMode="auto">
          <a:xfrm>
            <a:off x="6096000" y="-225083"/>
            <a:ext cx="6384188" cy="7524723"/>
          </a:xfrm>
          <a:prstGeom prst="rect">
            <a:avLst/>
          </a:prstGeom>
          <a:ln>
            <a:noFill/>
          </a:ln>
          <a:extLst>
            <a:ext uri="{53640926-AAD7-44D8-BBD7-CCE9431645EC}">
              <a14:shadowObscured xmlns:a14="http://schemas.microsoft.com/office/drawing/2010/main"/>
            </a:ext>
          </a:extLst>
        </p:spPr>
      </p:pic>
      <p:sp>
        <p:nvSpPr>
          <p:cNvPr id="8" name="Rektangel 7">
            <a:extLst>
              <a:ext uri="{FF2B5EF4-FFF2-40B4-BE49-F238E27FC236}">
                <a16:creationId xmlns:a16="http://schemas.microsoft.com/office/drawing/2014/main" id="{76A9AB1C-2319-4992-930C-E7DD7D806CEF}"/>
              </a:ext>
            </a:extLst>
          </p:cNvPr>
          <p:cNvSpPr/>
          <p:nvPr/>
        </p:nvSpPr>
        <p:spPr>
          <a:xfrm>
            <a:off x="11372850" y="5924550"/>
            <a:ext cx="819150" cy="636635"/>
          </a:xfrm>
          <a:prstGeom prst="rect">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664393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D77D7D-F700-41E1-8903-5FAB810655DA}"/>
              </a:ext>
            </a:extLst>
          </p:cNvPr>
          <p:cNvSpPr>
            <a:spLocks noGrp="1"/>
          </p:cNvSpPr>
          <p:nvPr>
            <p:ph type="title"/>
          </p:nvPr>
        </p:nvSpPr>
        <p:spPr/>
        <p:txBody>
          <a:bodyPr/>
          <a:lstStyle/>
          <a:p>
            <a:r>
              <a:rPr lang="sv-SE" dirty="0"/>
              <a:t>Regional Transportplan 2022-2033 - planförslag</a:t>
            </a:r>
          </a:p>
        </p:txBody>
      </p:sp>
      <p:sp>
        <p:nvSpPr>
          <p:cNvPr id="3" name="Platshållare för innehåll 2">
            <a:extLst>
              <a:ext uri="{FF2B5EF4-FFF2-40B4-BE49-F238E27FC236}">
                <a16:creationId xmlns:a16="http://schemas.microsoft.com/office/drawing/2014/main" id="{70CDC26A-3E48-4CDD-A2C5-7BF517F55895}"/>
              </a:ext>
            </a:extLst>
          </p:cNvPr>
          <p:cNvSpPr>
            <a:spLocks noGrp="1"/>
          </p:cNvSpPr>
          <p:nvPr>
            <p:ph idx="1"/>
          </p:nvPr>
        </p:nvSpPr>
        <p:spPr/>
        <p:txBody>
          <a:bodyPr/>
          <a:lstStyle/>
          <a:p>
            <a:r>
              <a:rPr lang="sv-SE" sz="2400" dirty="0"/>
              <a:t>Färdigställande av </a:t>
            </a:r>
            <a:r>
              <a:rPr lang="sv-SE" sz="2400" dirty="0" err="1"/>
              <a:t>gc</a:t>
            </a:r>
            <a:r>
              <a:rPr lang="sv-SE" sz="2400" dirty="0"/>
              <a:t>-väg, väg 345 Strömsund – Ulriksfors</a:t>
            </a:r>
          </a:p>
          <a:p>
            <a:r>
              <a:rPr lang="sv-SE" sz="2400" dirty="0"/>
              <a:t>Planerad byggstart av </a:t>
            </a:r>
            <a:r>
              <a:rPr lang="sv-SE" sz="2400" dirty="0" err="1"/>
              <a:t>gc</a:t>
            </a:r>
            <a:r>
              <a:rPr lang="sv-SE" sz="2400" dirty="0"/>
              <a:t>-väg, väg 593 genom Hackås</a:t>
            </a:r>
          </a:p>
          <a:p>
            <a:r>
              <a:rPr lang="sv-SE" sz="2400" dirty="0"/>
              <a:t>Färdigställande av vägplan för väg 662 </a:t>
            </a:r>
            <a:r>
              <a:rPr lang="sv-SE" sz="2400" dirty="0" err="1"/>
              <a:t>Bonäshamn</a:t>
            </a:r>
            <a:r>
              <a:rPr lang="sv-SE" sz="2400" dirty="0"/>
              <a:t> – Huså</a:t>
            </a:r>
          </a:p>
          <a:p>
            <a:r>
              <a:rPr lang="sv-SE" sz="2400" dirty="0"/>
              <a:t>Uppstart av vägplan för </a:t>
            </a:r>
            <a:r>
              <a:rPr lang="sv-SE" sz="2400" dirty="0" err="1"/>
              <a:t>gc</a:t>
            </a:r>
            <a:r>
              <a:rPr lang="sv-SE" sz="2400" dirty="0"/>
              <a:t>-väg, väg 604 </a:t>
            </a:r>
            <a:r>
              <a:rPr lang="sv-SE" sz="2400" dirty="0" err="1"/>
              <a:t>Slandrom</a:t>
            </a:r>
            <a:r>
              <a:rPr lang="sv-SE" sz="2400" dirty="0"/>
              <a:t> – Bye (i nära samverkan med Östersund kommun och deras projekt för utbyggnation av dricks- och spillvattenledningar på ”</a:t>
            </a:r>
            <a:r>
              <a:rPr lang="sv-SE" sz="2400" dirty="0" err="1"/>
              <a:t>Annersia</a:t>
            </a:r>
            <a:r>
              <a:rPr lang="sv-SE" sz="2400" dirty="0"/>
              <a:t>”) </a:t>
            </a:r>
          </a:p>
          <a:p>
            <a:r>
              <a:rPr lang="sv-SE" sz="2400" dirty="0"/>
              <a:t>Uppstart av vägplan för </a:t>
            </a:r>
            <a:r>
              <a:rPr lang="sv-SE" sz="2400" dirty="0" err="1"/>
              <a:t>gc</a:t>
            </a:r>
            <a:r>
              <a:rPr lang="sv-SE" sz="2400" dirty="0"/>
              <a:t>-väg, väg 613 </a:t>
            </a:r>
            <a:r>
              <a:rPr lang="sv-SE" sz="2400" dirty="0" err="1"/>
              <a:t>Tängvägen</a:t>
            </a:r>
            <a:r>
              <a:rPr lang="sv-SE" sz="2400" dirty="0"/>
              <a:t> (Ås)</a:t>
            </a:r>
          </a:p>
          <a:p>
            <a:endParaRPr lang="sv-SE" dirty="0"/>
          </a:p>
        </p:txBody>
      </p:sp>
      <p:sp>
        <p:nvSpPr>
          <p:cNvPr id="4" name="Platshållare för innehåll 3">
            <a:extLst>
              <a:ext uri="{FF2B5EF4-FFF2-40B4-BE49-F238E27FC236}">
                <a16:creationId xmlns:a16="http://schemas.microsoft.com/office/drawing/2014/main" id="{F34B32F0-47C5-4595-89CC-6AECA0812497}"/>
              </a:ext>
            </a:extLst>
          </p:cNvPr>
          <p:cNvSpPr>
            <a:spLocks noGrp="1"/>
          </p:cNvSpPr>
          <p:nvPr>
            <p:ph sz="quarter" idx="13"/>
          </p:nvPr>
        </p:nvSpPr>
        <p:spPr/>
        <p:txBody>
          <a:bodyPr>
            <a:normAutofit fontScale="92500" lnSpcReduction="20000"/>
          </a:bodyPr>
          <a:lstStyle/>
          <a:p>
            <a:r>
              <a:rPr lang="sv-SE" dirty="0"/>
              <a:t>Vad planeras för 2022-2025?</a:t>
            </a:r>
          </a:p>
        </p:txBody>
      </p:sp>
    </p:spTree>
    <p:extLst>
      <p:ext uri="{BB962C8B-B14F-4D97-AF65-F5344CB8AC3E}">
        <p14:creationId xmlns:p14="http://schemas.microsoft.com/office/powerpoint/2010/main" val="3389559158"/>
      </p:ext>
    </p:extLst>
  </p:cSld>
  <p:clrMapOvr>
    <a:masterClrMapping/>
  </p:clrMapOvr>
</p:sld>
</file>

<file path=ppt/theme/theme1.xml><?xml version="1.0" encoding="utf-8"?>
<a:theme xmlns:a="http://schemas.openxmlformats.org/drawingml/2006/main" name="RJH">
  <a:themeElements>
    <a:clrScheme name="Region JH-0416">
      <a:dk1>
        <a:srgbClr val="000000"/>
      </a:dk1>
      <a:lt1>
        <a:srgbClr val="FFFFFF"/>
      </a:lt1>
      <a:dk2>
        <a:srgbClr val="A59C94"/>
      </a:dk2>
      <a:lt2>
        <a:srgbClr val="FFFFFF"/>
      </a:lt2>
      <a:accent1>
        <a:srgbClr val="97D700"/>
      </a:accent1>
      <a:accent2>
        <a:srgbClr val="E6F0F9"/>
      </a:accent2>
      <a:accent3>
        <a:srgbClr val="1C1C1C"/>
      </a:accent3>
      <a:accent4>
        <a:srgbClr val="BFB8AF"/>
      </a:accent4>
      <a:accent5>
        <a:srgbClr val="4E801F"/>
      </a:accent5>
      <a:accent6>
        <a:srgbClr val="96C0E6"/>
      </a:accent6>
      <a:hlink>
        <a:srgbClr val="000000"/>
      </a:hlink>
      <a:folHlink>
        <a:srgbClr val="7F746B"/>
      </a:folHlink>
    </a:clrScheme>
    <a:fontScheme name="RJH - Rubrik Arial Narrow -  Bröd Arial">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lnDef>
      <a:spPr>
        <a:ln w="3175">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PT_RJH_mall_anpassade färger.pptx" id="{95C4B7E5-F834-4063-B622-10F4EB466DD8}" vid="{5504849E-FC1A-493C-ADCA-5C793ED58A5E}"/>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611</Words>
  <Application>Microsoft Office PowerPoint</Application>
  <PresentationFormat>Bredbild</PresentationFormat>
  <Paragraphs>35</Paragraphs>
  <Slides>4</Slides>
  <Notes>4</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4</vt:i4>
      </vt:variant>
    </vt:vector>
  </HeadingPairs>
  <TitlesOfParts>
    <vt:vector size="11" baseType="lpstr">
      <vt:lpstr>Arial</vt:lpstr>
      <vt:lpstr>Arial Narrow</vt:lpstr>
      <vt:lpstr>Calibri</vt:lpstr>
      <vt:lpstr>Symbol</vt:lpstr>
      <vt:lpstr>Verdana</vt:lpstr>
      <vt:lpstr>Wingdings</vt:lpstr>
      <vt:lpstr>RJH</vt:lpstr>
      <vt:lpstr>Regional transportplan 2022-2033 - planförslag </vt:lpstr>
      <vt:lpstr>Regional transportplan 2022-2033 - planförslag</vt:lpstr>
      <vt:lpstr>Regional transportplan 2022-2033</vt:lpstr>
      <vt:lpstr>Regional Transportplan 2022-2033 - planförslag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Nationell plan</dc:title>
  <dc:creator>Jennie Berglund</dc:creator>
  <cp:lastModifiedBy>Elise Ryder Wikén</cp:lastModifiedBy>
  <cp:revision>22</cp:revision>
  <dcterms:created xsi:type="dcterms:W3CDTF">2022-03-16T12:40:18Z</dcterms:created>
  <dcterms:modified xsi:type="dcterms:W3CDTF">2022-10-11T20:14:10Z</dcterms:modified>
</cp:coreProperties>
</file>