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6" r:id="rId1"/>
  </p:sldMasterIdLst>
  <p:notesMasterIdLst>
    <p:notesMasterId r:id="rId15"/>
  </p:notesMasterIdLst>
  <p:handoutMasterIdLst>
    <p:handoutMasterId r:id="rId16"/>
  </p:handoutMasterIdLst>
  <p:sldIdLst>
    <p:sldId id="263" r:id="rId2"/>
    <p:sldId id="27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5" r:id="rId14"/>
  </p:sldIdLst>
  <p:sldSz cx="9144000" cy="6858000" type="screen4x3"/>
  <p:notesSz cx="9875838" cy="67437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00"/>
    <a:srgbClr val="D9D9D9"/>
    <a:srgbClr val="004250"/>
    <a:srgbClr val="A2AD00"/>
    <a:srgbClr val="000000"/>
    <a:srgbClr val="A1A1A1"/>
    <a:srgbClr val="969696"/>
    <a:srgbClr val="B8B8B8"/>
    <a:srgbClr val="C0C0C0"/>
    <a:srgbClr val="FBF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1210" autoAdjust="0"/>
  </p:normalViewPr>
  <p:slideViewPr>
    <p:cSldViewPr>
      <p:cViewPr varScale="1">
        <p:scale>
          <a:sx n="62" d="100"/>
          <a:sy n="6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678" y="-90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59435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8C27-23E4-4651-97D2-28E6D5EECBEB}" type="datetimeFigureOut">
              <a:rPr lang="sv-SE" smtClean="0"/>
              <a:pPr/>
              <a:t>2016-10-31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59435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2FA9-373E-4BE2-87FB-DE9B2496829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201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435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0281-3CFB-418C-957F-107207D3EDE5}" type="datetimeFigureOut">
              <a:rPr lang="sv-SE" smtClean="0"/>
              <a:pPr/>
              <a:t>2016-10-31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3438" cy="2528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425" y="3203575"/>
            <a:ext cx="7900988" cy="303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435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A3B21-AE30-44A0-9D80-D4D4B6BD29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3B21-AE30-44A0-9D80-D4D4B6BD291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14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+ punktlista el/och bilder + 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 userDrawn="1">
            <p:ph sz="quarter" idx="10"/>
          </p:nvPr>
        </p:nvSpPr>
        <p:spPr>
          <a:xfrm>
            <a:off x="432000" y="1538712"/>
            <a:ext cx="8280000" cy="47706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C2DDAC53-97E1-405C-B9EE-A7B662E67995}" type="datetime1">
              <a:rPr lang="sv-SE" smtClean="0"/>
              <a:pPr/>
              <a:t>2016-10-31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 userDrawn="1"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grpSp>
        <p:nvGrpSpPr>
          <p:cNvPr id="23" name="Grupp 22"/>
          <p:cNvGrpSpPr/>
          <p:nvPr userDrawn="1"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24" name="Bildobjekt 23" descr="ny-färg-Huset-vad-vi-gör-och-hur-PPT.png"/>
            <p:cNvPicPr>
              <a:picLocks noChangeAspect="1"/>
            </p:cNvPicPr>
            <p:nvPr userDrawn="1"/>
          </p:nvPicPr>
          <p:blipFill>
            <a:blip r:embed="rId2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25" name="textruta 24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  <a:endParaRPr kumimoji="0" lang="sv-SE" sz="800" b="0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+ punktlista el/och bilder + 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432000" y="1925553"/>
            <a:ext cx="8280000" cy="43837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DDAC53-97E1-405C-B9EE-A7B662E67995}" type="datetime1">
              <a:rPr lang="sv-SE" smtClean="0"/>
              <a:pPr/>
              <a:t>2016-10-31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32000" y="1268760"/>
            <a:ext cx="637224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/>
            </a:pPr>
            <a:r>
              <a:rPr lang="sv-SE" dirty="0" smtClean="0"/>
              <a:t>eventuell underrubrik</a:t>
            </a:r>
          </a:p>
        </p:txBody>
      </p:sp>
      <p:grpSp>
        <p:nvGrpSpPr>
          <p:cNvPr id="9" name="Grupp 8"/>
          <p:cNvGrpSpPr/>
          <p:nvPr userDrawn="1"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10" name="Bildobjekt 9" descr="ny-färg-Huset-vad-vi-gör-och-hur-PPT.png"/>
            <p:cNvPicPr>
              <a:picLocks noChangeAspect="1"/>
            </p:cNvPicPr>
            <p:nvPr userDrawn="1"/>
          </p:nvPicPr>
          <p:blipFill>
            <a:blip r:embed="rId2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  <a:endParaRPr kumimoji="0" lang="sv-SE" sz="800" b="0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0" y="6525344"/>
            <a:ext cx="9144000" cy="340683"/>
          </a:xfrm>
          <a:prstGeom prst="rect">
            <a:avLst/>
          </a:prstGeom>
          <a:solidFill>
            <a:srgbClr val="9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 descr="&#10;"/>
          <p:cNvSpPr>
            <a:spLocks noGrp="1"/>
          </p:cNvSpPr>
          <p:nvPr>
            <p:ph type="title"/>
          </p:nvPr>
        </p:nvSpPr>
        <p:spPr>
          <a:xfrm>
            <a:off x="432000" y="835200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idx="1"/>
          </p:nvPr>
        </p:nvSpPr>
        <p:spPr>
          <a:xfrm>
            <a:off x="432000" y="1537200"/>
            <a:ext cx="817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 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48600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8676456" y="6520259"/>
            <a:ext cx="395536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7812360" y="6520259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9556F88-A242-4AD1-8CEA-CBFF1615A473}" type="datetime1">
              <a:rPr lang="sv-SE" smtClean="0"/>
              <a:pPr/>
              <a:t>2016-10-31</a:t>
            </a:fld>
            <a:endParaRPr lang="sv-SE" dirty="0"/>
          </a:p>
        </p:txBody>
      </p:sp>
      <p:pic>
        <p:nvPicPr>
          <p:cNvPr id="71" name="Bildobjekt 70" descr="Logga-liggande-Region_Jamtland_Harjedalen_RGB-152,194,0-PPT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777749"/>
            <a:ext cx="1791646" cy="675587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11" name="Bildobjekt 10" descr="ny-färg-Huset-vad-vi-gör-och-hur-PPT.png"/>
            <p:cNvPicPr>
              <a:picLocks noChangeAspect="1"/>
            </p:cNvPicPr>
            <p:nvPr userDrawn="1"/>
          </p:nvPicPr>
          <p:blipFill>
            <a:blip r:embed="rId5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  <a:endParaRPr kumimoji="0" lang="sv-SE" sz="800" b="0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07" r:id="rId2"/>
  </p:sldLayoutIdLst>
  <p:transition spd="med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 cap="none" spc="0" baseline="0">
          <a:solidFill>
            <a:srgbClr val="98C200"/>
          </a:solidFill>
          <a:effectLst/>
          <a:latin typeface="+mj-lt"/>
          <a:ea typeface="+mj-ea"/>
          <a:cs typeface="+mj-cs"/>
        </a:defRPr>
      </a:lvl1pPr>
    </p:titleStyle>
    <p:bodyStyle>
      <a:lvl1pPr marL="252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98C200"/>
        </a:buClr>
        <a:buSzPct val="110000"/>
        <a:buFont typeface="Wingdings" pitchFamily="2" charset="2"/>
        <a:buChar char="§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00000"/>
        <a:buFont typeface="Verdana" pitchFamily="34" charset="0"/>
        <a:buChar char="–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§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8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Verdana" pitchFamily="34" charset="0"/>
        <a:buChar char="–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98C200"/>
        </a:buClr>
        <a:buSzPct val="100000"/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12900" marR="0" indent="-2520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1"/>
        </a:buClr>
        <a:buSzTx/>
        <a:buFont typeface="Verdana" pitchFamily="34" charset="0"/>
        <a:buNone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33625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395536" y="1628800"/>
            <a:ext cx="8280000" cy="4770608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3200" b="1" dirty="0" smtClean="0">
                <a:ln w="0"/>
                <a:solidFill>
                  <a:srgbClr val="98C200"/>
                </a:solidFill>
              </a:rPr>
              <a:t>HANDLINGSPLAN PSYKISK HÄLSA</a:t>
            </a:r>
          </a:p>
          <a:p>
            <a:pPr marL="0" indent="0" algn="ctr">
              <a:buNone/>
            </a:pPr>
            <a:r>
              <a:rPr lang="sv-SE" sz="3200" b="1" dirty="0" smtClean="0">
                <a:ln w="0"/>
                <a:solidFill>
                  <a:srgbClr val="98C200"/>
                </a:solidFill>
              </a:rPr>
              <a:t>SVOM 161013</a:t>
            </a:r>
          </a:p>
          <a:p>
            <a:pPr marL="0" indent="0" algn="ctr">
              <a:buNone/>
            </a:pPr>
            <a:endParaRPr lang="sv-SE" sz="3200" b="1" dirty="0" smtClean="0">
              <a:ln w="0"/>
              <a:solidFill>
                <a:srgbClr val="98C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26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8" y="1052736"/>
            <a:ext cx="9391007" cy="3240360"/>
          </a:xfrm>
          <a:prstGeom prst="rect">
            <a:avLst/>
          </a:prstGeom>
        </p:spPr>
      </p:pic>
      <p:sp>
        <p:nvSpPr>
          <p:cNvPr id="6" name="Rubrik 2"/>
          <p:cNvSpPr txBox="1">
            <a:spLocks/>
          </p:cNvSpPr>
          <p:nvPr/>
        </p:nvSpPr>
        <p:spPr>
          <a:xfrm>
            <a:off x="251520" y="385455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cap="none" spc="0" baseline="0">
                <a:solidFill>
                  <a:srgbClr val="98C2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s.15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448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9426057" cy="6087617"/>
          </a:xfrm>
          <a:prstGeom prst="rect">
            <a:avLst/>
          </a:prstGeom>
        </p:spPr>
      </p:pic>
      <p:sp>
        <p:nvSpPr>
          <p:cNvPr id="6" name="Rubrik 2"/>
          <p:cNvSpPr txBox="1">
            <a:spLocks/>
          </p:cNvSpPr>
          <p:nvPr/>
        </p:nvSpPr>
        <p:spPr>
          <a:xfrm>
            <a:off x="183650" y="160281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cap="none" spc="0" baseline="0">
                <a:solidFill>
                  <a:srgbClr val="98C2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s.16-17 </a:t>
            </a:r>
            <a:endParaRPr lang="sv-SE" dirty="0"/>
          </a:p>
        </p:txBody>
      </p:sp>
      <p:cxnSp>
        <p:nvCxnSpPr>
          <p:cNvPr id="8" name="Rak pil 7"/>
          <p:cNvCxnSpPr/>
          <p:nvPr/>
        </p:nvCxnSpPr>
        <p:spPr>
          <a:xfrm flipH="1">
            <a:off x="4716016" y="2852936"/>
            <a:ext cx="64807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5436096" y="2636912"/>
            <a:ext cx="35283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Tillägg: </a:t>
            </a:r>
            <a:r>
              <a:rPr lang="sv-SE" dirty="0" smtClean="0"/>
              <a:t>samordningsresurs</a:t>
            </a:r>
            <a:endParaRPr lang="sv-SE" dirty="0"/>
          </a:p>
        </p:txBody>
      </p:sp>
      <p:cxnSp>
        <p:nvCxnSpPr>
          <p:cNvPr id="11" name="Rak pil 10"/>
          <p:cNvCxnSpPr/>
          <p:nvPr/>
        </p:nvCxnSpPr>
        <p:spPr>
          <a:xfrm flipH="1" flipV="1">
            <a:off x="6300192" y="6309320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6588224" y="6367380"/>
            <a:ext cx="23762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Tillägg: </a:t>
            </a:r>
            <a:r>
              <a:rPr lang="sv-SE" dirty="0" smtClean="0"/>
              <a:t>indikator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005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" y="1450504"/>
            <a:ext cx="9608412" cy="34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90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077534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4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smtClean="0"/>
              <a:t>Förändringar har gjorts utifrån synpunkter från elevhälsochefer (inkom 161011) samt synpunkter under länsnätverk psykisk hälsa (161012).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2000" y="1044015"/>
            <a:ext cx="7740000" cy="432000"/>
          </a:xfrm>
        </p:spPr>
        <p:txBody>
          <a:bodyPr/>
          <a:lstStyle/>
          <a:p>
            <a:r>
              <a:rPr lang="sv-SE" dirty="0" smtClean="0"/>
              <a:t>Ändringar efter utskick till SVOM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210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s.6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342865" cy="1946289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 flipH="1" flipV="1">
            <a:off x="4860032" y="3575607"/>
            <a:ext cx="504056" cy="57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4661105" y="4124317"/>
            <a:ext cx="322326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Tillägg: </a:t>
            </a:r>
            <a:r>
              <a:rPr lang="sv-SE" sz="1400" dirty="0" smtClean="0">
                <a:solidFill>
                  <a:schemeClr val="tx1"/>
                </a:solidFill>
              </a:rPr>
              <a:t>Jämställdhetsperspektiv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97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2000" y="406381"/>
            <a:ext cx="7740000" cy="432000"/>
          </a:xfrm>
        </p:spPr>
        <p:txBody>
          <a:bodyPr/>
          <a:lstStyle/>
          <a:p>
            <a:r>
              <a:rPr lang="sv-SE" dirty="0" smtClean="0"/>
              <a:t>s.9-11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" y="901200"/>
            <a:ext cx="9088711" cy="5092461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3923928" y="4293096"/>
            <a:ext cx="57606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563888" y="5373216"/>
            <a:ext cx="36724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0070C0"/>
                </a:solidFill>
              </a:rPr>
              <a:t>Borttagen: </a:t>
            </a:r>
            <a:r>
              <a:rPr lang="sv-SE" sz="1200" dirty="0"/>
              <a:t>T</a:t>
            </a:r>
            <a:r>
              <a:rPr lang="sv-SE" sz="1200" dirty="0" smtClean="0"/>
              <a:t>ext ang. blåljusverksamhet etc. </a:t>
            </a:r>
          </a:p>
          <a:p>
            <a:r>
              <a:rPr lang="sv-SE" sz="1200" dirty="0" smtClean="0">
                <a:solidFill>
                  <a:srgbClr val="FF0000"/>
                </a:solidFill>
              </a:rPr>
              <a:t>Tillägg: </a:t>
            </a:r>
            <a:r>
              <a:rPr lang="sv-SE" sz="1200" dirty="0">
                <a:solidFill>
                  <a:schemeClr val="tx1"/>
                </a:solidFill>
              </a:rPr>
              <a:t>S</a:t>
            </a:r>
            <a:r>
              <a:rPr lang="sv-SE" sz="1200" dirty="0" smtClean="0">
                <a:solidFill>
                  <a:schemeClr val="tx1"/>
                </a:solidFill>
              </a:rPr>
              <a:t>ynkas med plan inom Region J/H samt beakta utsatta grupper.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24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179513" y="1925552"/>
            <a:ext cx="8532488" cy="46717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6"/>
            <a:ext cx="8781144" cy="5832648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3707904" y="620689"/>
            <a:ext cx="1080120" cy="144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4788024" y="620689"/>
            <a:ext cx="2448272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00B0F0"/>
                </a:solidFill>
              </a:rPr>
              <a:t>Borttaget:</a:t>
            </a:r>
            <a:r>
              <a:rPr lang="sv-SE" sz="1400" dirty="0" smtClean="0"/>
              <a:t> inventering kunskapsnivå/verktyg för självskattning</a:t>
            </a:r>
            <a:endParaRPr lang="sv-SE" sz="1400" dirty="0"/>
          </a:p>
        </p:txBody>
      </p:sp>
      <p:cxnSp>
        <p:nvCxnSpPr>
          <p:cNvPr id="13" name="Rak pil 12"/>
          <p:cNvCxnSpPr/>
          <p:nvPr/>
        </p:nvCxnSpPr>
        <p:spPr>
          <a:xfrm flipH="1" flipV="1">
            <a:off x="4157954" y="4011720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4968042" y="4381714"/>
            <a:ext cx="212423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Tillägg: </a:t>
            </a:r>
            <a:r>
              <a:rPr lang="sv-SE" sz="1400" dirty="0" smtClean="0"/>
              <a:t>ändrad text</a:t>
            </a:r>
            <a:endParaRPr lang="sv-SE" sz="1400" dirty="0"/>
          </a:p>
        </p:txBody>
      </p:sp>
      <p:cxnSp>
        <p:nvCxnSpPr>
          <p:cNvPr id="16" name="Rak pil 15"/>
          <p:cNvCxnSpPr/>
          <p:nvPr/>
        </p:nvCxnSpPr>
        <p:spPr>
          <a:xfrm flipH="1" flipV="1">
            <a:off x="4247964" y="4756788"/>
            <a:ext cx="612069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 flipV="1">
            <a:off x="5292080" y="4140855"/>
            <a:ext cx="0" cy="24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4788024" y="5157192"/>
            <a:ext cx="316835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Tillägg: </a:t>
            </a:r>
            <a:r>
              <a:rPr lang="sv-SE" sz="1400" dirty="0" smtClean="0"/>
              <a:t>upp till varje huvudman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14148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12"/>
            <a:ext cx="9373263" cy="4101072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3618124" y="3861048"/>
            <a:ext cx="683876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4139952" y="5341287"/>
            <a:ext cx="36004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Tillägg: </a:t>
            </a:r>
            <a:r>
              <a:rPr lang="sv-SE" sz="1600" dirty="0" smtClean="0"/>
              <a:t>upp till varje huvudman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01144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5" y="824497"/>
            <a:ext cx="8869030" cy="5638020"/>
          </a:xfrm>
          <a:prstGeom prst="rect">
            <a:avLst/>
          </a:prstGeom>
        </p:spPr>
      </p:pic>
      <p:sp>
        <p:nvSpPr>
          <p:cNvPr id="6" name="Rubrik 2"/>
          <p:cNvSpPr txBox="1">
            <a:spLocks/>
          </p:cNvSpPr>
          <p:nvPr/>
        </p:nvSpPr>
        <p:spPr>
          <a:xfrm>
            <a:off x="323528" y="292340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cap="none" spc="0" baseline="0">
                <a:solidFill>
                  <a:srgbClr val="98C2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s.12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9005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7" y="692696"/>
            <a:ext cx="8862285" cy="5427463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5868144" y="3501008"/>
            <a:ext cx="108012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 flipV="1">
            <a:off x="5940152" y="2254486"/>
            <a:ext cx="1008112" cy="1966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H="1" flipV="1">
            <a:off x="2987824" y="3096195"/>
            <a:ext cx="3816424" cy="134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6804248" y="4221088"/>
            <a:ext cx="2088232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Tillägg: </a:t>
            </a:r>
            <a:r>
              <a:rPr lang="sv-SE" sz="1400" dirty="0" smtClean="0"/>
              <a:t>indikatorer och förslag på aktivitet</a:t>
            </a:r>
            <a:endParaRPr lang="sv-SE" sz="1400" dirty="0"/>
          </a:p>
        </p:txBody>
      </p:sp>
      <p:sp>
        <p:nvSpPr>
          <p:cNvPr id="15" name="Rubrik 2"/>
          <p:cNvSpPr txBox="1">
            <a:spLocks/>
          </p:cNvSpPr>
          <p:nvPr/>
        </p:nvSpPr>
        <p:spPr>
          <a:xfrm>
            <a:off x="323528" y="220332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cap="none" spc="0" baseline="0">
                <a:solidFill>
                  <a:srgbClr val="98C2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s.13-14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6063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03455"/>
            <a:ext cx="9685914" cy="1708388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2051720" y="2585936"/>
            <a:ext cx="1440160" cy="141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478810" y="4023829"/>
            <a:ext cx="42615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Tillägg: </a:t>
            </a:r>
            <a:r>
              <a:rPr lang="sv-SE" dirty="0" smtClean="0"/>
              <a:t>samernas psykiska hälsa</a:t>
            </a:r>
            <a:endParaRPr lang="sv-SE" dirty="0"/>
          </a:p>
        </p:txBody>
      </p:sp>
      <p:cxnSp>
        <p:nvCxnSpPr>
          <p:cNvPr id="11" name="Rak pil 10"/>
          <p:cNvCxnSpPr/>
          <p:nvPr/>
        </p:nvCxnSpPr>
        <p:spPr>
          <a:xfrm flipH="1" flipV="1">
            <a:off x="2051720" y="2107670"/>
            <a:ext cx="1728192" cy="189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08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ll_RJH">
  <a:themeElements>
    <a:clrScheme name="4 - JLL RÖD">
      <a:dk1>
        <a:srgbClr val="111111"/>
      </a:dk1>
      <a:lt1>
        <a:sysClr val="window" lastClr="FFFFFF"/>
      </a:lt1>
      <a:dk2>
        <a:srgbClr val="A59D95"/>
      </a:dk2>
      <a:lt2>
        <a:srgbClr val="FFFFFF"/>
      </a:lt2>
      <a:accent1>
        <a:srgbClr val="981E32"/>
      </a:accent1>
      <a:accent2>
        <a:srgbClr val="DBD7D4"/>
      </a:accent2>
      <a:accent3>
        <a:srgbClr val="F4C8CF"/>
      </a:accent3>
      <a:accent4>
        <a:srgbClr val="A59D95"/>
      </a:accent4>
      <a:accent5>
        <a:srgbClr val="DE5A70"/>
      </a:accent5>
      <a:accent6>
        <a:srgbClr val="C8C4BF"/>
      </a:accent6>
      <a:hlink>
        <a:srgbClr val="004250"/>
      </a:hlink>
      <a:folHlink>
        <a:srgbClr val="A59D95"/>
      </a:folHlink>
    </a:clrScheme>
    <a:fontScheme name="JLL-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PPT_mall_RJH</Template>
  <TotalTime>371</TotalTime>
  <Words>101</Words>
  <Application>Microsoft Office PowerPoint</Application>
  <PresentationFormat>Bildspel på skärmen (4:3)</PresentationFormat>
  <Paragraphs>24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Verdana</vt:lpstr>
      <vt:lpstr>Wingdings</vt:lpstr>
      <vt:lpstr>Calibri</vt:lpstr>
      <vt:lpstr>PPT_mall_RJH</vt:lpstr>
      <vt:lpstr>PowerPoint-presentation</vt:lpstr>
      <vt:lpstr>Ändringar efter utskick till SVOM</vt:lpstr>
      <vt:lpstr>s.6</vt:lpstr>
      <vt:lpstr>s.9-11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gukj</dc:creator>
  <cp:lastModifiedBy>man_user</cp:lastModifiedBy>
  <cp:revision>25</cp:revision>
  <dcterms:created xsi:type="dcterms:W3CDTF">2015-01-02T09:24:26Z</dcterms:created>
  <dcterms:modified xsi:type="dcterms:W3CDTF">2016-10-31T21:10:02Z</dcterms:modified>
</cp:coreProperties>
</file>