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6.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7.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2.xml" ContentType="application/vnd.openxmlformats-officedocument.drawingml.chartshapes+xml"/>
  <Override PartName="/ppt/notesSlides/notesSlide18.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9.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0.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1.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3.xml" ContentType="application/vnd.openxmlformats-officedocument.drawingml.chartshapes+xml"/>
  <Override PartName="/ppt/notesSlides/notesSlide24.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5.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8.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6" r:id="rId5"/>
    <p:sldId id="257" r:id="rId6"/>
    <p:sldId id="274" r:id="rId7"/>
    <p:sldId id="312" r:id="rId8"/>
    <p:sldId id="275" r:id="rId9"/>
    <p:sldId id="306" r:id="rId10"/>
    <p:sldId id="283" r:id="rId11"/>
    <p:sldId id="304" r:id="rId12"/>
    <p:sldId id="288" r:id="rId13"/>
    <p:sldId id="295" r:id="rId14"/>
    <p:sldId id="357" r:id="rId15"/>
    <p:sldId id="292" r:id="rId16"/>
    <p:sldId id="338" r:id="rId17"/>
    <p:sldId id="270" r:id="rId18"/>
    <p:sldId id="318" r:id="rId19"/>
    <p:sldId id="286" r:id="rId20"/>
    <p:sldId id="369" r:id="rId21"/>
    <p:sldId id="287" r:id="rId22"/>
    <p:sldId id="331" r:id="rId23"/>
    <p:sldId id="294" r:id="rId24"/>
    <p:sldId id="339" r:id="rId25"/>
    <p:sldId id="268" r:id="rId26"/>
    <p:sldId id="276" r:id="rId27"/>
    <p:sldId id="365" r:id="rId28"/>
    <p:sldId id="370" r:id="rId29"/>
    <p:sldId id="378" r:id="rId30"/>
    <p:sldId id="1230" r:id="rId31"/>
    <p:sldId id="1231" r:id="rId32"/>
    <p:sldId id="1237" r:id="rId33"/>
    <p:sldId id="1232"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 id="{1957FAFF-2F87-6B41-21D8-D3BF8F045C48}" name="Johan Börjesson" initials="JB" userId="S::johan.borjesson@regionjh.se::b383be50-2d27-4433-b6f8-6bc8b11c786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412A7-C512-4DEA-8C57-7C7914A752F7}" v="1" dt="2024-09-10T07:10:32.8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80964" autoAdjust="0"/>
  </p:normalViewPr>
  <p:slideViewPr>
    <p:cSldViewPr snapToGrid="0">
      <p:cViewPr>
        <p:scale>
          <a:sx n="80" d="100"/>
          <a:sy n="80" d="100"/>
        </p:scale>
        <p:origin x="1524" y="276"/>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5FF412A7-C512-4DEA-8C57-7C7914A752F7}"/>
    <pc:docChg chg="custSel modSld">
      <pc:chgData name="Hanna Viklund" userId="4e0e2cf7-cba3-4ce7-ad0b-30acc56ca5a9" providerId="ADAL" clId="{5FF412A7-C512-4DEA-8C57-7C7914A752F7}" dt="2024-09-10T13:03:55.801" v="259" actId="1076"/>
      <pc:docMkLst>
        <pc:docMk/>
      </pc:docMkLst>
      <pc:sldChg chg="modSp mod">
        <pc:chgData name="Hanna Viklund" userId="4e0e2cf7-cba3-4ce7-ad0b-30acc56ca5a9" providerId="ADAL" clId="{5FF412A7-C512-4DEA-8C57-7C7914A752F7}" dt="2024-09-10T07:38:43.168" v="235" actId="20577"/>
        <pc:sldMkLst>
          <pc:docMk/>
          <pc:sldMk cId="3872632605" sldId="274"/>
        </pc:sldMkLst>
        <pc:spChg chg="mod">
          <ac:chgData name="Hanna Viklund" userId="4e0e2cf7-cba3-4ce7-ad0b-30acc56ca5a9" providerId="ADAL" clId="{5FF412A7-C512-4DEA-8C57-7C7914A752F7}" dt="2024-09-10T07:38:43.168" v="235" actId="20577"/>
          <ac:spMkLst>
            <pc:docMk/>
            <pc:sldMk cId="3872632605" sldId="274"/>
            <ac:spMk id="3" creationId="{8D43E3E6-6A09-2C78-4AA2-3373E0A9A269}"/>
          </ac:spMkLst>
        </pc:spChg>
      </pc:sldChg>
      <pc:sldChg chg="modSp mod">
        <pc:chgData name="Hanna Viklund" userId="4e0e2cf7-cba3-4ce7-ad0b-30acc56ca5a9" providerId="ADAL" clId="{5FF412A7-C512-4DEA-8C57-7C7914A752F7}" dt="2024-09-09T10:09:34.546" v="0" actId="1076"/>
        <pc:sldMkLst>
          <pc:docMk/>
          <pc:sldMk cId="959201754" sldId="283"/>
        </pc:sldMkLst>
        <pc:spChg chg="mod">
          <ac:chgData name="Hanna Viklund" userId="4e0e2cf7-cba3-4ce7-ad0b-30acc56ca5a9" providerId="ADAL" clId="{5FF412A7-C512-4DEA-8C57-7C7914A752F7}" dt="2024-09-09T10:09:34.546" v="0" actId="1076"/>
          <ac:spMkLst>
            <pc:docMk/>
            <pc:sldMk cId="959201754" sldId="283"/>
            <ac:spMk id="11" creationId="{53DC98CF-2C37-E195-9003-01889B08F2F6}"/>
          </ac:spMkLst>
        </pc:spChg>
      </pc:sldChg>
      <pc:sldChg chg="modSp mod">
        <pc:chgData name="Hanna Viklund" userId="4e0e2cf7-cba3-4ce7-ad0b-30acc56ca5a9" providerId="ADAL" clId="{5FF412A7-C512-4DEA-8C57-7C7914A752F7}" dt="2024-09-09T10:09:40.186" v="1" actId="1076"/>
        <pc:sldMkLst>
          <pc:docMk/>
          <pc:sldMk cId="940308586" sldId="306"/>
        </pc:sldMkLst>
        <pc:spChg chg="mod">
          <ac:chgData name="Hanna Viklund" userId="4e0e2cf7-cba3-4ce7-ad0b-30acc56ca5a9" providerId="ADAL" clId="{5FF412A7-C512-4DEA-8C57-7C7914A752F7}" dt="2024-09-09T10:09:40.186" v="1" actId="1076"/>
          <ac:spMkLst>
            <pc:docMk/>
            <pc:sldMk cId="940308586" sldId="306"/>
            <ac:spMk id="3" creationId="{C55EFB35-A6BE-CF1D-B668-7F9519A1DEC4}"/>
          </ac:spMkLst>
        </pc:spChg>
      </pc:sldChg>
      <pc:sldChg chg="modSp mod modNotesTx">
        <pc:chgData name="Hanna Viklund" userId="4e0e2cf7-cba3-4ce7-ad0b-30acc56ca5a9" providerId="ADAL" clId="{5FF412A7-C512-4DEA-8C57-7C7914A752F7}" dt="2024-09-09T14:17:33.484" v="130" actId="6549"/>
        <pc:sldMkLst>
          <pc:docMk/>
          <pc:sldMk cId="2785459698" sldId="318"/>
        </pc:sldMkLst>
        <pc:spChg chg="mod">
          <ac:chgData name="Hanna Viklund" userId="4e0e2cf7-cba3-4ce7-ad0b-30acc56ca5a9" providerId="ADAL" clId="{5FF412A7-C512-4DEA-8C57-7C7914A752F7}" dt="2024-09-09T14:13:35.154" v="54" actId="20577"/>
          <ac:spMkLst>
            <pc:docMk/>
            <pc:sldMk cId="2785459698" sldId="318"/>
            <ac:spMk id="6" creationId="{3D60A09F-3186-EEEA-4989-9D8554AD2A06}"/>
          </ac:spMkLst>
        </pc:spChg>
      </pc:sldChg>
      <pc:sldChg chg="modSp mod">
        <pc:chgData name="Hanna Viklund" userId="4e0e2cf7-cba3-4ce7-ad0b-30acc56ca5a9" providerId="ADAL" clId="{5FF412A7-C512-4DEA-8C57-7C7914A752F7}" dt="2024-09-10T13:03:55.801" v="259" actId="1076"/>
        <pc:sldMkLst>
          <pc:docMk/>
          <pc:sldMk cId="3222772950" sldId="338"/>
        </pc:sldMkLst>
        <pc:spChg chg="mod">
          <ac:chgData name="Hanna Viklund" userId="4e0e2cf7-cba3-4ce7-ad0b-30acc56ca5a9" providerId="ADAL" clId="{5FF412A7-C512-4DEA-8C57-7C7914A752F7}" dt="2024-09-10T13:03:55.801" v="259" actId="1076"/>
          <ac:spMkLst>
            <pc:docMk/>
            <pc:sldMk cId="3222772950" sldId="338"/>
            <ac:spMk id="8" creationId="{4EEABB05-9EBE-C9AD-79A6-72939DC4718B}"/>
          </ac:spMkLst>
        </pc:spChg>
      </pc:sldChg>
      <pc:sldChg chg="modSp">
        <pc:chgData name="Hanna Viklund" userId="4e0e2cf7-cba3-4ce7-ad0b-30acc56ca5a9" providerId="ADAL" clId="{5FF412A7-C512-4DEA-8C57-7C7914A752F7}" dt="2024-09-10T07:10:32.889" v="230" actId="20577"/>
        <pc:sldMkLst>
          <pc:docMk/>
          <pc:sldMk cId="2276248281" sldId="370"/>
        </pc:sldMkLst>
        <pc:graphicFrameChg chg="mod">
          <ac:chgData name="Hanna Viklund" userId="4e0e2cf7-cba3-4ce7-ad0b-30acc56ca5a9" providerId="ADAL" clId="{5FF412A7-C512-4DEA-8C57-7C7914A752F7}" dt="2024-09-10T07:10:32.889" v="230" actId="20577"/>
          <ac:graphicFrameMkLst>
            <pc:docMk/>
            <pc:sldMk cId="2276248281" sldId="370"/>
            <ac:graphicFrameMk id="3" creationId="{65575F09-06E4-768E-B207-6A016757ABE3}"/>
          </ac:graphicFrameMkLst>
        </pc:graphicFrameChg>
      </pc:sldChg>
      <pc:sldChg chg="modSp mod modNotesTx">
        <pc:chgData name="Hanna Viklund" userId="4e0e2cf7-cba3-4ce7-ad0b-30acc56ca5a9" providerId="ADAL" clId="{5FF412A7-C512-4DEA-8C57-7C7914A752F7}" dt="2024-09-10T11:32:43.981" v="258" actId="6549"/>
        <pc:sldMkLst>
          <pc:docMk/>
          <pc:sldMk cId="2912406809" sldId="378"/>
        </pc:sldMkLst>
        <pc:spChg chg="mod">
          <ac:chgData name="Hanna Viklund" userId="4e0e2cf7-cba3-4ce7-ad0b-30acc56ca5a9" providerId="ADAL" clId="{5FF412A7-C512-4DEA-8C57-7C7914A752F7}" dt="2024-09-10T11:32:43.981" v="258" actId="6549"/>
          <ac:spMkLst>
            <pc:docMk/>
            <pc:sldMk cId="2912406809" sldId="378"/>
            <ac:spMk id="3" creationId="{CBCD989F-E2BC-5B7E-580E-FF8C9E8FD97F}"/>
          </ac:spMkLst>
        </pc:spChg>
        <pc:spChg chg="mod">
          <ac:chgData name="Hanna Viklund" userId="4e0e2cf7-cba3-4ce7-ad0b-30acc56ca5a9" providerId="ADAL" clId="{5FF412A7-C512-4DEA-8C57-7C7914A752F7}" dt="2024-09-10T07:02:51.949" v="201" actId="20577"/>
          <ac:spMkLst>
            <pc:docMk/>
            <pc:sldMk cId="2912406809" sldId="378"/>
            <ac:spMk id="8" creationId="{FAC43AC0-31CC-9E8E-3FFE-A8385824DA8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2.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3.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2023.xlsx]Östersund'!$N$138</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2023.xlsx]Östersund'!$L$139:$M$142</c:f>
              <c:multiLvlStrCache>
                <c:ptCount val="4"/>
                <c:lvl>
                  <c:pt idx="0">
                    <c:v>Länet</c:v>
                  </c:pt>
                  <c:pt idx="1">
                    <c:v>Östersund</c:v>
                  </c:pt>
                  <c:pt idx="2">
                    <c:v>Länet</c:v>
                  </c:pt>
                  <c:pt idx="3">
                    <c:v>Östersund</c:v>
                  </c:pt>
                </c:lvl>
                <c:lvl>
                  <c:pt idx="0">
                    <c:v>År 2 gy</c:v>
                  </c:pt>
                  <c:pt idx="2">
                    <c:v>Åk 9</c:v>
                  </c:pt>
                </c:lvl>
              </c:multiLvlStrCache>
            </c:multiLvlStrRef>
          </c:cat>
          <c:val>
            <c:numRef>
              <c:f>'[Kommuner CAN 2023.xlsx]Östersund'!$N$139:$N$142</c:f>
              <c:numCache>
                <c:formatCode>0.00</c:formatCode>
                <c:ptCount val="4"/>
                <c:pt idx="0">
                  <c:v>0.71479999999999999</c:v>
                </c:pt>
                <c:pt idx="1">
                  <c:v>0.63470000000000004</c:v>
                </c:pt>
                <c:pt idx="2">
                  <c:v>0.39360000000000001</c:v>
                </c:pt>
                <c:pt idx="3">
                  <c:v>0.38019999999999998</c:v>
                </c:pt>
              </c:numCache>
            </c:numRef>
          </c:val>
          <c:extLst>
            <c:ext xmlns:c16="http://schemas.microsoft.com/office/drawing/2014/chart" uri="{C3380CC4-5D6E-409C-BE32-E72D297353CC}">
              <c16:uniqueId val="{00000000-9E6F-4BEB-B5AA-7CF582D301A9}"/>
            </c:ext>
          </c:extLst>
        </c:ser>
        <c:ser>
          <c:idx val="1"/>
          <c:order val="1"/>
          <c:tx>
            <c:strRef>
              <c:f>'[Kommuner CAN 2023.xlsx]Östersund'!$O$138</c:f>
              <c:strCache>
                <c:ptCount val="1"/>
                <c:pt idx="0">
                  <c:v>Vin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2023.xlsx]Östersund'!$L$139:$M$142</c:f>
              <c:multiLvlStrCache>
                <c:ptCount val="4"/>
                <c:lvl>
                  <c:pt idx="0">
                    <c:v>Länet</c:v>
                  </c:pt>
                  <c:pt idx="1">
                    <c:v>Östersund</c:v>
                  </c:pt>
                  <c:pt idx="2">
                    <c:v>Länet</c:v>
                  </c:pt>
                  <c:pt idx="3">
                    <c:v>Östersund</c:v>
                  </c:pt>
                </c:lvl>
                <c:lvl>
                  <c:pt idx="0">
                    <c:v>År 2 gy</c:v>
                  </c:pt>
                  <c:pt idx="2">
                    <c:v>Åk 9</c:v>
                  </c:pt>
                </c:lvl>
              </c:multiLvlStrCache>
            </c:multiLvlStrRef>
          </c:cat>
          <c:val>
            <c:numRef>
              <c:f>'[Kommuner CAN 2023.xlsx]Östersund'!$O$139:$O$142</c:f>
              <c:numCache>
                <c:formatCode>0.00</c:formatCode>
                <c:ptCount val="4"/>
                <c:pt idx="0">
                  <c:v>0.2681</c:v>
                </c:pt>
                <c:pt idx="1">
                  <c:v>0.2883</c:v>
                </c:pt>
                <c:pt idx="2">
                  <c:v>7.8700000000000006E-2</c:v>
                </c:pt>
                <c:pt idx="3">
                  <c:v>0.1153</c:v>
                </c:pt>
              </c:numCache>
            </c:numRef>
          </c:val>
          <c:extLst>
            <c:ext xmlns:c16="http://schemas.microsoft.com/office/drawing/2014/chart" uri="{C3380CC4-5D6E-409C-BE32-E72D297353CC}">
              <c16:uniqueId val="{00000001-9E6F-4BEB-B5AA-7CF582D301A9}"/>
            </c:ext>
          </c:extLst>
        </c:ser>
        <c:ser>
          <c:idx val="2"/>
          <c:order val="2"/>
          <c:tx>
            <c:strRef>
              <c:f>'[Kommuner CAN 2023.xlsx]Östersund'!$P$138</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2023.xlsx]Östersund'!$L$139:$M$142</c:f>
              <c:multiLvlStrCache>
                <c:ptCount val="4"/>
                <c:lvl>
                  <c:pt idx="0">
                    <c:v>Länet</c:v>
                  </c:pt>
                  <c:pt idx="1">
                    <c:v>Östersund</c:v>
                  </c:pt>
                  <c:pt idx="2">
                    <c:v>Länet</c:v>
                  </c:pt>
                  <c:pt idx="3">
                    <c:v>Östersund</c:v>
                  </c:pt>
                </c:lvl>
                <c:lvl>
                  <c:pt idx="0">
                    <c:v>År 2 gy</c:v>
                  </c:pt>
                  <c:pt idx="2">
                    <c:v>Åk 9</c:v>
                  </c:pt>
                </c:lvl>
              </c:multiLvlStrCache>
            </c:multiLvlStrRef>
          </c:cat>
          <c:val>
            <c:numRef>
              <c:f>'[Kommuner CAN 2023.xlsx]Östersund'!$P$139:$P$142</c:f>
              <c:numCache>
                <c:formatCode>0.00</c:formatCode>
                <c:ptCount val="4"/>
                <c:pt idx="0">
                  <c:v>0.81140000000000001</c:v>
                </c:pt>
                <c:pt idx="1">
                  <c:v>0.55200000000000005</c:v>
                </c:pt>
                <c:pt idx="2">
                  <c:v>0.2271</c:v>
                </c:pt>
                <c:pt idx="3">
                  <c:v>0.14399999999999999</c:v>
                </c:pt>
              </c:numCache>
            </c:numRef>
          </c:val>
          <c:extLst>
            <c:ext xmlns:c16="http://schemas.microsoft.com/office/drawing/2014/chart" uri="{C3380CC4-5D6E-409C-BE32-E72D297353CC}">
              <c16:uniqueId val="{00000002-9E6F-4BEB-B5AA-7CF582D301A9}"/>
            </c:ext>
          </c:extLst>
        </c:ser>
        <c:ser>
          <c:idx val="3"/>
          <c:order val="3"/>
          <c:tx>
            <c:strRef>
              <c:f>'[Kommuner CAN 2023.xlsx]Östersund'!$Q$138</c:f>
              <c:strCache>
                <c:ptCount val="1"/>
                <c:pt idx="0">
                  <c:v>Folköl</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2023.xlsx]Östersund'!$L$139:$M$142</c:f>
              <c:multiLvlStrCache>
                <c:ptCount val="4"/>
                <c:lvl>
                  <c:pt idx="0">
                    <c:v>Länet</c:v>
                  </c:pt>
                  <c:pt idx="1">
                    <c:v>Östersund</c:v>
                  </c:pt>
                  <c:pt idx="2">
                    <c:v>Länet</c:v>
                  </c:pt>
                  <c:pt idx="3">
                    <c:v>Östersund</c:v>
                  </c:pt>
                </c:lvl>
                <c:lvl>
                  <c:pt idx="0">
                    <c:v>År 2 gy</c:v>
                  </c:pt>
                  <c:pt idx="2">
                    <c:v>Åk 9</c:v>
                  </c:pt>
                </c:lvl>
              </c:multiLvlStrCache>
            </c:multiLvlStrRef>
          </c:cat>
          <c:val>
            <c:numRef>
              <c:f>'[Kommuner CAN 2023.xlsx]Östersund'!$Q$139:$Q$142</c:f>
              <c:numCache>
                <c:formatCode>0.00</c:formatCode>
                <c:ptCount val="4"/>
                <c:pt idx="0">
                  <c:v>0.1767</c:v>
                </c:pt>
                <c:pt idx="1">
                  <c:v>0.16919999999999999</c:v>
                </c:pt>
                <c:pt idx="2">
                  <c:v>7.5499999999999998E-2</c:v>
                </c:pt>
                <c:pt idx="3">
                  <c:v>6.4699999999999994E-2</c:v>
                </c:pt>
              </c:numCache>
            </c:numRef>
          </c:val>
          <c:extLst>
            <c:ext xmlns:c16="http://schemas.microsoft.com/office/drawing/2014/chart" uri="{C3380CC4-5D6E-409C-BE32-E72D297353CC}">
              <c16:uniqueId val="{00000003-9E6F-4BEB-B5AA-7CF582D301A9}"/>
            </c:ext>
          </c:extLst>
        </c:ser>
        <c:ser>
          <c:idx val="4"/>
          <c:order val="4"/>
          <c:tx>
            <c:strRef>
              <c:f>'[Kommuner CAN 2023.xlsx]Östersund'!$R$138</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2023.xlsx]Östersund'!$L$139:$M$142</c:f>
              <c:multiLvlStrCache>
                <c:ptCount val="4"/>
                <c:lvl>
                  <c:pt idx="0">
                    <c:v>Länet</c:v>
                  </c:pt>
                  <c:pt idx="1">
                    <c:v>Östersund</c:v>
                  </c:pt>
                  <c:pt idx="2">
                    <c:v>Länet</c:v>
                  </c:pt>
                  <c:pt idx="3">
                    <c:v>Östersund</c:v>
                  </c:pt>
                </c:lvl>
                <c:lvl>
                  <c:pt idx="0">
                    <c:v>År 2 gy</c:v>
                  </c:pt>
                  <c:pt idx="2">
                    <c:v>Åk 9</c:v>
                  </c:pt>
                </c:lvl>
              </c:multiLvlStrCache>
            </c:multiLvlStrRef>
          </c:cat>
          <c:val>
            <c:numRef>
              <c:f>'[Kommuner CAN 2023.xlsx]Östersund'!$R$139:$R$142</c:f>
              <c:numCache>
                <c:formatCode>0.00</c:formatCode>
                <c:ptCount val="4"/>
                <c:pt idx="0">
                  <c:v>0.64910000000000001</c:v>
                </c:pt>
                <c:pt idx="1">
                  <c:v>0.50370000000000004</c:v>
                </c:pt>
                <c:pt idx="2">
                  <c:v>0.2853</c:v>
                </c:pt>
                <c:pt idx="3">
                  <c:v>0.2596</c:v>
                </c:pt>
              </c:numCache>
            </c:numRef>
          </c:val>
          <c:extLst>
            <c:ext xmlns:c16="http://schemas.microsoft.com/office/drawing/2014/chart" uri="{C3380CC4-5D6E-409C-BE32-E72D297353CC}">
              <c16:uniqueId val="{00000004-9E6F-4BEB-B5AA-7CF582D301A9}"/>
            </c:ext>
          </c:extLst>
        </c:ser>
        <c:dLbls>
          <c:dLblPos val="ctr"/>
          <c:showLegendKey val="0"/>
          <c:showVal val="1"/>
          <c:showCatName val="0"/>
          <c:showSerName val="0"/>
          <c:showPercent val="0"/>
          <c:showBubbleSize val="0"/>
        </c:dLbls>
        <c:gapWidth val="150"/>
        <c:overlap val="100"/>
        <c:axId val="1108895359"/>
        <c:axId val="1108903039"/>
      </c:barChart>
      <c:catAx>
        <c:axId val="11088953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8903039"/>
        <c:crosses val="autoZero"/>
        <c:auto val="1"/>
        <c:lblAlgn val="ctr"/>
        <c:lblOffset val="100"/>
        <c:noMultiLvlLbl val="0"/>
      </c:catAx>
      <c:valAx>
        <c:axId val="1108903039"/>
        <c:scaling>
          <c:orientation val="minMax"/>
          <c:max val="2.7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a:t>
                </a:r>
              </a:p>
              <a:p>
                <a:pPr>
                  <a:defRPr/>
                </a:pPr>
                <a:r>
                  <a:rPr lang="sv-SE" sz="1100" b="0" i="0" u="none" strike="noStrike" kern="1200" baseline="0" dirty="0">
                    <a:solidFill>
                      <a:prstClr val="black">
                        <a:lumMod val="65000"/>
                        <a:lumOff val="35000"/>
                      </a:prstClr>
                    </a:solidFill>
                  </a:rPr>
                  <a:t>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och årskurs. </a:t>
                </a:r>
              </a:p>
            </c:rich>
          </c:tx>
          <c:layout>
            <c:manualLayout>
              <c:xMode val="edge"/>
              <c:yMode val="edge"/>
              <c:x val="0.30498987441074848"/>
              <c:y val="0.8512798135228203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889535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a:t>
            </a:r>
            <a:r>
              <a:rPr lang="sv-SE" baseline="0" dirty="0"/>
              <a:t>som spelat om pengar, fördelat per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Östersund!$P$206</c:f>
              <c:strCache>
                <c:ptCount val="1"/>
                <c:pt idx="0">
                  <c:v>Har spelat om pengar senaste 12 månaderna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Östersund!$Q$204:$T$205</c:f>
              <c:multiLvlStrCache>
                <c:ptCount val="4"/>
                <c:lvl>
                  <c:pt idx="0">
                    <c:v>Flickor </c:v>
                  </c:pt>
                  <c:pt idx="1">
                    <c:v>Pojkar</c:v>
                  </c:pt>
                  <c:pt idx="2">
                    <c:v>Flickor </c:v>
                  </c:pt>
                  <c:pt idx="3">
                    <c:v>Pojkar</c:v>
                  </c:pt>
                </c:lvl>
                <c:lvl>
                  <c:pt idx="0">
                    <c:v>Åk 9</c:v>
                  </c:pt>
                  <c:pt idx="2">
                    <c:v>År 2 gy</c:v>
                  </c:pt>
                </c:lvl>
              </c:multiLvlStrCache>
            </c:multiLvlStrRef>
          </c:cat>
          <c:val>
            <c:numRef>
              <c:f>Östersund!$Q$206:$T$206</c:f>
              <c:numCache>
                <c:formatCode>0</c:formatCode>
                <c:ptCount val="4"/>
                <c:pt idx="0">
                  <c:v>8.6</c:v>
                </c:pt>
                <c:pt idx="1">
                  <c:v>24</c:v>
                </c:pt>
                <c:pt idx="2">
                  <c:v>7.1</c:v>
                </c:pt>
                <c:pt idx="3">
                  <c:v>42.1</c:v>
                </c:pt>
              </c:numCache>
            </c:numRef>
          </c:val>
          <c:extLst>
            <c:ext xmlns:c16="http://schemas.microsoft.com/office/drawing/2014/chart" uri="{C3380CC4-5D6E-409C-BE32-E72D297353CC}">
              <c16:uniqueId val="{00000000-F0E5-418D-B2A1-24359EDD2715}"/>
            </c:ext>
          </c:extLst>
        </c:ser>
        <c:ser>
          <c:idx val="1"/>
          <c:order val="1"/>
          <c:tx>
            <c:strRef>
              <c:f>Östersund!$P$207</c:f>
              <c:strCache>
                <c:ptCount val="1"/>
                <c:pt idx="0">
                  <c:v>Har spelat om pengar senaste 30 dagarna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Östersund!$Q$204:$T$205</c:f>
              <c:multiLvlStrCache>
                <c:ptCount val="4"/>
                <c:lvl>
                  <c:pt idx="0">
                    <c:v>Flickor </c:v>
                  </c:pt>
                  <c:pt idx="1">
                    <c:v>Pojkar</c:v>
                  </c:pt>
                  <c:pt idx="2">
                    <c:v>Flickor </c:v>
                  </c:pt>
                  <c:pt idx="3">
                    <c:v>Pojkar</c:v>
                  </c:pt>
                </c:lvl>
                <c:lvl>
                  <c:pt idx="0">
                    <c:v>Åk 9</c:v>
                  </c:pt>
                  <c:pt idx="2">
                    <c:v>År 2 gy</c:v>
                  </c:pt>
                </c:lvl>
              </c:multiLvlStrCache>
            </c:multiLvlStrRef>
          </c:cat>
          <c:val>
            <c:numRef>
              <c:f>Östersund!$Q$207:$T$207</c:f>
              <c:numCache>
                <c:formatCode>0</c:formatCode>
                <c:ptCount val="4"/>
                <c:pt idx="0">
                  <c:v>0.4</c:v>
                </c:pt>
                <c:pt idx="1">
                  <c:v>11.3</c:v>
                </c:pt>
                <c:pt idx="2">
                  <c:v>1.8</c:v>
                </c:pt>
                <c:pt idx="3">
                  <c:v>20.100000000000001</c:v>
                </c:pt>
              </c:numCache>
            </c:numRef>
          </c:val>
          <c:extLst>
            <c:ext xmlns:c16="http://schemas.microsoft.com/office/drawing/2014/chart" uri="{C3380CC4-5D6E-409C-BE32-E72D297353CC}">
              <c16:uniqueId val="{00000001-F0E5-418D-B2A1-24359EDD2715}"/>
            </c:ext>
          </c:extLst>
        </c:ser>
        <c:dLbls>
          <c:dLblPos val="outEnd"/>
          <c:showLegendKey val="0"/>
          <c:showVal val="1"/>
          <c:showCatName val="0"/>
          <c:showSerName val="0"/>
          <c:showPercent val="0"/>
          <c:showBubbleSize val="0"/>
        </c:dLbls>
        <c:gapWidth val="219"/>
        <c:overlap val="-27"/>
        <c:axId val="2138183071"/>
        <c:axId val="2138189311"/>
      </c:barChart>
      <c:catAx>
        <c:axId val="2138183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38189311"/>
        <c:crosses val="autoZero"/>
        <c:auto val="1"/>
        <c:lblAlgn val="ctr"/>
        <c:lblOffset val="100"/>
        <c:noMultiLvlLbl val="0"/>
      </c:catAx>
      <c:valAx>
        <c:axId val="213818931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381830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0"/>
          <c:tx>
            <c:strRef>
              <c:f>Östersund!$Q$260</c:f>
              <c:strCache>
                <c:ptCount val="1"/>
                <c:pt idx="0">
                  <c:v>Östersund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Östersund!$O$261:$O$266</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Östersund!$Q$261:$Q$266</c:f>
              <c:numCache>
                <c:formatCode>General</c:formatCode>
                <c:ptCount val="6"/>
                <c:pt idx="0" formatCode="0">
                  <c:v>1.3</c:v>
                </c:pt>
                <c:pt idx="1">
                  <c:v>2</c:v>
                </c:pt>
                <c:pt idx="2" formatCode="0">
                  <c:v>4.3</c:v>
                </c:pt>
                <c:pt idx="3" formatCode="0">
                  <c:v>12.1</c:v>
                </c:pt>
                <c:pt idx="4" formatCode="0">
                  <c:v>8.5</c:v>
                </c:pt>
                <c:pt idx="5" formatCode="0">
                  <c:v>8.6999999999999993</c:v>
                </c:pt>
              </c:numCache>
            </c:numRef>
          </c:val>
          <c:extLst>
            <c:ext xmlns:c16="http://schemas.microsoft.com/office/drawing/2014/chart" uri="{C3380CC4-5D6E-409C-BE32-E72D297353CC}">
              <c16:uniqueId val="{00000000-27C8-41B9-89B9-08E31270AE68}"/>
            </c:ext>
          </c:extLst>
        </c:ser>
        <c:dLbls>
          <c:dLblPos val="outEnd"/>
          <c:showLegendKey val="0"/>
          <c:showVal val="1"/>
          <c:showCatName val="0"/>
          <c:showSerName val="0"/>
          <c:showPercent val="0"/>
          <c:showBubbleSize val="0"/>
        </c:dLbls>
        <c:gapWidth val="182"/>
        <c:axId val="185667440"/>
        <c:axId val="185667920"/>
      </c:barChart>
      <c:catAx>
        <c:axId val="185667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5667920"/>
        <c:crosses val="autoZero"/>
        <c:auto val="1"/>
        <c:lblAlgn val="ctr"/>
        <c:lblOffset val="100"/>
        <c:noMultiLvlLbl val="0"/>
      </c:catAx>
      <c:valAx>
        <c:axId val="185667920"/>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56674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årskurs 9 som inom 24 timmar kan få tag på…</a:t>
            </a:r>
          </a:p>
          <a:p>
            <a:pPr algn="ctr" rtl="0">
              <a:defRPr/>
            </a:pPr>
            <a:endParaRPr lang="sv-SE"/>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2023.xlsx]Östersund'!$I$310</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2023.xlsx]Östersund'!$H$311:$H$315</c:f>
              <c:strCache>
                <c:ptCount val="5"/>
                <c:pt idx="0">
                  <c:v>Anabola steroider </c:v>
                </c:pt>
                <c:pt idx="1">
                  <c:v>Hasch/marijuana </c:v>
                </c:pt>
                <c:pt idx="2">
                  <c:v>Cigaretter </c:v>
                </c:pt>
                <c:pt idx="3">
                  <c:v>Alkohol starkare än 3,5 %</c:v>
                </c:pt>
                <c:pt idx="4">
                  <c:v>Folköl</c:v>
                </c:pt>
              </c:strCache>
            </c:strRef>
          </c:cat>
          <c:val>
            <c:numRef>
              <c:f>'[Kommuner CAN 2023.xlsx]Östersund'!$I$311:$I$315</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18F8-4D7C-AADA-B4C520093D62}"/>
            </c:ext>
          </c:extLst>
        </c:ser>
        <c:ser>
          <c:idx val="1"/>
          <c:order val="1"/>
          <c:tx>
            <c:strRef>
              <c:f>'[Kommuner CAN 2023.xlsx]Östersund'!$J$310</c:f>
              <c:strCache>
                <c:ptCount val="1"/>
                <c:pt idx="0">
                  <c:v>Östersund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2023.xlsx]Östersund'!$H$311:$H$315</c:f>
              <c:strCache>
                <c:ptCount val="5"/>
                <c:pt idx="0">
                  <c:v>Anabola steroider </c:v>
                </c:pt>
                <c:pt idx="1">
                  <c:v>Hasch/marijuana </c:v>
                </c:pt>
                <c:pt idx="2">
                  <c:v>Cigaretter </c:v>
                </c:pt>
                <c:pt idx="3">
                  <c:v>Alkohol starkare än 3,5 %</c:v>
                </c:pt>
                <c:pt idx="4">
                  <c:v>Folköl</c:v>
                </c:pt>
              </c:strCache>
            </c:strRef>
          </c:cat>
          <c:val>
            <c:numRef>
              <c:f>'[Kommuner CAN 2023.xlsx]Östersund'!$J$311:$J$315</c:f>
              <c:numCache>
                <c:formatCode>0</c:formatCode>
                <c:ptCount val="5"/>
                <c:pt idx="0">
                  <c:v>8</c:v>
                </c:pt>
                <c:pt idx="1">
                  <c:v>19.899999999999999</c:v>
                </c:pt>
                <c:pt idx="2">
                  <c:v>41.8</c:v>
                </c:pt>
                <c:pt idx="3">
                  <c:v>48.2</c:v>
                </c:pt>
                <c:pt idx="4">
                  <c:v>47.3</c:v>
                </c:pt>
              </c:numCache>
            </c:numRef>
          </c:val>
          <c:extLst>
            <c:ext xmlns:c16="http://schemas.microsoft.com/office/drawing/2014/chart" uri="{C3380CC4-5D6E-409C-BE32-E72D297353CC}">
              <c16:uniqueId val="{00000001-18F8-4D7C-AADA-B4C520093D62}"/>
            </c:ext>
          </c:extLst>
        </c:ser>
        <c:dLbls>
          <c:dLblPos val="outEnd"/>
          <c:showLegendKey val="0"/>
          <c:showVal val="1"/>
          <c:showCatName val="0"/>
          <c:showSerName val="0"/>
          <c:showPercent val="0"/>
          <c:showBubbleSize val="0"/>
        </c:dLbls>
        <c:gapWidth val="182"/>
        <c:axId val="1286667375"/>
        <c:axId val="1286659695"/>
      </c:barChart>
      <c:catAx>
        <c:axId val="12866673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59695"/>
        <c:crosses val="autoZero"/>
        <c:auto val="1"/>
        <c:lblAlgn val="ctr"/>
        <c:lblOffset val="100"/>
        <c:noMultiLvlLbl val="0"/>
      </c:catAx>
      <c:valAx>
        <c:axId val="128665969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6737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år 2 på gymnasiet som inom 24 timmar kan få tag på…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2023.xlsx]Östersund'!$V$309</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2023.xlsx]Östersund'!$U$310:$U$314</c:f>
              <c:strCache>
                <c:ptCount val="5"/>
                <c:pt idx="0">
                  <c:v>Anabola steroider </c:v>
                </c:pt>
                <c:pt idx="1">
                  <c:v>Hasch/marijuana </c:v>
                </c:pt>
                <c:pt idx="2">
                  <c:v>Cigaretter </c:v>
                </c:pt>
                <c:pt idx="3">
                  <c:v>Alkohol starkare än 3,5 %</c:v>
                </c:pt>
                <c:pt idx="4">
                  <c:v>Folköl</c:v>
                </c:pt>
              </c:strCache>
            </c:strRef>
          </c:cat>
          <c:val>
            <c:numRef>
              <c:f>'[Kommuner CAN 2023.xlsx]Östersund'!$V$310:$V$314</c:f>
              <c:numCache>
                <c:formatCode>0</c:formatCode>
                <c:ptCount val="5"/>
                <c:pt idx="0">
                  <c:v>5</c:v>
                </c:pt>
                <c:pt idx="1">
                  <c:v>18.8</c:v>
                </c:pt>
                <c:pt idx="2">
                  <c:v>65.900000000000006</c:v>
                </c:pt>
                <c:pt idx="3">
                  <c:v>59.5</c:v>
                </c:pt>
                <c:pt idx="4">
                  <c:v>65.900000000000006</c:v>
                </c:pt>
              </c:numCache>
            </c:numRef>
          </c:val>
          <c:extLst>
            <c:ext xmlns:c16="http://schemas.microsoft.com/office/drawing/2014/chart" uri="{C3380CC4-5D6E-409C-BE32-E72D297353CC}">
              <c16:uniqueId val="{00000000-4FDA-41E8-AFB5-204BECBAF678}"/>
            </c:ext>
          </c:extLst>
        </c:ser>
        <c:ser>
          <c:idx val="1"/>
          <c:order val="1"/>
          <c:tx>
            <c:strRef>
              <c:f>'[Kommuner CAN 2023.xlsx]Östersund'!$W$309</c:f>
              <c:strCache>
                <c:ptCount val="1"/>
                <c:pt idx="0">
                  <c:v>Östersund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2023.xlsx]Östersund'!$U$310:$U$314</c:f>
              <c:strCache>
                <c:ptCount val="5"/>
                <c:pt idx="0">
                  <c:v>Anabola steroider </c:v>
                </c:pt>
                <c:pt idx="1">
                  <c:v>Hasch/marijuana </c:v>
                </c:pt>
                <c:pt idx="2">
                  <c:v>Cigaretter </c:v>
                </c:pt>
                <c:pt idx="3">
                  <c:v>Alkohol starkare än 3,5 %</c:v>
                </c:pt>
                <c:pt idx="4">
                  <c:v>Folköl</c:v>
                </c:pt>
              </c:strCache>
            </c:strRef>
          </c:cat>
          <c:val>
            <c:numRef>
              <c:f>'[Kommuner CAN 2023.xlsx]Östersund'!$W$310:$W$314</c:f>
              <c:numCache>
                <c:formatCode>0</c:formatCode>
                <c:ptCount val="5"/>
                <c:pt idx="0">
                  <c:v>5.9</c:v>
                </c:pt>
                <c:pt idx="1">
                  <c:v>21.6</c:v>
                </c:pt>
                <c:pt idx="2">
                  <c:v>66.8</c:v>
                </c:pt>
                <c:pt idx="3">
                  <c:v>61.5</c:v>
                </c:pt>
                <c:pt idx="4">
                  <c:v>66.099999999999994</c:v>
                </c:pt>
              </c:numCache>
            </c:numRef>
          </c:val>
          <c:extLst>
            <c:ext xmlns:c16="http://schemas.microsoft.com/office/drawing/2014/chart" uri="{C3380CC4-5D6E-409C-BE32-E72D297353CC}">
              <c16:uniqueId val="{00000001-4FDA-41E8-AFB5-204BECBAF678}"/>
            </c:ext>
          </c:extLst>
        </c:ser>
        <c:dLbls>
          <c:dLblPos val="outEnd"/>
          <c:showLegendKey val="0"/>
          <c:showVal val="1"/>
          <c:showCatName val="0"/>
          <c:showSerName val="0"/>
          <c:showPercent val="0"/>
          <c:showBubbleSize val="0"/>
        </c:dLbls>
        <c:gapWidth val="182"/>
        <c:axId val="1286680335"/>
        <c:axId val="1286673135"/>
      </c:barChart>
      <c:catAx>
        <c:axId val="12866803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73135"/>
        <c:crosses val="autoZero"/>
        <c:auto val="1"/>
        <c:lblAlgn val="ctr"/>
        <c:lblOffset val="100"/>
        <c:noMultiLvlLbl val="0"/>
      </c:catAx>
      <c:valAx>
        <c:axId val="128667313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8033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Östersunds kommun, fördelat på årskurs, som upplever att det är låg risk att människor skadar sig när de…</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2023.xlsx]Östersund'!$P$369</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2023.xlsx]Östersund'!$O$370:$O$376</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2023.xlsx]Östersund'!$P$370:$P$376</c:f>
              <c:numCache>
                <c:formatCode>0</c:formatCode>
                <c:ptCount val="7"/>
                <c:pt idx="0">
                  <c:v>31</c:v>
                </c:pt>
                <c:pt idx="1">
                  <c:v>19.7</c:v>
                </c:pt>
                <c:pt idx="2">
                  <c:v>22</c:v>
                </c:pt>
                <c:pt idx="3">
                  <c:v>54.7</c:v>
                </c:pt>
                <c:pt idx="4">
                  <c:v>18.8</c:v>
                </c:pt>
                <c:pt idx="5">
                  <c:v>35</c:v>
                </c:pt>
                <c:pt idx="6">
                  <c:v>19.600000000000001</c:v>
                </c:pt>
              </c:numCache>
            </c:numRef>
          </c:val>
          <c:extLst>
            <c:ext xmlns:c16="http://schemas.microsoft.com/office/drawing/2014/chart" uri="{C3380CC4-5D6E-409C-BE32-E72D297353CC}">
              <c16:uniqueId val="{00000000-5B2C-4EB3-9A2A-1FDDB92326FA}"/>
            </c:ext>
          </c:extLst>
        </c:ser>
        <c:ser>
          <c:idx val="1"/>
          <c:order val="1"/>
          <c:tx>
            <c:strRef>
              <c:f>'[Kommuner CAN 2023.xlsx]Östersund'!$Q$369</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2023.xlsx]Östersund'!$O$370:$O$376</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2023.xlsx]Östersund'!$Q$370:$Q$376</c:f>
              <c:numCache>
                <c:formatCode>0</c:formatCode>
                <c:ptCount val="7"/>
                <c:pt idx="0">
                  <c:v>42.9</c:v>
                </c:pt>
                <c:pt idx="1">
                  <c:v>18.3</c:v>
                </c:pt>
                <c:pt idx="2">
                  <c:v>31.5</c:v>
                </c:pt>
                <c:pt idx="3">
                  <c:v>50.4</c:v>
                </c:pt>
                <c:pt idx="4">
                  <c:v>25.5</c:v>
                </c:pt>
                <c:pt idx="5">
                  <c:v>32.6</c:v>
                </c:pt>
                <c:pt idx="6">
                  <c:v>21</c:v>
                </c:pt>
              </c:numCache>
            </c:numRef>
          </c:val>
          <c:extLst>
            <c:ext xmlns:c16="http://schemas.microsoft.com/office/drawing/2014/chart" uri="{C3380CC4-5D6E-409C-BE32-E72D297353CC}">
              <c16:uniqueId val="{00000001-5B2C-4EB3-9A2A-1FDDB92326FA}"/>
            </c:ext>
          </c:extLst>
        </c:ser>
        <c:dLbls>
          <c:dLblPos val="outEnd"/>
          <c:showLegendKey val="0"/>
          <c:showVal val="1"/>
          <c:showCatName val="0"/>
          <c:showSerName val="0"/>
          <c:showPercent val="0"/>
          <c:showBubbleSize val="0"/>
        </c:dLbls>
        <c:gapWidth val="182"/>
        <c:axId val="1286619855"/>
        <c:axId val="1286603535"/>
      </c:barChart>
      <c:catAx>
        <c:axId val="12866198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03535"/>
        <c:crosses val="autoZero"/>
        <c:auto val="1"/>
        <c:lblAlgn val="ctr"/>
        <c:lblOffset val="100"/>
        <c:noMultiLvlLbl val="0"/>
      </c:catAx>
      <c:valAx>
        <c:axId val="128660353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1985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gymnasiet, fördelat på kön, </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r>
              <a:rPr lang="sv-SE" sz="1320" b="0" i="0" u="none" strike="noStrike" kern="1200" spc="0" baseline="0" dirty="0">
                <a:solidFill>
                  <a:prstClr val="black">
                    <a:lumMod val="65000"/>
                    <a:lumOff val="35000"/>
                  </a:prstClr>
                </a:solidFill>
              </a:rPr>
              <a:t>som har …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Östersund!$M$123</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Östersund!$N$121:$Q$122</c:f>
              <c:multiLvlStrCache>
                <c:ptCount val="4"/>
                <c:lvl>
                  <c:pt idx="0">
                    <c:v>Flickor</c:v>
                  </c:pt>
                  <c:pt idx="1">
                    <c:v>Pojkar</c:v>
                  </c:pt>
                  <c:pt idx="2">
                    <c:v>Flickor</c:v>
                  </c:pt>
                  <c:pt idx="3">
                    <c:v>Pojkar</c:v>
                  </c:pt>
                </c:lvl>
                <c:lvl>
                  <c:pt idx="0">
                    <c:v>Druckit alkohol senaste 12 månaderna</c:v>
                  </c:pt>
                  <c:pt idx="2">
                    <c:v>Intensivkonsumtion någon gång per månad eller oftare</c:v>
                  </c:pt>
                </c:lvl>
              </c:multiLvlStrCache>
            </c:multiLvlStrRef>
          </c:cat>
          <c:val>
            <c:numRef>
              <c:f>Östersund!$N$123:$Q$123</c:f>
              <c:numCache>
                <c:formatCode>0</c:formatCode>
                <c:ptCount val="4"/>
                <c:pt idx="0">
                  <c:v>40.6</c:v>
                </c:pt>
                <c:pt idx="1">
                  <c:v>33.799999999999997</c:v>
                </c:pt>
                <c:pt idx="2">
                  <c:v>6.3</c:v>
                </c:pt>
                <c:pt idx="3">
                  <c:v>7.6</c:v>
                </c:pt>
              </c:numCache>
            </c:numRef>
          </c:val>
          <c:extLst>
            <c:ext xmlns:c16="http://schemas.microsoft.com/office/drawing/2014/chart" uri="{C3380CC4-5D6E-409C-BE32-E72D297353CC}">
              <c16:uniqueId val="{00000000-629C-44FB-B749-466592A3D7AB}"/>
            </c:ext>
          </c:extLst>
        </c:ser>
        <c:ser>
          <c:idx val="1"/>
          <c:order val="1"/>
          <c:tx>
            <c:strRef>
              <c:f>Östersund!$M$124</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Östersund!$N$121:$Q$122</c:f>
              <c:multiLvlStrCache>
                <c:ptCount val="4"/>
                <c:lvl>
                  <c:pt idx="0">
                    <c:v>Flickor</c:v>
                  </c:pt>
                  <c:pt idx="1">
                    <c:v>Pojkar</c:v>
                  </c:pt>
                  <c:pt idx="2">
                    <c:v>Flickor</c:v>
                  </c:pt>
                  <c:pt idx="3">
                    <c:v>Pojkar</c:v>
                  </c:pt>
                </c:lvl>
                <c:lvl>
                  <c:pt idx="0">
                    <c:v>Druckit alkohol senaste 12 månaderna</c:v>
                  </c:pt>
                  <c:pt idx="2">
                    <c:v>Intensivkonsumtion någon gång per månad eller oftare</c:v>
                  </c:pt>
                </c:lvl>
              </c:multiLvlStrCache>
            </c:multiLvlStrRef>
          </c:cat>
          <c:val>
            <c:numRef>
              <c:f>Östersund!$N$124:$Q$124</c:f>
              <c:numCache>
                <c:formatCode>0</c:formatCode>
                <c:ptCount val="4"/>
                <c:pt idx="0">
                  <c:v>70.8</c:v>
                </c:pt>
                <c:pt idx="1">
                  <c:v>68.099999999999994</c:v>
                </c:pt>
                <c:pt idx="2">
                  <c:v>21.2</c:v>
                </c:pt>
                <c:pt idx="3">
                  <c:v>22.5</c:v>
                </c:pt>
              </c:numCache>
            </c:numRef>
          </c:val>
          <c:extLst>
            <c:ext xmlns:c16="http://schemas.microsoft.com/office/drawing/2014/chart" uri="{C3380CC4-5D6E-409C-BE32-E72D297353CC}">
              <c16:uniqueId val="{00000001-629C-44FB-B749-466592A3D7AB}"/>
            </c:ext>
          </c:extLst>
        </c:ser>
        <c:dLbls>
          <c:dLblPos val="outEnd"/>
          <c:showLegendKey val="0"/>
          <c:showVal val="1"/>
          <c:showCatName val="0"/>
          <c:showSerName val="0"/>
          <c:showPercent val="0"/>
          <c:showBubbleSize val="0"/>
        </c:dLbls>
        <c:gapWidth val="219"/>
        <c:overlap val="-27"/>
        <c:axId val="1286729775"/>
        <c:axId val="1286729295"/>
      </c:barChart>
      <c:catAx>
        <c:axId val="1286729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729295"/>
        <c:crosses val="autoZero"/>
        <c:auto val="1"/>
        <c:lblAlgn val="ctr"/>
        <c:lblOffset val="100"/>
        <c:noMultiLvlLbl val="0"/>
      </c:catAx>
      <c:valAx>
        <c:axId val="128672929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72977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2023.xlsx]Östersund'!$P$430</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2023.xlsx]Östersund'!$O$431:$O$435</c:f>
              <c:strCache>
                <c:ptCount val="5"/>
                <c:pt idx="0">
                  <c:v>Röker hasch eller marjijuana</c:v>
                </c:pt>
                <c:pt idx="1">
                  <c:v>Snusar</c:v>
                </c:pt>
                <c:pt idx="2">
                  <c:v>Röker cigaretter</c:v>
                </c:pt>
                <c:pt idx="3">
                  <c:v>Dricker mig berusad</c:v>
                </c:pt>
                <c:pt idx="4">
                  <c:v>Dricker alkohol</c:v>
                </c:pt>
              </c:strCache>
            </c:strRef>
          </c:cat>
          <c:val>
            <c:numRef>
              <c:f>'[Kommuner CAN 2023.xlsx]Östersund'!$P$431:$P$435</c:f>
              <c:numCache>
                <c:formatCode>0</c:formatCode>
                <c:ptCount val="5"/>
                <c:pt idx="0">
                  <c:v>98.5</c:v>
                </c:pt>
                <c:pt idx="1">
                  <c:v>79.599999999999994</c:v>
                </c:pt>
                <c:pt idx="2">
                  <c:v>95.8</c:v>
                </c:pt>
                <c:pt idx="3">
                  <c:v>69.099999999999994</c:v>
                </c:pt>
                <c:pt idx="4">
                  <c:v>49.5</c:v>
                </c:pt>
              </c:numCache>
            </c:numRef>
          </c:val>
          <c:extLst>
            <c:ext xmlns:c16="http://schemas.microsoft.com/office/drawing/2014/chart" uri="{C3380CC4-5D6E-409C-BE32-E72D297353CC}">
              <c16:uniqueId val="{00000000-5525-4CAF-8461-07E6EFE9554C}"/>
            </c:ext>
          </c:extLst>
        </c:ser>
        <c:ser>
          <c:idx val="1"/>
          <c:order val="1"/>
          <c:tx>
            <c:strRef>
              <c:f>'[Kommuner CAN 2023.xlsx]Östersund'!$Q$430</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2023.xlsx]Östersund'!$O$431:$O$435</c:f>
              <c:strCache>
                <c:ptCount val="5"/>
                <c:pt idx="0">
                  <c:v>Röker hasch eller marjijuana</c:v>
                </c:pt>
                <c:pt idx="1">
                  <c:v>Snusar</c:v>
                </c:pt>
                <c:pt idx="2">
                  <c:v>Röker cigaretter</c:v>
                </c:pt>
                <c:pt idx="3">
                  <c:v>Dricker mig berusad</c:v>
                </c:pt>
                <c:pt idx="4">
                  <c:v>Dricker alkohol</c:v>
                </c:pt>
              </c:strCache>
            </c:strRef>
          </c:cat>
          <c:val>
            <c:numRef>
              <c:f>'[Kommuner CAN 2023.xlsx]Östersund'!$Q$431:$Q$435</c:f>
              <c:numCache>
                <c:formatCode>0</c:formatCode>
                <c:ptCount val="5"/>
                <c:pt idx="0">
                  <c:v>96.7</c:v>
                </c:pt>
                <c:pt idx="1">
                  <c:v>92.8</c:v>
                </c:pt>
                <c:pt idx="2">
                  <c:v>95.3</c:v>
                </c:pt>
                <c:pt idx="3">
                  <c:v>94.2</c:v>
                </c:pt>
                <c:pt idx="4">
                  <c:v>89.1</c:v>
                </c:pt>
              </c:numCache>
            </c:numRef>
          </c:val>
          <c:extLst>
            <c:ext xmlns:c16="http://schemas.microsoft.com/office/drawing/2014/chart" uri="{C3380CC4-5D6E-409C-BE32-E72D297353CC}">
              <c16:uniqueId val="{00000001-5525-4CAF-8461-07E6EFE9554C}"/>
            </c:ext>
          </c:extLst>
        </c:ser>
        <c:dLbls>
          <c:dLblPos val="outEnd"/>
          <c:showLegendKey val="0"/>
          <c:showVal val="1"/>
          <c:showCatName val="0"/>
          <c:showSerName val="0"/>
          <c:showPercent val="0"/>
          <c:showBubbleSize val="0"/>
        </c:dLbls>
        <c:gapWidth val="182"/>
        <c:axId val="1286547855"/>
        <c:axId val="1286548815"/>
      </c:barChart>
      <c:catAx>
        <c:axId val="12865478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48815"/>
        <c:crosses val="autoZero"/>
        <c:auto val="1"/>
        <c:lblAlgn val="ctr"/>
        <c:lblOffset val="100"/>
        <c:noMultiLvlLbl val="0"/>
      </c:catAx>
      <c:valAx>
        <c:axId val="128654881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4785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åk 9 respektive år 2 på gymnasiet, fördelat på kön, som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1024765765782565"/>
          <c:y val="8.5300801941554233E-2"/>
          <c:w val="0.86804298111642997"/>
          <c:h val="0.69319288870019957"/>
        </c:manualLayout>
      </c:layout>
      <c:barChart>
        <c:barDir val="col"/>
        <c:grouping val="clustered"/>
        <c:varyColors val="0"/>
        <c:ser>
          <c:idx val="0"/>
          <c:order val="0"/>
          <c:tx>
            <c:strRef>
              <c:f>Östersund!$P$492:$P$493</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Östersund!$O$494:$O$497</c:f>
              <c:strCache>
                <c:ptCount val="4"/>
                <c:pt idx="0">
                  <c:v>Vanligtvis nöjd med sin hälsa</c:v>
                </c:pt>
                <c:pt idx="1">
                  <c:v>Vanligtvis nöjd med sig själv</c:v>
                </c:pt>
                <c:pt idx="2">
                  <c:v>Trivs bra i skolan</c:v>
                </c:pt>
                <c:pt idx="3">
                  <c:v>Skolkar ofta</c:v>
                </c:pt>
              </c:strCache>
            </c:strRef>
          </c:cat>
          <c:val>
            <c:numRef>
              <c:f>Östersund!$P$494:$P$497</c:f>
              <c:numCache>
                <c:formatCode>0</c:formatCode>
                <c:ptCount val="4"/>
                <c:pt idx="0">
                  <c:v>50</c:v>
                </c:pt>
                <c:pt idx="1">
                  <c:v>35.9</c:v>
                </c:pt>
                <c:pt idx="2">
                  <c:v>61.3</c:v>
                </c:pt>
                <c:pt idx="3">
                  <c:v>23.8</c:v>
                </c:pt>
              </c:numCache>
            </c:numRef>
          </c:val>
          <c:extLst>
            <c:ext xmlns:c16="http://schemas.microsoft.com/office/drawing/2014/chart" uri="{C3380CC4-5D6E-409C-BE32-E72D297353CC}">
              <c16:uniqueId val="{00000000-EF4B-421F-8F11-200DCE905B49}"/>
            </c:ext>
          </c:extLst>
        </c:ser>
        <c:ser>
          <c:idx val="1"/>
          <c:order val="1"/>
          <c:tx>
            <c:strRef>
              <c:f>Östersund!$Q$492:$Q$493</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Östersund!$O$494:$O$497</c:f>
              <c:strCache>
                <c:ptCount val="4"/>
                <c:pt idx="0">
                  <c:v>Vanligtvis nöjd med sin hälsa</c:v>
                </c:pt>
                <c:pt idx="1">
                  <c:v>Vanligtvis nöjd med sig själv</c:v>
                </c:pt>
                <c:pt idx="2">
                  <c:v>Trivs bra i skolan</c:v>
                </c:pt>
                <c:pt idx="3">
                  <c:v>Skolkar ofta</c:v>
                </c:pt>
              </c:strCache>
            </c:strRef>
          </c:cat>
          <c:val>
            <c:numRef>
              <c:f>Östersund!$Q$494:$Q$497</c:f>
              <c:numCache>
                <c:formatCode>0</c:formatCode>
                <c:ptCount val="4"/>
                <c:pt idx="0">
                  <c:v>74.5</c:v>
                </c:pt>
                <c:pt idx="1">
                  <c:v>73.099999999999994</c:v>
                </c:pt>
                <c:pt idx="2">
                  <c:v>74.2</c:v>
                </c:pt>
                <c:pt idx="3">
                  <c:v>24</c:v>
                </c:pt>
              </c:numCache>
            </c:numRef>
          </c:val>
          <c:extLst>
            <c:ext xmlns:c16="http://schemas.microsoft.com/office/drawing/2014/chart" uri="{C3380CC4-5D6E-409C-BE32-E72D297353CC}">
              <c16:uniqueId val="{00000001-EF4B-421F-8F11-200DCE905B49}"/>
            </c:ext>
          </c:extLst>
        </c:ser>
        <c:ser>
          <c:idx val="2"/>
          <c:order val="2"/>
          <c:tx>
            <c:strRef>
              <c:f>Östersund!$R$492:$R$493</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Östersund!$O$494:$O$497</c:f>
              <c:strCache>
                <c:ptCount val="4"/>
                <c:pt idx="0">
                  <c:v>Vanligtvis nöjd med sin hälsa</c:v>
                </c:pt>
                <c:pt idx="1">
                  <c:v>Vanligtvis nöjd med sig själv</c:v>
                </c:pt>
                <c:pt idx="2">
                  <c:v>Trivs bra i skolan</c:v>
                </c:pt>
                <c:pt idx="3">
                  <c:v>Skolkar ofta</c:v>
                </c:pt>
              </c:strCache>
            </c:strRef>
          </c:cat>
          <c:val>
            <c:numRef>
              <c:f>Östersund!$R$494:$R$497</c:f>
              <c:numCache>
                <c:formatCode>0</c:formatCode>
                <c:ptCount val="4"/>
                <c:pt idx="0">
                  <c:v>57.2</c:v>
                </c:pt>
                <c:pt idx="1">
                  <c:v>47.5</c:v>
                </c:pt>
                <c:pt idx="2">
                  <c:v>81.099999999999994</c:v>
                </c:pt>
                <c:pt idx="3">
                  <c:v>14.5</c:v>
                </c:pt>
              </c:numCache>
            </c:numRef>
          </c:val>
          <c:extLst>
            <c:ext xmlns:c16="http://schemas.microsoft.com/office/drawing/2014/chart" uri="{C3380CC4-5D6E-409C-BE32-E72D297353CC}">
              <c16:uniqueId val="{00000002-EF4B-421F-8F11-200DCE905B49}"/>
            </c:ext>
          </c:extLst>
        </c:ser>
        <c:ser>
          <c:idx val="3"/>
          <c:order val="3"/>
          <c:tx>
            <c:strRef>
              <c:f>Östersund!$S$492:$S$493</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Östersund!$O$494:$O$497</c:f>
              <c:strCache>
                <c:ptCount val="4"/>
                <c:pt idx="0">
                  <c:v>Vanligtvis nöjd med sin hälsa</c:v>
                </c:pt>
                <c:pt idx="1">
                  <c:v>Vanligtvis nöjd med sig själv</c:v>
                </c:pt>
                <c:pt idx="2">
                  <c:v>Trivs bra i skolan</c:v>
                </c:pt>
                <c:pt idx="3">
                  <c:v>Skolkar ofta</c:v>
                </c:pt>
              </c:strCache>
            </c:strRef>
          </c:cat>
          <c:val>
            <c:numRef>
              <c:f>Östersund!$S$494:$S$497</c:f>
              <c:numCache>
                <c:formatCode>0</c:formatCode>
                <c:ptCount val="4"/>
                <c:pt idx="0">
                  <c:v>76.099999999999994</c:v>
                </c:pt>
                <c:pt idx="1">
                  <c:v>70.2</c:v>
                </c:pt>
                <c:pt idx="2">
                  <c:v>82.8</c:v>
                </c:pt>
                <c:pt idx="3">
                  <c:v>14.5</c:v>
                </c:pt>
              </c:numCache>
            </c:numRef>
          </c:val>
          <c:extLst>
            <c:ext xmlns:c16="http://schemas.microsoft.com/office/drawing/2014/chart" uri="{C3380CC4-5D6E-409C-BE32-E72D297353CC}">
              <c16:uniqueId val="{00000003-EF4B-421F-8F11-200DCE905B49}"/>
            </c:ext>
          </c:extLst>
        </c:ser>
        <c:dLbls>
          <c:dLblPos val="outEnd"/>
          <c:showLegendKey val="0"/>
          <c:showVal val="1"/>
          <c:showCatName val="0"/>
          <c:showSerName val="0"/>
          <c:showPercent val="0"/>
          <c:showBubbleSize val="0"/>
        </c:dLbls>
        <c:gapWidth val="219"/>
        <c:overlap val="-27"/>
        <c:axId val="1146115072"/>
        <c:axId val="1146109792"/>
      </c:barChart>
      <c:catAx>
        <c:axId val="114611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46109792"/>
        <c:crosses val="autoZero"/>
        <c:auto val="1"/>
        <c:lblAlgn val="ctr"/>
        <c:lblOffset val="100"/>
        <c:noMultiLvlLbl val="0"/>
      </c:catAx>
      <c:valAx>
        <c:axId val="114610979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46115072"/>
        <c:crosses val="autoZero"/>
        <c:crossBetween val="between"/>
      </c:valAx>
      <c:spPr>
        <a:noFill/>
        <a:ln>
          <a:noFill/>
        </a:ln>
        <a:effectLst/>
      </c:spPr>
    </c:plotArea>
    <c:legend>
      <c:legendPos val="b"/>
      <c:layout>
        <c:manualLayout>
          <c:xMode val="edge"/>
          <c:yMode val="edge"/>
          <c:x val="0.27796933401211993"/>
          <c:y val="0.87887990791185533"/>
          <c:w val="0.53484593346523668"/>
          <c:h val="0.1211200920881446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1407234467793972"/>
          <c:y val="0.12647479822213528"/>
          <c:w val="0.8634651578042708"/>
          <c:h val="0.6153701032071911"/>
        </c:manualLayout>
      </c:layout>
      <c:barChart>
        <c:barDir val="col"/>
        <c:grouping val="clustered"/>
        <c:varyColors val="0"/>
        <c:ser>
          <c:idx val="0"/>
          <c:order val="0"/>
          <c:tx>
            <c:strRef>
              <c:f>'Åk 9'!$S$665:$S$666</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9'!$R$667:$R$671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9'!$S$667:$S$671</c:f>
              <c:numCache>
                <c:formatCode>0</c:formatCode>
                <c:ptCount val="5"/>
                <c:pt idx="0">
                  <c:v>26.2</c:v>
                </c:pt>
                <c:pt idx="1">
                  <c:v>56.3</c:v>
                </c:pt>
                <c:pt idx="2">
                  <c:v>19.100000000000001</c:v>
                </c:pt>
                <c:pt idx="3">
                  <c:v>85.2</c:v>
                </c:pt>
                <c:pt idx="4">
                  <c:v>91.4</c:v>
                </c:pt>
              </c:numCache>
            </c:numRef>
          </c:val>
          <c:extLst>
            <c:ext xmlns:c16="http://schemas.microsoft.com/office/drawing/2014/chart" uri="{C3380CC4-5D6E-409C-BE32-E72D297353CC}">
              <c16:uniqueId val="{00000000-E5CF-477C-83CF-55F96CEFC879}"/>
            </c:ext>
          </c:extLst>
        </c:ser>
        <c:ser>
          <c:idx val="1"/>
          <c:order val="1"/>
          <c:tx>
            <c:strRef>
              <c:f>'Åk 9'!$T$665:$T$666</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9'!$R$667:$R$671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9'!$T$667:$T$671</c:f>
              <c:numCache>
                <c:formatCode>0</c:formatCode>
                <c:ptCount val="5"/>
                <c:pt idx="0">
                  <c:v>42.9</c:v>
                </c:pt>
                <c:pt idx="1">
                  <c:v>53.5</c:v>
                </c:pt>
                <c:pt idx="2">
                  <c:v>17.100000000000001</c:v>
                </c:pt>
                <c:pt idx="3">
                  <c:v>84.4</c:v>
                </c:pt>
                <c:pt idx="4">
                  <c:v>86.2</c:v>
                </c:pt>
              </c:numCache>
            </c:numRef>
          </c:val>
          <c:extLst>
            <c:ext xmlns:c16="http://schemas.microsoft.com/office/drawing/2014/chart" uri="{C3380CC4-5D6E-409C-BE32-E72D297353CC}">
              <c16:uniqueId val="{00000001-E5CF-477C-83CF-55F96CEFC879}"/>
            </c:ext>
          </c:extLst>
        </c:ser>
        <c:ser>
          <c:idx val="2"/>
          <c:order val="2"/>
          <c:tx>
            <c:strRef>
              <c:f>'Åk 9'!$U$665:$U$666</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9'!$R$667:$R$671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9'!$U$667:$U$671</c:f>
              <c:numCache>
                <c:formatCode>0</c:formatCode>
                <c:ptCount val="5"/>
                <c:pt idx="0">
                  <c:v>18.3</c:v>
                </c:pt>
                <c:pt idx="1">
                  <c:v>41.9</c:v>
                </c:pt>
                <c:pt idx="2">
                  <c:v>19.8</c:v>
                </c:pt>
                <c:pt idx="3">
                  <c:v>93.2</c:v>
                </c:pt>
                <c:pt idx="4">
                  <c:v>94.1</c:v>
                </c:pt>
              </c:numCache>
            </c:numRef>
          </c:val>
          <c:extLst>
            <c:ext xmlns:c16="http://schemas.microsoft.com/office/drawing/2014/chart" uri="{C3380CC4-5D6E-409C-BE32-E72D297353CC}">
              <c16:uniqueId val="{00000002-E5CF-477C-83CF-55F96CEFC879}"/>
            </c:ext>
          </c:extLst>
        </c:ser>
        <c:ser>
          <c:idx val="3"/>
          <c:order val="3"/>
          <c:tx>
            <c:strRef>
              <c:f>'Åk 9'!$V$665:$V$666</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9'!$R$667:$R$671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9'!$V$667:$V$671</c:f>
              <c:numCache>
                <c:formatCode>0</c:formatCode>
                <c:ptCount val="5"/>
                <c:pt idx="0">
                  <c:v>39.700000000000003</c:v>
                </c:pt>
                <c:pt idx="1">
                  <c:v>45.8</c:v>
                </c:pt>
                <c:pt idx="2">
                  <c:v>17.2</c:v>
                </c:pt>
                <c:pt idx="3">
                  <c:v>90.3</c:v>
                </c:pt>
                <c:pt idx="4">
                  <c:v>88.7</c:v>
                </c:pt>
              </c:numCache>
            </c:numRef>
          </c:val>
          <c:extLst>
            <c:ext xmlns:c16="http://schemas.microsoft.com/office/drawing/2014/chart" uri="{C3380CC4-5D6E-409C-BE32-E72D297353CC}">
              <c16:uniqueId val="{00000003-E5CF-477C-83CF-55F96CEFC879}"/>
            </c:ext>
          </c:extLst>
        </c:ser>
        <c:dLbls>
          <c:dLblPos val="outEnd"/>
          <c:showLegendKey val="0"/>
          <c:showVal val="1"/>
          <c:showCatName val="0"/>
          <c:showSerName val="0"/>
          <c:showPercent val="0"/>
          <c:showBubbleSize val="0"/>
        </c:dLbls>
        <c:gapWidth val="219"/>
        <c:overlap val="-27"/>
        <c:axId val="2041839535"/>
        <c:axId val="2041840495"/>
      </c:barChart>
      <c:catAx>
        <c:axId val="2041839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1840495"/>
        <c:crosses val="autoZero"/>
        <c:auto val="1"/>
        <c:lblAlgn val="ctr"/>
        <c:lblOffset val="100"/>
        <c:noMultiLvlLbl val="0"/>
      </c:catAx>
      <c:valAx>
        <c:axId val="20418404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1839535"/>
        <c:crosses val="autoZero"/>
        <c:crossBetween val="between"/>
      </c:valAx>
      <c:spPr>
        <a:noFill/>
        <a:ln>
          <a:noFill/>
        </a:ln>
        <a:effectLst/>
      </c:spPr>
    </c:plotArea>
    <c:legend>
      <c:legendPos val="b"/>
      <c:layout>
        <c:manualLayout>
          <c:xMode val="edge"/>
          <c:yMode val="edge"/>
          <c:x val="0.30483040171210213"/>
          <c:y val="0.90613073663262789"/>
          <c:w val="0.42301175944707209"/>
          <c:h val="7.9536498704972647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r>
              <a:rPr lang="sv-SE" sz="1320" b="0" i="0" u="none" strike="noStrike" kern="1200" spc="0" baseline="0" dirty="0">
                <a:solidFill>
                  <a:prstClr val="black">
                    <a:lumMod val="65000"/>
                    <a:lumOff val="35000"/>
                  </a:prstClr>
                </a:solidFill>
              </a:rPr>
              <a:t>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a:t>Andel elever i åk 9 respektive år 2 på gymnasiet, </a:t>
            </a:r>
          </a:p>
          <a:p>
            <a:pPr>
              <a:defRPr/>
            </a:pPr>
            <a:r>
              <a:rPr lang="sv-SE"/>
              <a:t>fördelat på kön, som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2023.xlsx]Östersund'!$Q$154:$Q$155</c:f>
              <c:strCache>
                <c:ptCount val="2"/>
                <c:pt idx="0">
                  <c:v>Åk 9</c:v>
                </c:pt>
                <c:pt idx="1">
                  <c:v>flickor </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[1]Östersund!$P$156:$P$159</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[1]Östersund!$Q$156:$Q$159</c:f>
              <c:numCache>
                <c:formatCode>0</c:formatCode>
                <c:ptCount val="4"/>
                <c:pt idx="0">
                  <c:v>19.100000000000001</c:v>
                </c:pt>
                <c:pt idx="1">
                  <c:v>6.2</c:v>
                </c:pt>
                <c:pt idx="2">
                  <c:v>4.3</c:v>
                </c:pt>
                <c:pt idx="3">
                  <c:v>6.6</c:v>
                </c:pt>
              </c:numCache>
            </c:numRef>
          </c:val>
          <c:extLst>
            <c:ext xmlns:c16="http://schemas.microsoft.com/office/drawing/2014/chart" uri="{C3380CC4-5D6E-409C-BE32-E72D297353CC}">
              <c16:uniqueId val="{00000000-A0DA-4CFA-B887-B852345AB4B6}"/>
            </c:ext>
          </c:extLst>
        </c:ser>
        <c:ser>
          <c:idx val="1"/>
          <c:order val="1"/>
          <c:tx>
            <c:strRef>
              <c:f>'[Kommuner CAN 2023.xlsx]Östersund'!$R$154:$R$155</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[1]Östersund!$P$156:$P$159</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[1]Östersund!$R$156:$R$159</c:f>
              <c:numCache>
                <c:formatCode>0</c:formatCode>
                <c:ptCount val="4"/>
                <c:pt idx="0">
                  <c:v>22.5</c:v>
                </c:pt>
                <c:pt idx="1">
                  <c:v>6.3</c:v>
                </c:pt>
                <c:pt idx="2">
                  <c:v>5.5</c:v>
                </c:pt>
                <c:pt idx="3">
                  <c:v>6.5</c:v>
                </c:pt>
              </c:numCache>
            </c:numRef>
          </c:val>
          <c:extLst>
            <c:ext xmlns:c16="http://schemas.microsoft.com/office/drawing/2014/chart" uri="{C3380CC4-5D6E-409C-BE32-E72D297353CC}">
              <c16:uniqueId val="{00000001-A0DA-4CFA-B887-B852345AB4B6}"/>
            </c:ext>
          </c:extLst>
        </c:ser>
        <c:ser>
          <c:idx val="2"/>
          <c:order val="2"/>
          <c:tx>
            <c:strRef>
              <c:f>'[Kommuner CAN 2023.xlsx]Östersund'!$S$154:$S$155</c:f>
              <c:strCache>
                <c:ptCount val="2"/>
                <c:pt idx="0">
                  <c:v>År 2 gy</c:v>
                </c:pt>
                <c:pt idx="1">
                  <c:v>flickor </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[1]Östersund!$P$156:$P$159</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[1]Östersund!$S$156:$S$159</c:f>
              <c:numCache>
                <c:formatCode>0</c:formatCode>
                <c:ptCount val="4"/>
                <c:pt idx="0">
                  <c:v>24.8</c:v>
                </c:pt>
                <c:pt idx="1">
                  <c:v>7.5</c:v>
                </c:pt>
                <c:pt idx="2">
                  <c:v>6.8</c:v>
                </c:pt>
                <c:pt idx="3">
                  <c:v>2.1</c:v>
                </c:pt>
              </c:numCache>
            </c:numRef>
          </c:val>
          <c:extLst>
            <c:ext xmlns:c16="http://schemas.microsoft.com/office/drawing/2014/chart" uri="{C3380CC4-5D6E-409C-BE32-E72D297353CC}">
              <c16:uniqueId val="{00000002-A0DA-4CFA-B887-B852345AB4B6}"/>
            </c:ext>
          </c:extLst>
        </c:ser>
        <c:ser>
          <c:idx val="3"/>
          <c:order val="3"/>
          <c:tx>
            <c:strRef>
              <c:f>'[Kommuner CAN 2023.xlsx]Östersund'!$T$154:$T$155</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[1]Östersund!$P$156:$P$159</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[1]Östersund!$T$156:$T$159</c:f>
              <c:numCache>
                <c:formatCode>0</c:formatCode>
                <c:ptCount val="4"/>
                <c:pt idx="0">
                  <c:v>32.700000000000003</c:v>
                </c:pt>
                <c:pt idx="1">
                  <c:v>7.4</c:v>
                </c:pt>
                <c:pt idx="2">
                  <c:v>9.6999999999999993</c:v>
                </c:pt>
                <c:pt idx="3">
                  <c:v>3.2</c:v>
                </c:pt>
              </c:numCache>
            </c:numRef>
          </c:val>
          <c:extLst>
            <c:ext xmlns:c16="http://schemas.microsoft.com/office/drawing/2014/chart" uri="{C3380CC4-5D6E-409C-BE32-E72D297353CC}">
              <c16:uniqueId val="{00000003-A0DA-4CFA-B887-B852345AB4B6}"/>
            </c:ext>
          </c:extLst>
        </c:ser>
        <c:dLbls>
          <c:dLblPos val="outEnd"/>
          <c:showLegendKey val="0"/>
          <c:showVal val="1"/>
          <c:showCatName val="0"/>
          <c:showSerName val="0"/>
          <c:showPercent val="0"/>
          <c:showBubbleSize val="0"/>
        </c:dLbls>
        <c:gapWidth val="219"/>
        <c:overlap val="-27"/>
        <c:axId val="54162192"/>
        <c:axId val="54156432"/>
      </c:barChart>
      <c:catAx>
        <c:axId val="5416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156432"/>
        <c:crosses val="autoZero"/>
        <c:auto val="1"/>
        <c:lblAlgn val="ctr"/>
        <c:lblOffset val="100"/>
        <c:noMultiLvlLbl val="0"/>
      </c:catAx>
      <c:valAx>
        <c:axId val="5415643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416219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som är rökare, snusare, vejpare respektive vitt-snusare, fördelat per årskurs och kön.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Östersund!$K$43:$K$44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Östersund!$J$45:$J$48</c:f>
              <c:strCache>
                <c:ptCount val="4"/>
                <c:pt idx="0">
                  <c:v>Rökare</c:v>
                </c:pt>
                <c:pt idx="1">
                  <c:v>Snusare</c:v>
                </c:pt>
                <c:pt idx="2">
                  <c:v>Vejpare</c:v>
                </c:pt>
                <c:pt idx="3">
                  <c:v>Vitt-snusare</c:v>
                </c:pt>
              </c:strCache>
            </c:strRef>
          </c:cat>
          <c:val>
            <c:numRef>
              <c:f>Östersund!$K$45:$K$48</c:f>
              <c:numCache>
                <c:formatCode>0</c:formatCode>
                <c:ptCount val="4"/>
                <c:pt idx="0">
                  <c:v>11.3</c:v>
                </c:pt>
                <c:pt idx="1">
                  <c:v>13.7</c:v>
                </c:pt>
                <c:pt idx="2">
                  <c:v>20.3</c:v>
                </c:pt>
                <c:pt idx="3">
                  <c:v>14.1</c:v>
                </c:pt>
              </c:numCache>
            </c:numRef>
          </c:val>
          <c:extLst>
            <c:ext xmlns:c16="http://schemas.microsoft.com/office/drawing/2014/chart" uri="{C3380CC4-5D6E-409C-BE32-E72D297353CC}">
              <c16:uniqueId val="{00000000-0DD6-4EF4-AF15-3DC6CCA9D1E6}"/>
            </c:ext>
          </c:extLst>
        </c:ser>
        <c:ser>
          <c:idx val="1"/>
          <c:order val="1"/>
          <c:tx>
            <c:strRef>
              <c:f>Östersund!$L$43:$L$44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Östersund!$J$45:$J$48</c:f>
              <c:strCache>
                <c:ptCount val="4"/>
                <c:pt idx="0">
                  <c:v>Rökare</c:v>
                </c:pt>
                <c:pt idx="1">
                  <c:v>Snusare</c:v>
                </c:pt>
                <c:pt idx="2">
                  <c:v>Vejpare</c:v>
                </c:pt>
                <c:pt idx="3">
                  <c:v>Vitt-snusare</c:v>
                </c:pt>
              </c:strCache>
            </c:strRef>
          </c:cat>
          <c:val>
            <c:numRef>
              <c:f>Östersund!$L$45:$L$48</c:f>
              <c:numCache>
                <c:formatCode>0</c:formatCode>
                <c:ptCount val="4"/>
                <c:pt idx="0">
                  <c:v>7.6</c:v>
                </c:pt>
                <c:pt idx="1">
                  <c:v>19.3</c:v>
                </c:pt>
                <c:pt idx="2">
                  <c:v>11.6</c:v>
                </c:pt>
                <c:pt idx="3">
                  <c:v>17.5</c:v>
                </c:pt>
              </c:numCache>
            </c:numRef>
          </c:val>
          <c:extLst>
            <c:ext xmlns:c16="http://schemas.microsoft.com/office/drawing/2014/chart" uri="{C3380CC4-5D6E-409C-BE32-E72D297353CC}">
              <c16:uniqueId val="{00000001-0DD6-4EF4-AF15-3DC6CCA9D1E6}"/>
            </c:ext>
          </c:extLst>
        </c:ser>
        <c:ser>
          <c:idx val="2"/>
          <c:order val="2"/>
          <c:tx>
            <c:strRef>
              <c:f>Östersund!$M$43:$M$44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Östersund!$J$45:$J$48</c:f>
              <c:strCache>
                <c:ptCount val="4"/>
                <c:pt idx="0">
                  <c:v>Rökare</c:v>
                </c:pt>
                <c:pt idx="1">
                  <c:v>Snusare</c:v>
                </c:pt>
                <c:pt idx="2">
                  <c:v>Vejpare</c:v>
                </c:pt>
                <c:pt idx="3">
                  <c:v>Vitt-snusare</c:v>
                </c:pt>
              </c:strCache>
            </c:strRef>
          </c:cat>
          <c:val>
            <c:numRef>
              <c:f>Östersund!$M$45:$M$48</c:f>
              <c:numCache>
                <c:formatCode>0</c:formatCode>
                <c:ptCount val="4"/>
                <c:pt idx="0">
                  <c:v>17.100000000000001</c:v>
                </c:pt>
                <c:pt idx="1">
                  <c:v>24.8</c:v>
                </c:pt>
                <c:pt idx="2">
                  <c:v>26.5</c:v>
                </c:pt>
                <c:pt idx="3">
                  <c:v>25.7</c:v>
                </c:pt>
              </c:numCache>
            </c:numRef>
          </c:val>
          <c:extLst>
            <c:ext xmlns:c16="http://schemas.microsoft.com/office/drawing/2014/chart" uri="{C3380CC4-5D6E-409C-BE32-E72D297353CC}">
              <c16:uniqueId val="{00000002-0DD6-4EF4-AF15-3DC6CCA9D1E6}"/>
            </c:ext>
          </c:extLst>
        </c:ser>
        <c:ser>
          <c:idx val="3"/>
          <c:order val="3"/>
          <c:tx>
            <c:strRef>
              <c:f>Östersund!$N$43:$N$44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Östersund!$J$45:$J$48</c:f>
              <c:strCache>
                <c:ptCount val="4"/>
                <c:pt idx="0">
                  <c:v>Rökare</c:v>
                </c:pt>
                <c:pt idx="1">
                  <c:v>Snusare</c:v>
                </c:pt>
                <c:pt idx="2">
                  <c:v>Vejpare</c:v>
                </c:pt>
                <c:pt idx="3">
                  <c:v>Vitt-snusare</c:v>
                </c:pt>
              </c:strCache>
            </c:strRef>
          </c:cat>
          <c:val>
            <c:numRef>
              <c:f>Östersund!$N$45:$N$48</c:f>
              <c:numCache>
                <c:formatCode>0</c:formatCode>
                <c:ptCount val="4"/>
                <c:pt idx="0">
                  <c:v>22</c:v>
                </c:pt>
                <c:pt idx="1">
                  <c:v>31.1</c:v>
                </c:pt>
                <c:pt idx="2">
                  <c:v>15.8</c:v>
                </c:pt>
                <c:pt idx="3">
                  <c:v>22.8</c:v>
                </c:pt>
              </c:numCache>
            </c:numRef>
          </c:val>
          <c:extLst>
            <c:ext xmlns:c16="http://schemas.microsoft.com/office/drawing/2014/chart" uri="{C3380CC4-5D6E-409C-BE32-E72D297353CC}">
              <c16:uniqueId val="{00000003-0DD6-4EF4-AF15-3DC6CCA9D1E6}"/>
            </c:ext>
          </c:extLst>
        </c:ser>
        <c:dLbls>
          <c:dLblPos val="outEnd"/>
          <c:showLegendKey val="0"/>
          <c:showVal val="1"/>
          <c:showCatName val="0"/>
          <c:showSerName val="0"/>
          <c:showPercent val="0"/>
          <c:showBubbleSize val="0"/>
        </c:dLbls>
        <c:gapWidth val="219"/>
        <c:overlap val="-27"/>
        <c:axId val="1162892991"/>
        <c:axId val="1162894431"/>
      </c:barChart>
      <c:catAx>
        <c:axId val="1162892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62894431"/>
        <c:crosses val="autoZero"/>
        <c:auto val="1"/>
        <c:lblAlgn val="ctr"/>
        <c:lblOffset val="100"/>
        <c:noMultiLvlLbl val="0"/>
      </c:catAx>
      <c:valAx>
        <c:axId val="116289443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6289299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a:t>
            </a:r>
            <a:r>
              <a:rPr lang="sv-SE" baseline="0" dirty="0"/>
              <a:t> 2015-2023. </a:t>
            </a:r>
            <a:r>
              <a:rPr lang="sv-SE" dirty="0"/>
              <a:t>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0.83518</cdr:x>
      <cdr:y>0.82896</cdr:y>
    </cdr:from>
    <cdr:to>
      <cdr:x>0.90575</cdr:x>
      <cdr:y>0.92762</cdr:y>
    </cdr:to>
    <cdr:sp macro="" textlink="">
      <cdr:nvSpPr>
        <cdr:cNvPr id="2" name="textruta 1">
          <a:extLst xmlns:a="http://schemas.openxmlformats.org/drawingml/2006/main">
            <a:ext uri="{FF2B5EF4-FFF2-40B4-BE49-F238E27FC236}">
              <a16:creationId xmlns:a16="http://schemas.microsoft.com/office/drawing/2014/main" id="{D988A5CE-B7EB-2EFD-A6AF-BC9D59AF3B0A}"/>
            </a:ext>
          </a:extLst>
        </cdr:cNvPr>
        <cdr:cNvSpPr txBox="1"/>
      </cdr:nvSpPr>
      <cdr:spPr>
        <a:xfrm xmlns:a="http://schemas.openxmlformats.org/drawingml/2006/main">
          <a:off x="5169240" y="527493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0.73357</cdr:x>
      <cdr:y>0.63533</cdr:y>
    </cdr:from>
    <cdr:to>
      <cdr:x>0.80413</cdr:x>
      <cdr:y>0.734</cdr:y>
    </cdr:to>
    <cdr:sp macro="" textlink="">
      <cdr:nvSpPr>
        <cdr:cNvPr id="3" name="textruta 1">
          <a:extLst xmlns:a="http://schemas.openxmlformats.org/drawingml/2006/main">
            <a:ext uri="{FF2B5EF4-FFF2-40B4-BE49-F238E27FC236}">
              <a16:creationId xmlns:a16="http://schemas.microsoft.com/office/drawing/2014/main" id="{B7E557D6-A261-C466-3F4C-6861B33937B9}"/>
            </a:ext>
          </a:extLst>
        </cdr:cNvPr>
        <cdr:cNvSpPr txBox="1"/>
      </cdr:nvSpPr>
      <cdr:spPr>
        <a:xfrm xmlns:a="http://schemas.openxmlformats.org/drawingml/2006/main">
          <a:off x="4540313" y="404284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0.68369</cdr:x>
      <cdr:y>0.40134</cdr:y>
    </cdr:from>
    <cdr:to>
      <cdr:x>0.75426</cdr:x>
      <cdr:y>0.5</cdr:y>
    </cdr:to>
    <cdr:sp macro="" textlink="">
      <cdr:nvSpPr>
        <cdr:cNvPr id="4" name="textruta 1">
          <a:extLst xmlns:a="http://schemas.openxmlformats.org/drawingml/2006/main">
            <a:ext uri="{FF2B5EF4-FFF2-40B4-BE49-F238E27FC236}">
              <a16:creationId xmlns:a16="http://schemas.microsoft.com/office/drawing/2014/main" id="{233B1E40-64FE-4D47-FDB6-6F4FD5DE45E4}"/>
            </a:ext>
          </a:extLst>
        </cdr:cNvPr>
        <cdr:cNvSpPr txBox="1"/>
      </cdr:nvSpPr>
      <cdr:spPr>
        <a:xfrm xmlns:a="http://schemas.openxmlformats.org/drawingml/2006/main">
          <a:off x="4231600" y="2483688"/>
          <a:ext cx="436783" cy="6105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1247033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16 % av eleverna i åk 9 har spelat om pengar senaste 12 månaderna, motsvarande andel bland eleverna år 2 på gymnasiet är 25 %. </a:t>
            </a:r>
          </a:p>
          <a:p>
            <a:pPr marL="171450" indent="-171450">
              <a:buFontTx/>
              <a:buChar char="-"/>
            </a:pPr>
            <a:r>
              <a:rPr lang="sv-SE" sz="1200" dirty="0"/>
              <a:t>Andelen elever i åk 9 i kommunen som har spelat om pengar senaste 30 dagarna är 6 % och bland elever år 2 på gymnasiet är andelen 11 %. </a:t>
            </a:r>
          </a:p>
          <a:p>
            <a:pPr marL="171450" indent="-171450">
              <a:buFontTx/>
              <a:buChar char="-"/>
            </a:pPr>
            <a:r>
              <a:rPr lang="sv-SE" sz="1200" dirty="0"/>
              <a:t>I kommunen är det vanligare att ha spelat om pengar bland de äldre eleverna jämfört med de yngre. </a:t>
            </a:r>
          </a:p>
          <a:p>
            <a:pPr marL="171450" indent="-171450">
              <a:buFontTx/>
              <a:buChar char="-"/>
            </a:pPr>
            <a:r>
              <a:rPr lang="sv-SE" sz="1200" dirty="0"/>
              <a:t>I båda årskurserna är det en signifikant större andel pojkar än flickor som har spelat om pengar.</a:t>
            </a:r>
          </a:p>
          <a:p>
            <a:pPr marL="171450" indent="-171450">
              <a:buFontTx/>
              <a:buChar char="-"/>
            </a:pPr>
            <a:r>
              <a:rPr lang="sv-SE" sz="1200" dirty="0"/>
              <a:t>I åk 9 är det en signifikant ökning av andel elever som har spelat om pengar 2023 i jämförelse med 2012 och det är främst andelen pojkar som ökat. </a:t>
            </a:r>
          </a:p>
          <a:p>
            <a:pPr marL="171450" indent="-171450">
              <a:buFontTx/>
              <a:buChar char="-"/>
            </a:pPr>
            <a:r>
              <a:rPr lang="sv-SE" sz="1200" dirty="0"/>
              <a:t>Bland eleverna år 2 på gymnasiet är det en signifikant ökning av pojkar sedan mellan 2019 och 2023 som har spelat om pengar, men det är dock tillbaka på liknande nivåer som 2012. </a:t>
            </a:r>
          </a:p>
          <a:p>
            <a:pPr marL="171450" indent="-171450">
              <a:buFontTx/>
              <a:buChar char="-"/>
            </a:pPr>
            <a:r>
              <a:rPr lang="sv-SE" sz="1200" dirty="0"/>
              <a:t>Andelen elever de båda årskurserna i kommunen som har spelat om pengar, gäller både senaste 12 månaderna och senaste 30 dagarna, är på samma nivå som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674325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Snusning, röka cigaretter och att ha druckit minst ett glas alkohol är vanligast när det kommer till tidig debutålder bland eleverna i åk 9 i kommunen.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Att ha snusat vid 13 års ålder eller yngre är den debut som är statistiskt säkerställt bland eleverna i kommunen, det är en större andel pojkar (12 %) än flickor (5 %). </a:t>
            </a:r>
          </a:p>
          <a:p>
            <a:pPr marL="171450" indent="-171450">
              <a:buFontTx/>
              <a:buChar char="-"/>
            </a:pPr>
            <a:r>
              <a:rPr lang="sv-SE" sz="1200" dirty="0">
                <a:solidFill>
                  <a:schemeClr val="accent2">
                    <a:lumMod val="75000"/>
                  </a:schemeClr>
                </a:solidFill>
              </a:rPr>
              <a:t>Över tid har andelen elever i åk 9 i Östersund som har tidig debutålder gällande berusning, druckit minst ett glas alkohol och rökt cigarett minskat. </a:t>
            </a:r>
          </a:p>
          <a:p>
            <a:pPr marL="171450" indent="-171450">
              <a:buFontTx/>
              <a:buChar char="-"/>
            </a:pPr>
            <a:r>
              <a:rPr lang="sv-SE" sz="1200" dirty="0">
                <a:solidFill>
                  <a:schemeClr val="accent2">
                    <a:lumMod val="75000"/>
                  </a:schemeClr>
                </a:solidFill>
              </a:rPr>
              <a:t>En mindre andel flickor i åk 9 i kommunen jämfört med flickor i riket som druckit minst ett glas alkohol och som rökte cigarett vid 13 år eller yngre.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768968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större andel elever i år 2 på gymnasiet än i åk 9 som kan få tag på alkohol och cigaretter inom 24 timmar.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ingen signifikant skillnad mellan flickor och pojkar i någon av årskurserna.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Ingen signifikant skillnad med länet. </a:t>
            </a:r>
          </a:p>
          <a:p>
            <a:pPr marL="171450" indent="-171450">
              <a:buFontTx/>
              <a:buChar char="-"/>
            </a:pPr>
            <a:r>
              <a:rPr lang="sv-SE" sz="1200" dirty="0">
                <a:solidFill>
                  <a:schemeClr val="accent2">
                    <a:lumMod val="75000"/>
                  </a:schemeClr>
                </a:solidFill>
              </a:rPr>
              <a:t>Det är en signifikant större andel elever i åk 9 i kommunen jämfört med riket som kan få tag på folköl och alkohol starkare än 3,5 %. </a:t>
            </a:r>
          </a:p>
          <a:p>
            <a:pPr marL="171450" indent="-171450">
              <a:buFontTx/>
              <a:buChar char="-"/>
            </a:pPr>
            <a:r>
              <a:rPr lang="sv-SE" sz="1200" dirty="0">
                <a:solidFill>
                  <a:schemeClr val="accent2">
                    <a:lumMod val="75000"/>
                  </a:schemeClr>
                </a:solidFill>
              </a:rPr>
              <a:t>Det är en större andel elever år 2 på gymnasiet i jämförelse med riket som kan få tag på folköl i (59 %) och cigaretter (58 %). Samtidigt är det en mindre andel elever år 2 på gymnasiet som kan få tag på hasch/marijuana jämfört med riket (26 %)</a:t>
            </a:r>
          </a:p>
          <a:p>
            <a:pPr marL="171450" indent="-171450">
              <a:buFontTx/>
              <a:buChar char="-"/>
            </a:pPr>
            <a:r>
              <a:rPr lang="sv-SE" sz="1200" dirty="0">
                <a:solidFill>
                  <a:schemeClr val="accent2">
                    <a:lumMod val="75000"/>
                  </a:schemeClr>
                </a:solidFill>
              </a:rPr>
              <a:t>2023 är det i åk 9 är det en ökning av andel elever som kan få tag på alkohol starkare än 3,5 % och anabola steroider.  </a:t>
            </a:r>
          </a:p>
          <a:p>
            <a:pPr marL="171450" indent="-171450">
              <a:buFontTx/>
              <a:buChar char="-"/>
            </a:pPr>
            <a:r>
              <a:rPr lang="sv-SE" sz="1200" dirty="0">
                <a:solidFill>
                  <a:schemeClr val="accent2">
                    <a:lumMod val="75000"/>
                  </a:schemeClr>
                </a:solidFill>
              </a:rPr>
              <a:t>Det är en signifikant mindre andel elever år 2 på gymnasiet som kan få tag på folköl (74 % 2012) och alkohol starkare än 3,5 % (71 % 2012). Andelen elever som kan få tag på hasch/marijuana har minskat sedan 2019 och är nu tillbaka på tidigare lägre </a:t>
            </a:r>
            <a:r>
              <a:rPr lang="sv-SE" sz="1200">
                <a:solidFill>
                  <a:schemeClr val="accent2">
                    <a:lumMod val="75000"/>
                  </a:schemeClr>
                </a:solidFill>
              </a:rPr>
              <a:t>nivåer (19 % 2012 </a:t>
            </a:r>
            <a:r>
              <a:rPr lang="sv-SE" sz="1200">
                <a:solidFill>
                  <a:schemeClr val="accent2">
                    <a:lumMod val="75000"/>
                  </a:schemeClr>
                </a:solidFill>
                <a:sym typeface="Wingdings" panose="05000000000000000000" pitchFamily="2" charset="2"/>
              </a:rPr>
              <a:t> 28 % 2019  22 % 2023</a:t>
            </a:r>
            <a:r>
              <a:rPr lang="sv-SE" sz="1200">
                <a:solidFill>
                  <a:schemeClr val="accent2">
                    <a:lumMod val="75000"/>
                  </a:schemeClr>
                </a:solidFill>
              </a:rPr>
              <a:t>). </a:t>
            </a: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3837857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kern="1200" dirty="0">
                <a:solidFill>
                  <a:schemeClr val="tx1"/>
                </a:solidFill>
                <a:latin typeface="+mn-lt"/>
                <a:ea typeface="+mn-ea"/>
                <a:cs typeface="+mn-cs"/>
              </a:rPr>
              <a:t>Drygt hälften av eleverna i kommunen upplever låg risk med att prova marijuana eller hasch 1-2 gånger.  </a:t>
            </a:r>
          </a:p>
          <a:p>
            <a:pPr marL="171450" indent="-171450">
              <a:buFontTx/>
              <a:buChar char="-"/>
            </a:pPr>
            <a:r>
              <a:rPr lang="sv-SE" sz="1200" kern="1200" dirty="0">
                <a:solidFill>
                  <a:schemeClr val="tx1"/>
                </a:solidFill>
                <a:latin typeface="+mn-lt"/>
                <a:ea typeface="+mn-ea"/>
                <a:cs typeface="+mn-cs"/>
              </a:rPr>
              <a:t>I Östersund är det en större andel elever i åk 9 jämfört med elever år 2 på gymnasiet som upplever låg risk med att berusa sig på alkohol varje helg, prova heroin 1-2 gånger och att prova sniffa/boffa 1-2 gånger.  </a:t>
            </a:r>
          </a:p>
          <a:p>
            <a:pPr marL="171450" indent="-171450">
              <a:buFontTx/>
              <a:buChar char="-"/>
            </a:pPr>
            <a:r>
              <a:rPr lang="sv-SE" sz="1200" kern="1200" dirty="0">
                <a:solidFill>
                  <a:schemeClr val="tx1"/>
                </a:solidFill>
                <a:latin typeface="+mn-lt"/>
                <a:ea typeface="+mn-ea"/>
                <a:cs typeface="+mn-cs"/>
              </a:rPr>
              <a:t>Det är en större andel pojkar än flickor i kommunen som har låg riskuppfattning gällande berusa sig på alkohol varje helg och att prova marijuana eller hasch 1-2 gånger. Det finns ytterligare en signifikant könsskillnad i år 2 på gymnasiet och även där är det en större andel pojkar än flickor som upplever låg risk med att använda marijuana eller hasch varje helg. </a:t>
            </a:r>
          </a:p>
          <a:p>
            <a:pPr marL="171450" indent="-171450">
              <a:buFontTx/>
              <a:buChar char="-"/>
            </a:pPr>
            <a:r>
              <a:rPr lang="sv-SE" sz="1200" kern="1200" dirty="0">
                <a:solidFill>
                  <a:schemeClr val="tx1"/>
                </a:solidFill>
                <a:latin typeface="+mn-lt"/>
                <a:ea typeface="+mn-ea"/>
                <a:cs typeface="+mn-cs"/>
              </a:rPr>
              <a:t>I Östersund är det över tid en signifikant ökning av andel elever år 2 på gymnasiet gällande alla riskuppfattningar</a:t>
            </a:r>
            <a:r>
              <a:rPr lang="sv-SE" sz="1200" dirty="0"/>
              <a:t>. Även bland elever åk 9 i kommunen är det en signifikant ökning gällande alla beteenden förutom att röka 10 cigaretter eller mer per dag och att använda marijuana eller hasch varje helg.</a:t>
            </a:r>
          </a:p>
          <a:p>
            <a:pPr marL="171450" indent="-171450">
              <a:buFontTx/>
              <a:buChar char="-"/>
            </a:pPr>
            <a:r>
              <a:rPr lang="sv-SE" sz="1200" dirty="0"/>
              <a:t>Pojkar i åk  9 i kommunen sticker ut negativt då det är en signifikant större andel jämfört med riket som uppger låg risk med att berusa sig på alkohol varje helg och prova sniffa/boffa 1-2 gånger och, skillnaden är cirka 10 procentenheter. </a:t>
            </a:r>
          </a:p>
          <a:p>
            <a:r>
              <a:rPr lang="sv-SE" dirty="0"/>
              <a:t>	Pojkar åk 9 berusa sig på alkohol varje helg</a:t>
            </a:r>
          </a:p>
          <a:p>
            <a:r>
              <a:rPr lang="sv-SE" dirty="0"/>
              <a:t>	Östersund: 48 %	Riket: 36 %</a:t>
            </a:r>
          </a:p>
          <a:p>
            <a:r>
              <a:rPr lang="sv-SE" dirty="0"/>
              <a:t>	Pojkar åk 9 prova sniffa/boffa 1-2 gånger</a:t>
            </a:r>
          </a:p>
          <a:p>
            <a:r>
              <a:rPr lang="sv-SE" dirty="0"/>
              <a:t>	Östersund: 35 %	Riket: 27 %</a:t>
            </a:r>
            <a:endParaRPr lang="sv-SE" sz="1200" dirty="0"/>
          </a:p>
          <a:p>
            <a:pPr marL="171450" indent="-171450">
              <a:buFontTx/>
              <a:buChar char="-"/>
            </a:pPr>
            <a:r>
              <a:rPr lang="sv-SE" sz="1200" kern="1200" dirty="0">
                <a:solidFill>
                  <a:schemeClr val="tx1"/>
                </a:solidFill>
                <a:latin typeface="+mn-lt"/>
                <a:ea typeface="+mn-ea"/>
                <a:cs typeface="+mn-cs"/>
              </a:rPr>
              <a:t>Bland elever i år 2 på gymnasiet i Östersund skiljer det sig inte signifikant mot länet eller riket gällande andelen som har låg riskuppfattning. </a:t>
            </a:r>
          </a:p>
          <a:p>
            <a:endParaRPr lang="sv-SE"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1875450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Att dricka alkohol, att dricka sig berusad och att snusa är det en större andel elever i åk 9 än år 2 på gymnasiet som upplever att det inte är ok för deras föräldrar att de gör det.  </a:t>
            </a:r>
          </a:p>
          <a:p>
            <a:pPr marL="171450" indent="-171450">
              <a:buFontTx/>
              <a:buChar char="-"/>
            </a:pPr>
            <a:r>
              <a:rPr lang="sv-SE" sz="1200" dirty="0"/>
              <a:t>Över tid har andelen elever i åk 9 i kommunen som upplever restriktivitet från sina föräldrar gällande alkohol, tobak och narkotika varit på samma nivå</a:t>
            </a:r>
            <a:r>
              <a:rPr lang="sv-SE" sz="1200" i="1" dirty="0"/>
              <a:t>. </a:t>
            </a:r>
          </a:p>
          <a:p>
            <a:pPr marL="171450" indent="-171450">
              <a:buFontTx/>
              <a:buChar char="-"/>
            </a:pPr>
            <a:r>
              <a:rPr lang="sv-SE" sz="1200" dirty="0"/>
              <a:t>I kommunen är det en signifikant ökning av andelen elever år 2 på gymnasiet som upplever att det inte är ok för sina föräldrar att dricka alkohol, främst pojkar som ökat, och att röka cigaretter. </a:t>
            </a:r>
          </a:p>
          <a:p>
            <a:pPr lvl="1"/>
            <a:r>
              <a:rPr lang="sv-SE" dirty="0"/>
              <a:t>År 2 på gymnasiet – inte ok för mina föräldrar att jag dricker alkohol</a:t>
            </a:r>
          </a:p>
          <a:p>
            <a:pPr lvl="1"/>
            <a:r>
              <a:rPr lang="sv-SE" dirty="0"/>
              <a:t>2012: 41 % (pojkar 38 %) </a:t>
            </a:r>
          </a:p>
          <a:p>
            <a:pPr lvl="1"/>
            <a:r>
              <a:rPr lang="sv-SE" dirty="0"/>
              <a:t>2023: 50 % (pojkar 50 %).</a:t>
            </a:r>
          </a:p>
          <a:p>
            <a:pPr lvl="1"/>
            <a:endParaRPr lang="sv-SE" dirty="0"/>
          </a:p>
          <a:p>
            <a:pPr lvl="1"/>
            <a:r>
              <a:rPr lang="sv-SE" dirty="0"/>
              <a:t>År 2 på gymnasiet – inte ok för mina föräldrar om jag röker cigaretter:</a:t>
            </a:r>
          </a:p>
          <a:p>
            <a:pPr lvl="1"/>
            <a:r>
              <a:rPr lang="sv-SE" dirty="0"/>
              <a:t>2019: 92 %</a:t>
            </a:r>
          </a:p>
          <a:p>
            <a:pPr lvl="1"/>
            <a:r>
              <a:rPr lang="sv-SE" dirty="0"/>
              <a:t>2023: 96 %.</a:t>
            </a:r>
            <a:endParaRPr lang="sv-SE" sz="1200" dirty="0"/>
          </a:p>
          <a:p>
            <a:pPr marL="171450" indent="-171450">
              <a:buFontTx/>
              <a:buChar char="-"/>
            </a:pPr>
            <a:r>
              <a:rPr lang="sv-SE" sz="1200" dirty="0"/>
              <a:t>I åk 9 är det en signifikant större andel elever i kommunen som upplever att det inte är ok för sina föräldrar att de dricker alkohol i jämförelse med riket (85 %). </a:t>
            </a:r>
          </a:p>
          <a:p>
            <a:pPr marL="171450" indent="-171450">
              <a:buFontTx/>
              <a:buChar char="-"/>
            </a:pPr>
            <a:r>
              <a:rPr lang="sv-SE" sz="1200" dirty="0"/>
              <a:t>Det är en signifikant större andel elever år 2 på gymnasiet i kommunen jämfört med riket (97 %) som upplever restriktivitet från sina föräldrar gällande att röka hasch eller marijuana. </a:t>
            </a:r>
            <a:endParaRPr lang="en-US" sz="16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1274164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Cirka 65 % av eleverna i kommunen är vanligtvis nöjd med sin hälsa, motsvarande andel gällande vanligtvis nöjd med sig själv är 57 % år 2 på gymnasiet. </a:t>
            </a:r>
          </a:p>
          <a:p>
            <a:pPr marL="171450" indent="-171450">
              <a:buFontTx/>
              <a:buChar char="-"/>
            </a:pPr>
            <a:r>
              <a:rPr lang="sv-SE" sz="1200" dirty="0"/>
              <a:t>Det är en signifikant större andel pojkar än flickor i båda årskurserna i kommunen som vanligtvis är nöjd med sin hälsa och nöjd med sig själv. </a:t>
            </a:r>
          </a:p>
          <a:p>
            <a:pPr marL="171450" indent="-171450">
              <a:buFontTx/>
              <a:buChar char="-"/>
            </a:pPr>
            <a:r>
              <a:rPr lang="sv-SE" sz="1200" dirty="0"/>
              <a:t>Det är en mindre andel elever åk 9 i kommunen (63 %) som vanligtvis är nöjd med sin hälsa jämfört med riket (70 %), det är främst andelen flickor som är lägre i kommunen.  </a:t>
            </a:r>
          </a:p>
          <a:p>
            <a:pPr marL="171450" indent="-171450">
              <a:buFontTx/>
              <a:buChar char="-"/>
            </a:pPr>
            <a:r>
              <a:rPr lang="sv-SE" sz="1200" dirty="0"/>
              <a:t>Det är en mindre andel flickor åk 9 i kommunen som vanligtvis är nöjd med sig själv jämfört med flickor i riket (45 %).</a:t>
            </a:r>
          </a:p>
          <a:p>
            <a:pPr marL="171450" indent="-171450">
              <a:buFontTx/>
              <a:buChar char="-"/>
            </a:pPr>
            <a:r>
              <a:rPr lang="sv-SE" sz="1200" dirty="0"/>
              <a:t>1 av 4 elever i åk 9 i kommunen skolkar minst en gång per månad, motsvarande andel bland eleverna år 2 på gymnasiet är 15 %.  </a:t>
            </a:r>
          </a:p>
          <a:p>
            <a:pPr marL="171450" indent="-171450">
              <a:buFontTx/>
              <a:buChar char="-"/>
            </a:pPr>
            <a:r>
              <a:rPr lang="sv-SE" sz="1200" dirty="0"/>
              <a:t>Sedan 2015 har andelen elever i åk 9 som är nöjd med sin hälsa, sig själv, trivs bra i skolan och skolkar ofta haft en negativ utveckling, framför allt flickorna:</a:t>
            </a:r>
          </a:p>
          <a:p>
            <a:pPr marL="457200" lvl="1" indent="0">
              <a:buFontTx/>
              <a:buNone/>
            </a:pPr>
            <a:r>
              <a:rPr lang="sv-SE" sz="1200" dirty="0"/>
              <a:t>Flickor åk 9 i kommunen</a:t>
            </a:r>
          </a:p>
          <a:p>
            <a:pPr marL="457200" lvl="1" indent="0">
              <a:buFontTx/>
              <a:buNone/>
            </a:pPr>
            <a:r>
              <a:rPr lang="sv-SE" sz="1200" dirty="0"/>
              <a:t>Vanligtvis nöjd med sin hälsa: 66 % 2015 </a:t>
            </a:r>
            <a:r>
              <a:rPr lang="sv-SE" sz="1200" dirty="0">
                <a:sym typeface="Wingdings" panose="05000000000000000000" pitchFamily="2" charset="2"/>
              </a:rPr>
              <a:t> 50 % 2023.</a:t>
            </a:r>
            <a:endParaRPr lang="sv-SE" sz="1200" dirty="0"/>
          </a:p>
          <a:p>
            <a:pPr marL="457200" lvl="1" indent="0">
              <a:buFontTx/>
              <a:buNone/>
            </a:pPr>
            <a:r>
              <a:rPr lang="sv-SE" sz="1200" dirty="0"/>
              <a:t>Vanligtvis nöjd med sig själv: 56 % 2015 </a:t>
            </a:r>
            <a:r>
              <a:rPr lang="sv-SE" sz="1200" dirty="0">
                <a:sym typeface="Wingdings" panose="05000000000000000000" pitchFamily="2" charset="2"/>
              </a:rPr>
              <a:t> 36 % 2023. </a:t>
            </a:r>
            <a:endParaRPr lang="sv-SE" sz="1200" dirty="0"/>
          </a:p>
          <a:p>
            <a:pPr marL="457200" lvl="1" indent="0">
              <a:buFontTx/>
              <a:buNone/>
            </a:pPr>
            <a:r>
              <a:rPr lang="sv-SE" sz="1200" dirty="0"/>
              <a:t>Trivs bra i skolan: 77 % 2015 </a:t>
            </a:r>
            <a:r>
              <a:rPr lang="sv-SE" sz="1200" dirty="0">
                <a:sym typeface="Wingdings" panose="05000000000000000000" pitchFamily="2" charset="2"/>
              </a:rPr>
              <a:t> 61 % 2023.</a:t>
            </a:r>
          </a:p>
          <a:p>
            <a:pPr marL="457200" lvl="1" indent="0">
              <a:buFontTx/>
              <a:buNone/>
            </a:pPr>
            <a:r>
              <a:rPr lang="sv-SE" sz="1200" dirty="0">
                <a:sym typeface="Wingdings" panose="05000000000000000000" pitchFamily="2" charset="2"/>
              </a:rPr>
              <a:t>Skolkar ofta: 4 % 2015  24 % 2023. </a:t>
            </a:r>
            <a:endParaRPr lang="sv-SE" sz="1200" dirty="0"/>
          </a:p>
          <a:p>
            <a:pPr marL="171450" indent="-171450">
              <a:buFontTx/>
              <a:buChar char="-"/>
            </a:pPr>
            <a:r>
              <a:rPr lang="sv-SE" sz="1200" dirty="0"/>
              <a:t>Utvecklingen bland elever år 2 på gymnasiet i kommunen i fråga om hälsa och skoltrivselhar varit mer stabil under samma period.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2401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t>I båda årskurserna är det en signifikant större andel pojkar än flickor som är fysisk aktiva 7 timmar eller mer per vecka.  </a:t>
            </a:r>
          </a:p>
          <a:p>
            <a:pPr marL="171450" indent="-171450">
              <a:buFontTx/>
              <a:buChar char="-"/>
            </a:pPr>
            <a:r>
              <a:rPr lang="sv-SE" sz="1200" dirty="0"/>
              <a:t>Det är en större andel elever i åk 9 (55 %) än år 2 på gymnasiet (44 %) i kommunen som är medlem i förening med fokus fysisk aktivitet. </a:t>
            </a:r>
          </a:p>
          <a:p>
            <a:pPr marL="171450" indent="-171450">
              <a:buFontTx/>
              <a:buChar char="-"/>
            </a:pPr>
            <a:r>
              <a:rPr lang="sv-SE" sz="1200" dirty="0"/>
              <a:t>Det är en mindre elever år 2 på gymnasiet i kommun jämfört med riket (50 %) som är medlem i förening med fokus fysisk aktivitet. Det är främst andelen pojkar i kommunen som är mindre.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Östersund är det ingen signifikant skillnad i fråga om andel flickor respektive pojkar och 3 timmar eller mer skärmtid, oavsett vardag eller helg. Det är en signifikant större andel elever år 2 på gymnasiet (92 %) än åk 9 (85 %) som har 3 timmar eller mer skärmtid per dag på vardagar. </a:t>
            </a:r>
            <a:endParaRPr lang="sv-SE" sz="1200" dirty="0"/>
          </a:p>
          <a:p>
            <a:pPr marL="171450" indent="-171450">
              <a:buFontTx/>
              <a:buChar char="-"/>
            </a:pPr>
            <a:r>
              <a:rPr lang="sv-SE" sz="1200" dirty="0"/>
              <a:t>I åk 9 är det en större andel pojkar i Östersund (84 %) jämfört med riket (78 %) som har 3 timmar eller mer skärmtid på vardag. </a:t>
            </a:r>
          </a:p>
          <a:p>
            <a:pPr marL="171450" indent="-171450">
              <a:buFontTx/>
              <a:buChar char="-"/>
            </a:pPr>
            <a:r>
              <a:rPr lang="sv-SE" sz="1200" dirty="0"/>
              <a:t>Även bland eleverna år 2 på gymnasiet (92 %) är det en signifikant större andel som har 3 timmar eller mer skärmtid på vardagen i jämförelse med riket (85 %). </a:t>
            </a:r>
          </a:p>
          <a:p>
            <a:endParaRPr lang="sv-SE" sz="1200" dirty="0"/>
          </a:p>
          <a:p>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32383896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dirty="0">
                <a:solidFill>
                  <a:schemeClr val="accent2">
                    <a:lumMod val="75000"/>
                  </a:schemeClr>
                </a:solidFill>
              </a:rPr>
              <a:t>Negativt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solidFill>
                  <a:schemeClr val="accent2">
                    <a:lumMod val="75000"/>
                  </a:schemeClr>
                </a:solidFill>
              </a:rPr>
              <a:t>Ökad andel elever i åk 9 i kommunen som någon gång använt receptbelagda sömn- eller lugnande läkemedel utan recept någon gång.  </a:t>
            </a:r>
          </a:p>
          <a:p>
            <a:pPr marL="628650" lvl="1" indent="-171450">
              <a:buFont typeface="Arial" panose="020B0604020202020204" pitchFamily="34" charset="0"/>
              <a:buChar char="•"/>
            </a:pPr>
            <a:r>
              <a:rPr lang="sv-SE" sz="1200" dirty="0">
                <a:solidFill>
                  <a:schemeClr val="accent2">
                    <a:lumMod val="75000"/>
                  </a:schemeClr>
                </a:solidFill>
              </a:rPr>
              <a:t>Ökad andel elever i åk 9, främst flickor, i kommunen som är snusare. </a:t>
            </a:r>
          </a:p>
          <a:p>
            <a:pPr marL="628650" lvl="1" indent="-171450">
              <a:buFont typeface="Arial" panose="020B0604020202020204" pitchFamily="34" charset="0"/>
              <a:buChar char="•"/>
            </a:pPr>
            <a:r>
              <a:rPr lang="sv-SE" sz="1200" dirty="0">
                <a:solidFill>
                  <a:schemeClr val="accent2">
                    <a:lumMod val="75000"/>
                  </a:schemeClr>
                </a:solidFill>
              </a:rPr>
              <a:t>Ökad andel elever i åk 9 och år 2 på gymnasiet, främst pojkar, i kommunen som spelat om pengar.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kommunen än i riket som kan få tag på alkohol inom 24 timmar. </a:t>
            </a:r>
          </a:p>
          <a:p>
            <a:pPr marL="628650" lvl="1" indent="-171450">
              <a:buFont typeface="Arial" panose="020B0604020202020204" pitchFamily="34" charset="0"/>
              <a:buChar char="•"/>
            </a:pPr>
            <a:r>
              <a:rPr lang="sv-SE" sz="1200" dirty="0">
                <a:solidFill>
                  <a:schemeClr val="accent2">
                    <a:lumMod val="75000"/>
                  </a:schemeClr>
                </a:solidFill>
              </a:rPr>
              <a:t>Större andel elever i år 2 på gymnasiet i kommunen än i riket som kan få tag på folköl och cigaretter inom 24 timmar. </a:t>
            </a:r>
          </a:p>
          <a:p>
            <a:pPr marL="628650" lvl="1" indent="-171450">
              <a:buFont typeface="Arial" panose="020B0604020202020204" pitchFamily="34" charset="0"/>
              <a:buChar char="•"/>
            </a:pPr>
            <a:r>
              <a:rPr lang="sv-SE" sz="1200" dirty="0">
                <a:solidFill>
                  <a:schemeClr val="accent2">
                    <a:lumMod val="75000"/>
                  </a:schemeClr>
                </a:solidFill>
              </a:rPr>
              <a:t>Ökad andel elever i åk 9 i kommunen som kan få tag på alkohol starkare än 3,5 % och anabola steroider.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i kommunen som har låg riskuppfattning, gäller alla redovisade. </a:t>
            </a:r>
          </a:p>
          <a:p>
            <a:pPr marL="628650" lvl="1" indent="-171450">
              <a:buFont typeface="Arial" panose="020B0604020202020204" pitchFamily="34" charset="0"/>
              <a:buChar char="•"/>
            </a:pPr>
            <a:r>
              <a:rPr lang="sv-SE" sz="1200" dirty="0">
                <a:solidFill>
                  <a:schemeClr val="accent2">
                    <a:lumMod val="75000"/>
                  </a:schemeClr>
                </a:solidFill>
              </a:rPr>
              <a:t>Ökad andel elever åk 9 i kommunen som har låg riskuppfattning, gäller 5 av 7 av de redovisade. </a:t>
            </a:r>
          </a:p>
          <a:p>
            <a:pPr marL="628650" lvl="1" indent="-171450">
              <a:buFont typeface="Arial" panose="020B0604020202020204" pitchFamily="34" charset="0"/>
              <a:buChar char="•"/>
            </a:pPr>
            <a:r>
              <a:rPr lang="sv-SE" sz="1200" dirty="0">
                <a:solidFill>
                  <a:schemeClr val="accent2">
                    <a:lumMod val="75000"/>
                  </a:schemeClr>
                </a:solidFill>
              </a:rPr>
              <a:t>Större andel pojkar åk 9 i kommunen än i riket som upplever låg risk med att berusa sig på alkohol varje helg och att prova sniffa/boffa.</a:t>
            </a:r>
          </a:p>
          <a:p>
            <a:pPr marL="628650" lvl="1" indent="-171450">
              <a:buFont typeface="Arial" panose="020B0604020202020204" pitchFamily="34" charset="0"/>
              <a:buChar char="•"/>
            </a:pPr>
            <a:r>
              <a:rPr lang="sv-SE" sz="1200" dirty="0">
                <a:solidFill>
                  <a:schemeClr val="accent2">
                    <a:lumMod val="75000"/>
                  </a:schemeClr>
                </a:solidFill>
              </a:rPr>
              <a:t>Mindre andel elever i åk 9, främst flickor, i kommunen än i riket som vanligtvis är nöjd med sin hälsa. </a:t>
            </a:r>
          </a:p>
          <a:p>
            <a:pPr marL="628650" lvl="1" indent="-171450">
              <a:buFont typeface="Arial" panose="020B0604020202020204" pitchFamily="34" charset="0"/>
              <a:buChar char="•"/>
            </a:pPr>
            <a:r>
              <a:rPr lang="sv-SE" sz="1200" dirty="0">
                <a:solidFill>
                  <a:schemeClr val="accent2">
                    <a:lumMod val="75000"/>
                  </a:schemeClr>
                </a:solidFill>
              </a:rPr>
              <a:t>Mindre andel flickor åk 9 i kommunen än flickor åk 9 i riket som vanligtvis är nöjd med sig själv. </a:t>
            </a:r>
          </a:p>
          <a:p>
            <a:pPr marL="628650" lvl="1" indent="-171450">
              <a:buFont typeface="Arial" panose="020B0604020202020204" pitchFamily="34" charset="0"/>
              <a:buChar char="•"/>
            </a:pPr>
            <a:r>
              <a:rPr lang="sv-SE" sz="1200" dirty="0">
                <a:solidFill>
                  <a:schemeClr val="accent2">
                    <a:lumMod val="75000"/>
                  </a:schemeClr>
                </a:solidFill>
              </a:rPr>
              <a:t>Minskad andel elever i åk 9 i kommunen, främst flickor som är nöjd med sig själv, nöjd med sin hälsa, trivs bra i skolan och en ökad andel som skolkar ofta.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främst pojkar, i kommunen än i riket som är medlem i förening med fokus fysisk aktivitet. </a:t>
            </a:r>
          </a:p>
          <a:p>
            <a:pPr marL="628650" lvl="1" indent="-171450">
              <a:buFont typeface="Arial" panose="020B0604020202020204" pitchFamily="34" charset="0"/>
              <a:buChar char="•"/>
            </a:pPr>
            <a:r>
              <a:rPr lang="sv-SE" sz="1200" dirty="0">
                <a:solidFill>
                  <a:schemeClr val="accent2">
                    <a:lumMod val="75000"/>
                  </a:schemeClr>
                </a:solidFill>
              </a:rPr>
              <a:t>Större andel pojkar åk 9 i kommunen än i riket som har 3 timmar eller mer skärmtid per vardag. </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kommunen än i riket som har 3 timmar eller mer skärmtid per vardag. </a:t>
            </a:r>
            <a:endParaRPr lang="sv-SE" sz="1600" dirty="0">
              <a:solidFill>
                <a:schemeClr val="accent2">
                  <a:lumMod val="75000"/>
                </a:schemeClr>
              </a:solidFill>
            </a:endParaRPr>
          </a:p>
          <a:p>
            <a:r>
              <a:rPr lang="sv-SE" sz="1600" dirty="0">
                <a:solidFill>
                  <a:schemeClr val="accent2">
                    <a:lumMod val="75000"/>
                  </a:schemeClr>
                </a:solidFill>
              </a:rPr>
              <a:t>Positivt</a:t>
            </a:r>
          </a:p>
          <a:p>
            <a:pPr marL="628650" lvl="1" indent="-171450">
              <a:buFont typeface="Arial" panose="020B0604020202020204" pitchFamily="34" charset="0"/>
              <a:buChar char="•"/>
            </a:pPr>
            <a:r>
              <a:rPr lang="sv-SE" sz="1200" dirty="0">
                <a:solidFill>
                  <a:schemeClr val="accent2">
                    <a:lumMod val="75000"/>
                  </a:schemeClr>
                </a:solidFill>
              </a:rPr>
              <a:t>Minskad andel elever i kommunen som druckit alkohol senaste 12 månaderna och som ofta haft intensivkonsumtion av alkohol.    </a:t>
            </a:r>
          </a:p>
          <a:p>
            <a:pPr marL="628650" lvl="1" indent="-171450">
              <a:buFont typeface="Arial" panose="020B0604020202020204" pitchFamily="34" charset="0"/>
              <a:buChar char="•"/>
            </a:pPr>
            <a:r>
              <a:rPr lang="sv-SE" sz="1200" dirty="0">
                <a:solidFill>
                  <a:schemeClr val="accent2">
                    <a:lumMod val="75000"/>
                  </a:schemeClr>
                </a:solidFill>
              </a:rPr>
              <a:t>Minskad andel elever i kommunen som är rökare. </a:t>
            </a:r>
          </a:p>
          <a:p>
            <a:pPr marL="628650" lvl="1" indent="-171450">
              <a:buFont typeface="Arial" panose="020B0604020202020204" pitchFamily="34" charset="0"/>
              <a:buChar char="•"/>
            </a:pPr>
            <a:r>
              <a:rPr lang="sv-SE" sz="1200" dirty="0">
                <a:solidFill>
                  <a:schemeClr val="accent2">
                    <a:lumMod val="75000"/>
                  </a:schemeClr>
                </a:solidFill>
              </a:rPr>
              <a:t>Minskad andel elever i kommunen som har tidig debutålder gällande att röka cigarett, dricka minst ett glas alkohol och att ha varit berusad. </a:t>
            </a:r>
          </a:p>
          <a:p>
            <a:pPr marL="628650" lvl="1" indent="-171450">
              <a:buFont typeface="Arial" panose="020B0604020202020204" pitchFamily="34" charset="0"/>
              <a:buChar char="•"/>
            </a:pPr>
            <a:r>
              <a:rPr lang="sv-SE" sz="1200" dirty="0">
                <a:solidFill>
                  <a:schemeClr val="accent2">
                    <a:lumMod val="75000"/>
                  </a:schemeClr>
                </a:solidFill>
              </a:rPr>
              <a:t>Mindre andel flickor åk 9 i kommunen än i riket som har tidig debutålder gällande att ha druckit minst ett glas alkohol och rökt cigarett.</a:t>
            </a:r>
          </a:p>
          <a:p>
            <a:pPr marL="628650" lvl="1" indent="-171450">
              <a:buFont typeface="Arial" panose="020B0604020202020204" pitchFamily="34" charset="0"/>
              <a:buChar char="•"/>
            </a:pPr>
            <a:r>
              <a:rPr lang="sv-SE" sz="1200" dirty="0">
                <a:solidFill>
                  <a:schemeClr val="accent2">
                    <a:lumMod val="75000"/>
                  </a:schemeClr>
                </a:solidFill>
              </a:rPr>
              <a:t>Mindre andel elever i år 2 på gymnasiet i kommunen än i riket som kan få tag på hasch/marijuana inom 24 timmar. </a:t>
            </a:r>
          </a:p>
          <a:p>
            <a:pPr marL="628650" lvl="1" indent="-171450">
              <a:buFont typeface="Arial" panose="020B0604020202020204" pitchFamily="34" charset="0"/>
              <a:buChar char="•"/>
            </a:pPr>
            <a:r>
              <a:rPr lang="sv-SE" sz="1200" dirty="0">
                <a:solidFill>
                  <a:schemeClr val="accent2">
                    <a:lumMod val="75000"/>
                  </a:schemeClr>
                </a:solidFill>
              </a:rPr>
              <a:t>Minskad andel elever år 2 på gymnasiet som kan få tag på folköl, alkohol starkare än 3,5 % och hasch eller marijuana.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i kommunen som upplever restriktivitet från föräldrarna gällande att dricka alkohol och att röka cigaretter. </a:t>
            </a:r>
          </a:p>
          <a:p>
            <a:pPr marL="628650" lvl="1" indent="-171450">
              <a:buFont typeface="Arial" panose="020B0604020202020204" pitchFamily="34" charset="0"/>
              <a:buChar char="•"/>
            </a:pPr>
            <a:r>
              <a:rPr lang="sv-SE" sz="1200" dirty="0">
                <a:solidFill>
                  <a:schemeClr val="accent2">
                    <a:lumMod val="75000"/>
                  </a:schemeClr>
                </a:solidFill>
              </a:rPr>
              <a:t>Större andel elever i åk 9 i kommun än i riket som upplever föräldrarestriktivitet gällande att dricka alkohol. </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 än i riket som upplever föräldrarestriktivitet gällande att röka hasch eller marijuana. </a:t>
            </a:r>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24749012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en signifikant mindre andel elever i åk 9 än år 2 på gymnasiet i kommunen som har druckit alkohol senaste 12 månaderna och haft intensivkonsumtion ofta.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t>Druckit alkohol senaste 12 månaderna	Intensivkonsumtion av alkohol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t>Åk 9: 36 %			Åk 9: 7 %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t>År 2 </a:t>
            </a:r>
            <a:r>
              <a:rPr lang="sv-SE" sz="1200" dirty="0" err="1"/>
              <a:t>gy</a:t>
            </a:r>
            <a:r>
              <a:rPr lang="sv-SE" sz="1200" dirty="0"/>
              <a:t>: 68 %			År 2 </a:t>
            </a:r>
            <a:r>
              <a:rPr lang="sv-SE" sz="1200" dirty="0" err="1"/>
              <a:t>gy</a:t>
            </a:r>
            <a:r>
              <a:rPr lang="sv-SE" sz="1200" dirty="0"/>
              <a:t>: 21 %</a:t>
            </a:r>
          </a:p>
          <a:p>
            <a:pPr marL="171450" indent="-171450">
              <a:buFontTx/>
              <a:buChar char="-"/>
            </a:pPr>
            <a:r>
              <a:rPr lang="sv-SE" sz="1200" dirty="0"/>
              <a:t>Det är ingen signifikant skillnad mellan flickor i pojkar i någon av årskurserna. </a:t>
            </a:r>
          </a:p>
          <a:p>
            <a:pPr marL="171450" indent="-171450">
              <a:buFontTx/>
              <a:buChar char="-"/>
            </a:pPr>
            <a:r>
              <a:rPr lang="sv-SE" sz="1200" dirty="0"/>
              <a:t>Sedan 2012 är det en signifikant minskning i båda årskurserna gällande att ha druckit alkohol senaste 12 månaderna, i åk 9 har det minskat från 53 % till 36 % och minskningen för år 2 gymnasiet är från 82 % till 68 %. </a:t>
            </a:r>
          </a:p>
          <a:p>
            <a:pPr marL="171450" indent="-171450">
              <a:buFontTx/>
              <a:buChar char="-"/>
            </a:pPr>
            <a:r>
              <a:rPr lang="sv-SE" sz="1200" dirty="0"/>
              <a:t>Även gällande att ofta haft intensivkonsumtion har andelen elever minskat år 2 på gymnasiet i kommunen från 36 % 2012 till 21 % 2023 och främst är det pojkar som minskat signifikant med cirka 10 procentenheter. </a:t>
            </a:r>
          </a:p>
          <a:p>
            <a:pPr marL="171450" indent="-171450">
              <a:buFontTx/>
              <a:buChar char="-"/>
            </a:pPr>
            <a:r>
              <a:rPr lang="sv-SE" sz="1200" dirty="0"/>
              <a:t>Andel elever i kommunerna, oavsett årskurs, som har druckit alkohol senaste 12 månaderna eller haft intensivkonsumtion, är på samma nivå som länet och riket. </a:t>
            </a:r>
          </a:p>
          <a:p>
            <a:pPr marL="171450" indent="-171450">
              <a:buFontTx/>
              <a:buChar char="-"/>
            </a:pPr>
            <a:r>
              <a:rPr lang="sv-SE" sz="1200" dirty="0"/>
              <a:t>Den totala årskonsumtionen mätt i 100-procentig alkohol är något lägre i kommunen med 0, 96 liter jämfört med 1,06 liter för länet i åk 9. Bland elever år 2 på gymnasiet är det något större skillnad med mellan kommun och länet, med 2,15 liter för Östersund och 2,62 liter för länet. </a:t>
            </a:r>
          </a:p>
          <a:p>
            <a:pPr marL="171450" indent="-171450">
              <a:buFontTx/>
              <a:buChar char="-"/>
            </a:pPr>
            <a:r>
              <a:rPr lang="sv-SE" sz="1200" dirty="0"/>
              <a:t>I åk 9 är det främst starköl som dricks i mindre utsträckning jämfört med länssnittet. Bland elever år 2 på gymnasiet är det främst starköl men också blanddryck som dricks i mindre mängd i kommunen.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3883198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Ungefär 1 av 4 elever i kommunen har senaste 12 månaderna blivit erbjuden att prova eller köpa narkotika. </a:t>
            </a:r>
          </a:p>
          <a:p>
            <a:pPr marL="171450" indent="-171450">
              <a:buFontTx/>
              <a:buChar char="-"/>
            </a:pPr>
            <a:r>
              <a:rPr lang="sv-SE" sz="1200" dirty="0">
                <a:solidFill>
                  <a:schemeClr val="accent2">
                    <a:lumMod val="75000"/>
                  </a:schemeClr>
                </a:solidFill>
              </a:rPr>
              <a:t>I kommunen förekommer inga signifikanta skillnader mellan flickor och pojkar i någon av årskurserna. </a:t>
            </a:r>
          </a:p>
          <a:p>
            <a:pPr marL="171450" indent="-171450">
              <a:buFontTx/>
              <a:buChar char="-"/>
            </a:pPr>
            <a:r>
              <a:rPr lang="sv-SE" sz="1200" dirty="0">
                <a:solidFill>
                  <a:schemeClr val="accent2">
                    <a:lumMod val="75000"/>
                  </a:schemeClr>
                </a:solidFill>
              </a:rPr>
              <a:t>Den enda signifikanta skillnaden över tid i kommunen är bland elever åk 9, att andelen som använt läkemedel utan recept har ökat från 2 % 2012 till 6 % 2023. </a:t>
            </a:r>
          </a:p>
          <a:p>
            <a:pPr marL="171450" indent="-171450">
              <a:buFontTx/>
              <a:buChar char="-"/>
            </a:pPr>
            <a:r>
              <a:rPr lang="sv-SE" sz="1200" dirty="0">
                <a:solidFill>
                  <a:schemeClr val="accent2">
                    <a:lumMod val="75000"/>
                  </a:schemeClr>
                </a:solidFill>
              </a:rPr>
              <a:t>Det är en signifikant större andel elever i den äldre (29 %) än den yngre (21 %) årskursen som blivit erbjuden att prova eller köpa narkotika. </a:t>
            </a:r>
          </a:p>
          <a:p>
            <a:pPr marL="171450" indent="-171450">
              <a:buFontTx/>
              <a:buChar char="-"/>
            </a:pPr>
            <a:r>
              <a:rPr lang="sv-SE" sz="1200" dirty="0">
                <a:solidFill>
                  <a:schemeClr val="accent2">
                    <a:lumMod val="75000"/>
                  </a:schemeClr>
                </a:solidFill>
              </a:rPr>
              <a:t>Det är en signifikant större andel elever i åk 9 (6 %) jämfört med år 2 på gymnasiet (3 %) som använt läkemedel.  </a:t>
            </a:r>
          </a:p>
          <a:p>
            <a:pPr marL="171450" indent="-171450">
              <a:buFontTx/>
              <a:buChar char="-"/>
            </a:pPr>
            <a:r>
              <a:rPr lang="sv-SE" sz="1200" dirty="0">
                <a:solidFill>
                  <a:schemeClr val="accent2">
                    <a:lumMod val="75000"/>
                  </a:schemeClr>
                </a:solidFill>
              </a:rPr>
              <a:t>Det är inga signifikanta skillnader mellan elever i åk 9 eller år 2 på gymnasiet i kommunen i jämförelse med länet eller riket när det kommer till narkotika och läkemedel.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1163970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är det lika vanligt i båda årskurserna att vara </a:t>
            </a:r>
            <a:r>
              <a:rPr lang="sv-SE" sz="1200" dirty="0" err="1">
                <a:solidFill>
                  <a:schemeClr val="accent2">
                    <a:lumMod val="75000"/>
                  </a:schemeClr>
                </a:solidFill>
              </a:rPr>
              <a:t>vejpare</a:t>
            </a:r>
            <a:r>
              <a:rPr lang="sv-SE" sz="1200" dirty="0">
                <a:solidFill>
                  <a:schemeClr val="accent2">
                    <a:lumMod val="75000"/>
                  </a:schemeClr>
                </a:solidFill>
              </a:rPr>
              <a:t>. Att vara rökare, snusare av tobakssnus och vitt snus är det en större andel elever år 2 på gymnasiet än i åk 9 som är.</a:t>
            </a:r>
          </a:p>
          <a:p>
            <a:pPr marL="628650" lvl="1" indent="-171450">
              <a:buFontTx/>
              <a:buChar char="-"/>
            </a:pPr>
            <a:r>
              <a:rPr lang="sv-SE" sz="1200" dirty="0">
                <a:solidFill>
                  <a:schemeClr val="accent2">
                    <a:lumMod val="75000"/>
                  </a:schemeClr>
                </a:solidFill>
              </a:rPr>
              <a:t>Rökare: 9 % i åk 9 – 19 % år 2 </a:t>
            </a:r>
            <a:r>
              <a:rPr lang="sv-SE" sz="1200" dirty="0" err="1">
                <a:solidFill>
                  <a:schemeClr val="accent2">
                    <a:lumMod val="75000"/>
                  </a:schemeClr>
                </a:solidFill>
              </a:rPr>
              <a:t>gy</a:t>
            </a:r>
            <a:endParaRPr lang="sv-SE" sz="1200" dirty="0">
              <a:solidFill>
                <a:schemeClr val="accent2">
                  <a:lumMod val="75000"/>
                </a:schemeClr>
              </a:solidFill>
            </a:endParaRPr>
          </a:p>
          <a:p>
            <a:pPr marL="628650" lvl="1" indent="-171450">
              <a:buFontTx/>
              <a:buChar char="-"/>
            </a:pPr>
            <a:r>
              <a:rPr lang="sv-SE" sz="1200" dirty="0">
                <a:solidFill>
                  <a:schemeClr val="accent2">
                    <a:lumMod val="75000"/>
                  </a:schemeClr>
                </a:solidFill>
              </a:rPr>
              <a:t>Snusare: 16 % i åk 9 – 28 % år 2 </a:t>
            </a:r>
            <a:r>
              <a:rPr lang="sv-SE" sz="1200" dirty="0" err="1">
                <a:solidFill>
                  <a:schemeClr val="accent2">
                    <a:lumMod val="75000"/>
                  </a:schemeClr>
                </a:solidFill>
              </a:rPr>
              <a:t>gy</a:t>
            </a:r>
            <a:endParaRPr lang="sv-SE" sz="1200" dirty="0">
              <a:solidFill>
                <a:schemeClr val="accent2">
                  <a:lumMod val="75000"/>
                </a:schemeClr>
              </a:solidFill>
            </a:endParaRPr>
          </a:p>
          <a:p>
            <a:pPr marL="628650" lvl="1" indent="-171450">
              <a:buFontTx/>
              <a:buChar char="-"/>
            </a:pPr>
            <a:r>
              <a:rPr lang="sv-SE" sz="1200" dirty="0">
                <a:solidFill>
                  <a:schemeClr val="accent2">
                    <a:lumMod val="75000"/>
                  </a:schemeClr>
                </a:solidFill>
              </a:rPr>
              <a:t>Snusare av vitt snus: 16 % åk 9 – 24 % år 2 </a:t>
            </a:r>
            <a:r>
              <a:rPr lang="sv-SE" sz="1200" dirty="0" err="1">
                <a:solidFill>
                  <a:schemeClr val="accent2">
                    <a:lumMod val="75000"/>
                  </a:schemeClr>
                </a:solidFill>
              </a:rPr>
              <a:t>gy</a:t>
            </a:r>
            <a:r>
              <a:rPr lang="sv-SE" sz="1200" dirty="0">
                <a:solidFill>
                  <a:schemeClr val="accent2">
                    <a:lumMod val="75000"/>
                  </a:schemeClr>
                </a:solidFill>
              </a:rPr>
              <a:t> </a:t>
            </a:r>
          </a:p>
          <a:p>
            <a:pPr marL="171450" indent="-171450">
              <a:buFontTx/>
              <a:buChar char="-"/>
            </a:pPr>
            <a:r>
              <a:rPr lang="sv-SE" sz="1200" dirty="0">
                <a:solidFill>
                  <a:schemeClr val="accent2">
                    <a:lumMod val="75000"/>
                  </a:schemeClr>
                </a:solidFill>
              </a:rPr>
              <a:t>I år 2 på gymnasiet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i övrigt är det inga könsskillnader i någon årskurs.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Över tid har andelen elever i kommunen som är rökare minskat signifikant i båda årskurserna. </a:t>
            </a:r>
          </a:p>
          <a:p>
            <a:pPr marL="171450" indent="-171450">
              <a:buFontTx/>
              <a:buChar char="-"/>
            </a:pPr>
            <a:r>
              <a:rPr lang="sv-SE" sz="1200" dirty="0">
                <a:solidFill>
                  <a:schemeClr val="accent2">
                    <a:lumMod val="75000"/>
                  </a:schemeClr>
                </a:solidFill>
              </a:rPr>
              <a:t>Andelen elever i kommunen som är rökare, </a:t>
            </a:r>
            <a:r>
              <a:rPr lang="sv-SE" sz="1200" dirty="0" err="1">
                <a:solidFill>
                  <a:schemeClr val="accent2">
                    <a:lumMod val="75000"/>
                  </a:schemeClr>
                </a:solidFill>
              </a:rPr>
              <a:t>vejpare</a:t>
            </a:r>
            <a:r>
              <a:rPr lang="sv-SE" sz="1200" dirty="0">
                <a:solidFill>
                  <a:schemeClr val="accent2">
                    <a:lumMod val="75000"/>
                  </a:schemeClr>
                </a:solidFill>
              </a:rPr>
              <a:t>, snusare av tobakssnus eller vitt snus skiljer sig inte signifikant mot länet eller riket. </a:t>
            </a:r>
          </a:p>
          <a:p>
            <a:pPr marL="171450" indent="-171450">
              <a:buFontTx/>
              <a:buChar char="-"/>
            </a:pPr>
            <a:r>
              <a:rPr lang="sv-SE" sz="1200" dirty="0">
                <a:solidFill>
                  <a:schemeClr val="accent2">
                    <a:lumMod val="75000"/>
                  </a:schemeClr>
                </a:solidFill>
              </a:rPr>
              <a:t>I åk 9 är det en signifikant ökning av elever sedan 2019, främst flickor, som är snusare. Andelen elever år 2 på gymnasiet har varit på samma nivå sedan 2012. </a:t>
            </a:r>
          </a:p>
          <a:p>
            <a:r>
              <a:rPr lang="sv-SE" dirty="0"/>
              <a:t>	Åk 9 flickor andel snusare:</a:t>
            </a:r>
          </a:p>
          <a:p>
            <a:r>
              <a:rPr lang="sv-SE" dirty="0"/>
              <a:t>	2019 5 % </a:t>
            </a:r>
            <a:r>
              <a:rPr lang="sv-SE" dirty="0">
                <a:sym typeface="Wingdings" panose="05000000000000000000" pitchFamily="2" charset="2"/>
              </a:rPr>
              <a:t> 14 % 2023.</a:t>
            </a:r>
          </a:p>
          <a:p>
            <a:r>
              <a:rPr lang="sv-SE" dirty="0">
                <a:sym typeface="Wingdings" panose="05000000000000000000" pitchFamily="2" charset="2"/>
              </a:rPr>
              <a:t>	Åk 9 totalen andel snusare:</a:t>
            </a:r>
          </a:p>
          <a:p>
            <a:r>
              <a:rPr lang="sv-SE" dirty="0">
                <a:sym typeface="Wingdings" panose="05000000000000000000" pitchFamily="2" charset="2"/>
              </a:rPr>
              <a:t>	2019 9 %  16 % 2023. </a:t>
            </a:r>
          </a:p>
          <a:p>
            <a:pPr marL="628650" lvl="1"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2531831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ellen.kristiansson@ostersund.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Östersunds kommun</a:t>
            </a:r>
          </a:p>
        </p:txBody>
      </p:sp>
      <p:sp>
        <p:nvSpPr>
          <p:cNvPr id="2" name="Rektangel 1">
            <a:extLst>
              <a:ext uri="{FF2B5EF4-FFF2-40B4-BE49-F238E27FC236}">
                <a16:creationId xmlns:a16="http://schemas.microsoft.com/office/drawing/2014/main" id="{84BE054C-EDEF-1FF0-7677-B963F40DA87B}"/>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09F9792F-3747-D912-1ED2-664BE268E6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11" y="5788353"/>
            <a:ext cx="2431351" cy="933944"/>
          </a:xfrm>
          <a:prstGeom prst="rect">
            <a:avLst/>
          </a:prstGeom>
        </p:spPr>
      </p:pic>
      <p:pic>
        <p:nvPicPr>
          <p:cNvPr id="1026" name="Picture 2">
            <a:extLst>
              <a:ext uri="{FF2B5EF4-FFF2-40B4-BE49-F238E27FC236}">
                <a16:creationId xmlns:a16="http://schemas.microsoft.com/office/drawing/2014/main" id="{3AEBDE7D-599E-CFAB-0642-F85D0F70F8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7362" y="5816733"/>
            <a:ext cx="1914981" cy="877185"/>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EB6C1473-FDE4-1E9D-D725-BD84DA8885C6}"/>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6" name="Rubrik 1">
            <a:extLst>
              <a:ext uri="{FF2B5EF4-FFF2-40B4-BE49-F238E27FC236}">
                <a16:creationId xmlns:a16="http://schemas.microsoft.com/office/drawing/2014/main" id="{1D318453-81D9-50A1-A7D1-A090EB82487E}"/>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36926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247607"/>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3599222889"/>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1163303698"/>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EE4043A4-C3F1-BC5C-DB57-780A40E2994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93644" y="309236"/>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33351" y="1274789"/>
            <a:ext cx="4013202" cy="5131367"/>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kommunen är det vanligare att ha spelat om pengar bland de äldre eleverna jämfört med de yngre. </a:t>
            </a:r>
          </a:p>
          <a:p>
            <a:r>
              <a:rPr lang="sv-SE" sz="1600" dirty="0">
                <a:solidFill>
                  <a:schemeClr val="accent2">
                    <a:lumMod val="75000"/>
                  </a:schemeClr>
                </a:solidFill>
              </a:rPr>
              <a:t>I båda årskurserna är det en signifikant större andel pojkar än flickor som har spelat om pengar.</a:t>
            </a:r>
          </a:p>
          <a:p>
            <a:r>
              <a:rPr lang="sv-SE" sz="1600" dirty="0">
                <a:solidFill>
                  <a:schemeClr val="accent2">
                    <a:lumMod val="75000"/>
                  </a:schemeClr>
                </a:solidFill>
              </a:rPr>
              <a:t>I åk 9 är det en signifikant ökning av andel elever som har spelat om pengar 2023 i jämförelse med 2012 och det är främst andelen pojkar som ökat. </a:t>
            </a:r>
          </a:p>
          <a:p>
            <a:r>
              <a:rPr lang="sv-SE" sz="1600" dirty="0">
                <a:solidFill>
                  <a:schemeClr val="accent2">
                    <a:lumMod val="75000"/>
                  </a:schemeClr>
                </a:solidFill>
              </a:rPr>
              <a:t>Bland eleverna år 2 på gymnasiet är det en signifikant ökning av pojkar mellan 2019 och 2023 som har spelat om pengar, men det är dock tillbaka på liknande nivåer som 2012. </a:t>
            </a:r>
          </a:p>
          <a:p>
            <a:r>
              <a:rPr lang="sv-SE" sz="1600" dirty="0">
                <a:solidFill>
                  <a:schemeClr val="accent2">
                    <a:lumMod val="75000"/>
                  </a:schemeClr>
                </a:solidFill>
              </a:rPr>
              <a:t>Andelen elever i kommunen som spelat om pengar är på samma nivå som länet och riket.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3" name="Diagram 2">
            <a:extLst>
              <a:ext uri="{FF2B5EF4-FFF2-40B4-BE49-F238E27FC236}">
                <a16:creationId xmlns:a16="http://schemas.microsoft.com/office/drawing/2014/main" id="{EBB92ED8-7B41-EBB5-4F22-8666E826558F}"/>
              </a:ext>
            </a:extLst>
          </p:cNvPr>
          <p:cNvGraphicFramePr>
            <a:graphicFrameLocks/>
          </p:cNvGraphicFramePr>
          <p:nvPr>
            <p:extLst>
              <p:ext uri="{D42A27DB-BD31-4B8C-83A1-F6EECF244321}">
                <p14:modId xmlns:p14="http://schemas.microsoft.com/office/powerpoint/2010/main" val="3973475356"/>
              </p:ext>
            </p:extLst>
          </p:nvPr>
        </p:nvGraphicFramePr>
        <p:xfrm>
          <a:off x="5636332" y="1043214"/>
          <a:ext cx="6298994" cy="5008672"/>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BCF90282-60BC-227E-8473-E370911B798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673611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79" y="128173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21A78488-1584-583D-4729-942164BEFDA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45335"/>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295012"/>
            <a:ext cx="3850280" cy="4745703"/>
          </a:xfrm>
          <a:solidFill>
            <a:schemeClr val="accent2">
              <a:lumMod val="40000"/>
              <a:lumOff val="60000"/>
            </a:schemeClr>
          </a:solidFill>
        </p:spPr>
        <p:txBody>
          <a:bodyPr anchor="t">
            <a:normAutofit/>
          </a:bodyPr>
          <a:lstStyle/>
          <a:p>
            <a:r>
              <a:rPr lang="sv-SE" sz="1600" dirty="0">
                <a:solidFill>
                  <a:schemeClr val="accent2">
                    <a:lumMod val="75000"/>
                  </a:schemeClr>
                </a:solidFill>
              </a:rPr>
              <a:t>Att snusa, röka cigaretter och att ha druckit minst </a:t>
            </a:r>
            <a:r>
              <a:rPr lang="sv-SE" sz="1600">
                <a:solidFill>
                  <a:schemeClr val="accent2">
                    <a:lumMod val="75000"/>
                  </a:schemeClr>
                </a:solidFill>
              </a:rPr>
              <a:t>ett glas alkohol </a:t>
            </a:r>
            <a:r>
              <a:rPr lang="sv-SE" sz="1600" dirty="0">
                <a:solidFill>
                  <a:schemeClr val="accent2">
                    <a:lumMod val="75000"/>
                  </a:schemeClr>
                </a:solidFill>
              </a:rPr>
              <a:t>är vanligast när det kommer till tidig debutålder bland eleverna i åk 9 i kommunen.</a:t>
            </a:r>
          </a:p>
          <a:p>
            <a:r>
              <a:rPr lang="sv-SE" sz="1600" dirty="0">
                <a:solidFill>
                  <a:schemeClr val="accent2">
                    <a:lumMod val="75000"/>
                  </a:schemeClr>
                </a:solidFill>
              </a:rPr>
              <a:t>Att ha snusat vid 13 års ålder eller yngre är den debut som är statistiskt säkerställt bland eleverna i kommunen, det är en större andel pojkar än flickor. </a:t>
            </a:r>
          </a:p>
          <a:p>
            <a:r>
              <a:rPr lang="sv-SE" sz="1600" dirty="0">
                <a:solidFill>
                  <a:schemeClr val="accent2">
                    <a:lumMod val="75000"/>
                  </a:schemeClr>
                </a:solidFill>
              </a:rPr>
              <a:t>Över tid har andelen elever i åk 9 i Östersund som har tidig debutålder gällande berusning, druckit minst ett glas alkohol och rökt cigarett minskat. </a:t>
            </a:r>
          </a:p>
          <a:p>
            <a:r>
              <a:rPr lang="sv-SE" sz="1600" dirty="0">
                <a:solidFill>
                  <a:schemeClr val="accent2">
                    <a:lumMod val="75000"/>
                  </a:schemeClr>
                </a:solidFill>
              </a:rPr>
              <a:t>Det är en mindre andel flickor i åk 9 i kommunen jämfört med flickor i riket som druckit minst ett glas alkohol och som rökte cigarett vid 13 år eller yngre. </a:t>
            </a:r>
          </a:p>
          <a:p>
            <a:endParaRPr lang="sv-SE" sz="1600" dirty="0"/>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6" name="Diagram 5">
            <a:extLst>
              <a:ext uri="{FF2B5EF4-FFF2-40B4-BE49-F238E27FC236}">
                <a16:creationId xmlns:a16="http://schemas.microsoft.com/office/drawing/2014/main" id="{AB56AAF6-EC02-43FF-B874-CF5CBA16AA28}"/>
              </a:ext>
            </a:extLst>
          </p:cNvPr>
          <p:cNvGraphicFramePr>
            <a:graphicFrameLocks/>
          </p:cNvGraphicFramePr>
          <p:nvPr>
            <p:extLst>
              <p:ext uri="{D42A27DB-BD31-4B8C-83A1-F6EECF244321}">
                <p14:modId xmlns:p14="http://schemas.microsoft.com/office/powerpoint/2010/main" val="1063918933"/>
              </p:ext>
            </p:extLst>
          </p:nvPr>
        </p:nvGraphicFramePr>
        <p:xfrm>
          <a:off x="5637122" y="1043213"/>
          <a:ext cx="6370393" cy="5249302"/>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AF049684-CFE3-4978-4933-1D835E87FE0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22277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267349"/>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32114"/>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D22A1057-EC56-CAA3-1493-3DDB0BC07EF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2466" y="253481"/>
            <a:ext cx="3429000" cy="790676"/>
          </a:xfrm>
        </p:spPr>
        <p:txBody>
          <a:bodyPr anchor="b">
            <a:normAutofit/>
          </a:bodyPr>
          <a:lstStyle/>
          <a:p>
            <a:pPr algn="ctr"/>
            <a:r>
              <a:rPr lang="sv-SE" sz="3200" dirty="0">
                <a:solidFill>
                  <a:schemeClr val="accent2">
                    <a:lumMod val="75000"/>
                  </a:schemeClr>
                </a:solidFill>
              </a:rPr>
              <a:t>Tillgänglighet </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170687" y="1167853"/>
            <a:ext cx="3975607" cy="5533639"/>
          </a:xfrm>
          <a:noFill/>
        </p:spPr>
        <p:txBody>
          <a:bodyPr anchor="t">
            <a:noAutofit/>
          </a:bodyPr>
          <a:lstStyle/>
          <a:p>
            <a:r>
              <a:rPr lang="sv-SE" sz="1600" dirty="0">
                <a:solidFill>
                  <a:schemeClr val="accent2">
                    <a:lumMod val="75000"/>
                  </a:schemeClr>
                </a:solidFill>
              </a:rPr>
              <a:t>Det är en signifikant större andel elever i år 2 på gymnasiet än i åk 9 som kan få tag på alkohol och cigaretter inom 24 timmar. </a:t>
            </a:r>
          </a:p>
          <a:p>
            <a:r>
              <a:rPr lang="sv-SE" sz="1600" dirty="0">
                <a:solidFill>
                  <a:schemeClr val="accent2">
                    <a:lumMod val="75000"/>
                  </a:schemeClr>
                </a:solidFill>
              </a:rPr>
              <a:t>Det är ingen signifikant skillnad mellan flickor och pojkar i någon av årskurserna. </a:t>
            </a:r>
          </a:p>
          <a:p>
            <a:r>
              <a:rPr lang="sv-SE" sz="1600" dirty="0">
                <a:solidFill>
                  <a:schemeClr val="accent2">
                    <a:lumMod val="75000"/>
                  </a:schemeClr>
                </a:solidFill>
              </a:rPr>
              <a:t>Ingen signifikant skillnad med länet. </a:t>
            </a:r>
          </a:p>
          <a:p>
            <a:r>
              <a:rPr lang="sv-SE" sz="1600" dirty="0">
                <a:solidFill>
                  <a:schemeClr val="accent2">
                    <a:lumMod val="75000"/>
                  </a:schemeClr>
                </a:solidFill>
              </a:rPr>
              <a:t>Det är en signifikant större andel elever i åk 9 i kommunen jämfört med riket som kan få tag på alkohol. </a:t>
            </a:r>
          </a:p>
          <a:p>
            <a:r>
              <a:rPr lang="sv-SE" sz="1600" dirty="0">
                <a:solidFill>
                  <a:schemeClr val="accent2">
                    <a:lumMod val="75000"/>
                  </a:schemeClr>
                </a:solidFill>
              </a:rPr>
              <a:t>Det är en större andel elever år 2 på gymnasiet i jämförelse med riket som kan få tag på folköl i och cigaretter. Samtidigt är det en mindre andel elever i årskursen som kan få tag på hasch/marijuana jämfört med riket.</a:t>
            </a:r>
          </a:p>
          <a:p>
            <a:r>
              <a:rPr lang="sv-SE" sz="1600" dirty="0">
                <a:solidFill>
                  <a:schemeClr val="accent2">
                    <a:lumMod val="75000"/>
                  </a:schemeClr>
                </a:solidFill>
              </a:rPr>
              <a:t>En ökad andel elever i åk 9 som kan få tag på alkohol starkare än 3,5 % och anabola steroider.  </a:t>
            </a:r>
          </a:p>
          <a:p>
            <a:r>
              <a:rPr lang="sv-SE" sz="1600" dirty="0">
                <a:solidFill>
                  <a:schemeClr val="accent2">
                    <a:lumMod val="75000"/>
                  </a:schemeClr>
                </a:solidFill>
              </a:rPr>
              <a:t>Över tid har andelen elever år 2 på gymnasiet som kan få tag på hasch/marijuana och alkohol inom 24 timmar minskat.</a:t>
            </a:r>
            <a:endParaRPr lang="sv-SE" sz="1600" dirty="0">
              <a:solidFill>
                <a:schemeClr val="accent2">
                  <a:lumMod val="75000"/>
                </a:schemeClr>
              </a:solidFill>
              <a:highlight>
                <a:srgbClr val="FFFF00"/>
              </a:highlight>
            </a:endParaRPr>
          </a:p>
        </p:txBody>
      </p:sp>
      <p:sp>
        <p:nvSpPr>
          <p:cNvPr id="4" name="Rubrik 1">
            <a:extLst>
              <a:ext uri="{FF2B5EF4-FFF2-40B4-BE49-F238E27FC236}">
                <a16:creationId xmlns:a16="http://schemas.microsoft.com/office/drawing/2014/main" id="{4FFB1ADF-EC22-2CF7-DB6F-7FDF394CB996}"/>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7" name="Diagram 6">
            <a:extLst>
              <a:ext uri="{FF2B5EF4-FFF2-40B4-BE49-F238E27FC236}">
                <a16:creationId xmlns:a16="http://schemas.microsoft.com/office/drawing/2014/main" id="{216F2D9C-7BF6-D439-FE76-1C6B9BC8430F}"/>
              </a:ext>
            </a:extLst>
          </p:cNvPr>
          <p:cNvGraphicFramePr>
            <a:graphicFrameLocks/>
          </p:cNvGraphicFramePr>
          <p:nvPr>
            <p:extLst>
              <p:ext uri="{D42A27DB-BD31-4B8C-83A1-F6EECF244321}">
                <p14:modId xmlns:p14="http://schemas.microsoft.com/office/powerpoint/2010/main" val="2976304985"/>
              </p:ext>
            </p:extLst>
          </p:nvPr>
        </p:nvGraphicFramePr>
        <p:xfrm>
          <a:off x="5637124" y="111760"/>
          <a:ext cx="6554874" cy="32410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7">
            <a:extLst>
              <a:ext uri="{FF2B5EF4-FFF2-40B4-BE49-F238E27FC236}">
                <a16:creationId xmlns:a16="http://schemas.microsoft.com/office/drawing/2014/main" id="{0D8703A4-6D78-36B0-B992-E93B40314E96}"/>
              </a:ext>
            </a:extLst>
          </p:cNvPr>
          <p:cNvGraphicFramePr>
            <a:graphicFrameLocks/>
          </p:cNvGraphicFramePr>
          <p:nvPr>
            <p:extLst>
              <p:ext uri="{D42A27DB-BD31-4B8C-83A1-F6EECF244321}">
                <p14:modId xmlns:p14="http://schemas.microsoft.com/office/powerpoint/2010/main" val="3693466656"/>
              </p:ext>
            </p:extLst>
          </p:nvPr>
        </p:nvGraphicFramePr>
        <p:xfrm>
          <a:off x="5637124" y="3352799"/>
          <a:ext cx="6554873" cy="3251719"/>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Rak koppling 9">
            <a:extLst>
              <a:ext uri="{FF2B5EF4-FFF2-40B4-BE49-F238E27FC236}">
                <a16:creationId xmlns:a16="http://schemas.microsoft.com/office/drawing/2014/main" id="{F5CC421B-6C7D-0533-962C-48E9F0857DEF}"/>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23EE90BD-C047-0BDC-17E2-3FA44AB4CFC1}"/>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62DA9B9E-3D1D-E68F-6364-B3E9ADAFDE4D}"/>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cxnSp>
        <p:nvCxnSpPr>
          <p:cNvPr id="11" name="Rak koppling 10">
            <a:extLst>
              <a:ext uri="{FF2B5EF4-FFF2-40B4-BE49-F238E27FC236}">
                <a16:creationId xmlns:a16="http://schemas.microsoft.com/office/drawing/2014/main" id="{FA4A0EF0-87D4-5DBE-6BBC-8CC71EF309FA}"/>
              </a:ext>
            </a:extLst>
          </p:cNvPr>
          <p:cNvCxnSpPr>
            <a:cxnSpLocks/>
          </p:cNvCxnSpPr>
          <p:nvPr/>
        </p:nvCxnSpPr>
        <p:spPr>
          <a:xfrm>
            <a:off x="5826539" y="3335032"/>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785459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i någon årskurs.</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1566F005-0F45-20D3-ABD3-2944FAD8F23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1115641" y="317421"/>
            <a:ext cx="3967991" cy="730723"/>
          </a:xfrm>
        </p:spPr>
        <p:txBody>
          <a:bodyPr vert="horz" lIns="91440" tIns="45720" rIns="91440" bIns="45720" rtlCol="0" anchor="b">
            <a:normAutofit/>
          </a:bodyPr>
          <a:lstStyle/>
          <a:p>
            <a:pPr algn="ctr"/>
            <a:r>
              <a:rPr lang="en-US" sz="3200" kern="1200" dirty="0">
                <a:solidFill>
                  <a:schemeClr val="accent2">
                    <a:lumMod val="75000"/>
                  </a:schemeClr>
                </a:solidFill>
                <a:latin typeface="+mj-lt"/>
                <a:ea typeface="+mj-ea"/>
                <a:cs typeface="+mj-cs"/>
              </a:rPr>
              <a:t>Riskuppfattning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870864" y="1253804"/>
            <a:ext cx="4540313" cy="5492436"/>
          </a:xfrm>
          <a:noFill/>
        </p:spPr>
        <p:txBody>
          <a:bodyPr vert="horz" lIns="91440" tIns="45720" rIns="91440" bIns="45720" rtlCol="0">
            <a:normAutofit lnSpcReduction="10000"/>
          </a:bodyPr>
          <a:lstStyle/>
          <a:p>
            <a:r>
              <a:rPr lang="sv-SE" sz="1600" kern="1200" dirty="0">
                <a:solidFill>
                  <a:schemeClr val="accent2">
                    <a:lumMod val="75000"/>
                  </a:schemeClr>
                </a:solidFill>
                <a:latin typeface="+mn-lt"/>
                <a:ea typeface="+mn-ea"/>
                <a:cs typeface="+mn-cs"/>
              </a:rPr>
              <a:t>Drygt hälften av eleverna i kommunen upplever låg risk med att prova marijuana eller hasch 1-2 gånger. </a:t>
            </a:r>
          </a:p>
          <a:p>
            <a:r>
              <a:rPr lang="sv-SE" sz="1600" kern="1200" dirty="0">
                <a:solidFill>
                  <a:schemeClr val="accent2">
                    <a:lumMod val="75000"/>
                  </a:schemeClr>
                </a:solidFill>
                <a:latin typeface="+mn-lt"/>
                <a:ea typeface="+mn-ea"/>
                <a:cs typeface="+mn-cs"/>
              </a:rPr>
              <a:t>Större andel elever i yngre årskursen än i den äldre i kommunen som upplever låg riskuppfattning.  </a:t>
            </a:r>
          </a:p>
          <a:p>
            <a:r>
              <a:rPr lang="sv-SE" sz="1600" kern="1200" dirty="0">
                <a:solidFill>
                  <a:schemeClr val="accent2">
                    <a:lumMod val="75000"/>
                  </a:schemeClr>
                </a:solidFill>
                <a:latin typeface="+mn-lt"/>
                <a:ea typeface="+mn-ea"/>
                <a:cs typeface="+mn-cs"/>
              </a:rPr>
              <a:t>Större andel pojkar än flickor i kommunen som upplever det som låg risk gällande berusa sig på alkohol varje helg och att prova marijuana eller hasch 1-2 gånger. </a:t>
            </a:r>
          </a:p>
          <a:p>
            <a:r>
              <a:rPr lang="sv-SE" sz="1600" kern="1200" dirty="0">
                <a:solidFill>
                  <a:schemeClr val="accent2">
                    <a:lumMod val="75000"/>
                  </a:schemeClr>
                </a:solidFill>
                <a:latin typeface="+mn-lt"/>
                <a:ea typeface="+mn-ea"/>
                <a:cs typeface="+mn-cs"/>
              </a:rPr>
              <a:t>I Östersund är det över tid en signifikant ökning av andel elever år 2 på gymnasiet gällande alla riskuppfattningarna</a:t>
            </a:r>
            <a:r>
              <a:rPr lang="sv-SE" sz="1600" dirty="0">
                <a:solidFill>
                  <a:schemeClr val="accent2">
                    <a:lumMod val="75000"/>
                  </a:schemeClr>
                </a:solidFill>
              </a:rPr>
              <a:t>. </a:t>
            </a:r>
          </a:p>
          <a:p>
            <a:r>
              <a:rPr lang="sv-SE" sz="1600" dirty="0">
                <a:solidFill>
                  <a:schemeClr val="accent2">
                    <a:lumMod val="75000"/>
                  </a:schemeClr>
                </a:solidFill>
              </a:rPr>
              <a:t>Även bland elever åk 9 i kommunen är det en signifikant ökning gällande 5 av 7 riskuppfattningar.  </a:t>
            </a:r>
          </a:p>
          <a:p>
            <a:r>
              <a:rPr lang="sv-SE" sz="1600" dirty="0">
                <a:solidFill>
                  <a:schemeClr val="accent2">
                    <a:lumMod val="75000"/>
                  </a:schemeClr>
                </a:solidFill>
              </a:rPr>
              <a:t>Pojkar i åk 9 i kommunen sticker ut negativt i jämförelse med riket gällande låg risk med att berusa sig på alkohol varje helg och prova sniffa/boffa 1-2 gånger.</a:t>
            </a:r>
          </a:p>
          <a:p>
            <a:r>
              <a:rPr lang="sv-SE" sz="1600" kern="1200" dirty="0">
                <a:solidFill>
                  <a:schemeClr val="accent2">
                    <a:lumMod val="75000"/>
                  </a:schemeClr>
                </a:solidFill>
                <a:latin typeface="+mn-lt"/>
                <a:ea typeface="+mn-ea"/>
                <a:cs typeface="+mn-cs"/>
              </a:rPr>
              <a:t>Bland elever i år 2 på gymnasiet i Östersund skiljer det sig inte signifikant mot länet eller riket gällande andelen som har låg riskuppfattning. </a:t>
            </a:r>
          </a:p>
        </p:txBody>
      </p:sp>
      <p:sp>
        <p:nvSpPr>
          <p:cNvPr id="6" name="Rubrik 1">
            <a:extLst>
              <a:ext uri="{FF2B5EF4-FFF2-40B4-BE49-F238E27FC236}">
                <a16:creationId xmlns:a16="http://schemas.microsoft.com/office/drawing/2014/main" id="{482522AF-E97E-3B2A-45E5-ED1AB057DEFA}"/>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8" name="Diagram 7">
            <a:extLst>
              <a:ext uri="{FF2B5EF4-FFF2-40B4-BE49-F238E27FC236}">
                <a16:creationId xmlns:a16="http://schemas.microsoft.com/office/drawing/2014/main" id="{A061953B-B06F-F63B-B158-84C946AA514A}"/>
              </a:ext>
            </a:extLst>
          </p:cNvPr>
          <p:cNvGraphicFramePr>
            <a:graphicFrameLocks/>
          </p:cNvGraphicFramePr>
          <p:nvPr>
            <p:extLst>
              <p:ext uri="{D42A27DB-BD31-4B8C-83A1-F6EECF244321}">
                <p14:modId xmlns:p14="http://schemas.microsoft.com/office/powerpoint/2010/main" val="300555411"/>
              </p:ext>
            </p:extLst>
          </p:nvPr>
        </p:nvGraphicFramePr>
        <p:xfrm>
          <a:off x="5621013" y="393065"/>
          <a:ext cx="6189352" cy="6188488"/>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4DF54462-806B-4547-EA52-120B7A57BFB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9F203159-E552-50B8-FF2C-FA626FB7E8A9}"/>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D61FB517-623F-EF55-E04D-2EB33AD4FF5C}"/>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8737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4" name="Platshållare för innehåll 5">
            <a:extLst>
              <a:ext uri="{FF2B5EF4-FFF2-40B4-BE49-F238E27FC236}">
                <a16:creationId xmlns:a16="http://schemas.microsoft.com/office/drawing/2014/main" id="{E08293FC-18E1-5C47-0774-767D42D2AE05}"/>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2" name="textruta 1">
            <a:extLst>
              <a:ext uri="{FF2B5EF4-FFF2-40B4-BE49-F238E27FC236}">
                <a16:creationId xmlns:a16="http://schemas.microsoft.com/office/drawing/2014/main" id="{B2B0442E-C192-3D29-2B02-A6D2C43CA348}"/>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rundade hörn 10">
            <a:extLst>
              <a:ext uri="{FF2B5EF4-FFF2-40B4-BE49-F238E27FC236}">
                <a16:creationId xmlns:a16="http://schemas.microsoft.com/office/drawing/2014/main" id="{8CB91B49-0336-26B4-E3BF-8A333214C5B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1015235" y="264901"/>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16211" y="1270742"/>
            <a:ext cx="3957368" cy="5113841"/>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en större andel elever i åk 9 än år 2 på gymnasiet som upplever att det inte är ok för deras föräldrar att de dricker alkohol, dricker sig berusade eller snusar.</a:t>
            </a:r>
          </a:p>
          <a:p>
            <a:r>
              <a:rPr lang="sv-SE" sz="1600" dirty="0">
                <a:solidFill>
                  <a:schemeClr val="accent2">
                    <a:lumMod val="75000"/>
                  </a:schemeClr>
                </a:solidFill>
              </a:rPr>
              <a:t>Över tid har andelen elever i åk 9 i kommunen som upplever restriktivitet från sina föräldrar gällande alkohol, tobak och narkotika varit på samma nivå</a:t>
            </a:r>
            <a:r>
              <a:rPr lang="sv-SE" sz="1600" i="1" dirty="0">
                <a:solidFill>
                  <a:schemeClr val="accent2">
                    <a:lumMod val="75000"/>
                  </a:schemeClr>
                </a:solidFill>
              </a:rPr>
              <a:t>. </a:t>
            </a:r>
          </a:p>
          <a:p>
            <a:r>
              <a:rPr lang="sv-SE" sz="1600" dirty="0">
                <a:solidFill>
                  <a:schemeClr val="accent2">
                    <a:lumMod val="75000"/>
                  </a:schemeClr>
                </a:solidFill>
              </a:rPr>
              <a:t>I kommunen är det en signifikant ökning av andelen elever år 2 på gymnasiet som upplever att det inte är ok för sina föräldrar att dricka alkohol, främst pojkar som ökat, och att röka cigaretter. </a:t>
            </a:r>
          </a:p>
          <a:p>
            <a:r>
              <a:rPr lang="sv-SE" sz="1600" dirty="0">
                <a:solidFill>
                  <a:schemeClr val="accent2">
                    <a:lumMod val="75000"/>
                  </a:schemeClr>
                </a:solidFill>
              </a:rPr>
              <a:t>I åk 9 är det en signifikant större andel elever i kommunen i jämförelse med riket, som upplever att det inte är ok för sina föräldrar att de dricker alkohol. </a:t>
            </a:r>
          </a:p>
          <a:p>
            <a:r>
              <a:rPr lang="sv-SE" sz="1600" dirty="0">
                <a:solidFill>
                  <a:schemeClr val="accent2">
                    <a:lumMod val="75000"/>
                  </a:schemeClr>
                </a:solidFill>
              </a:rPr>
              <a:t>Det är en signifikant större andel elever år 2 på gymnasiet i Östersund jämfört med riket som upplever restriktivitet från sina föräldrar gällande att röka hasch eller marijuana. </a:t>
            </a:r>
            <a:endParaRPr lang="en-US" sz="1600" dirty="0">
              <a:solidFill>
                <a:schemeClr val="accent2">
                  <a:lumMod val="75000"/>
                </a:schemeClr>
              </a:solidFill>
            </a:endParaRPr>
          </a:p>
          <a:p>
            <a:endParaRPr lang="en-US" sz="1600" dirty="0">
              <a:solidFill>
                <a:schemeClr val="accent2">
                  <a:lumMod val="75000"/>
                </a:schemeClr>
              </a:solidFill>
            </a:endParaRPr>
          </a:p>
          <a:p>
            <a:endParaRPr lang="en-US" sz="1600" dirty="0">
              <a:solidFill>
                <a:schemeClr val="accent2">
                  <a:lumMod val="75000"/>
                </a:schemeClr>
              </a:solidFill>
            </a:endParaRPr>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0"/>
            <a:ext cx="961185" cy="675640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4" name="Diagram 3">
            <a:extLst>
              <a:ext uri="{FF2B5EF4-FFF2-40B4-BE49-F238E27FC236}">
                <a16:creationId xmlns:a16="http://schemas.microsoft.com/office/drawing/2014/main" id="{1010CCA2-0570-3CF3-86A0-5E642E3B1133}"/>
              </a:ext>
            </a:extLst>
          </p:cNvPr>
          <p:cNvGraphicFramePr>
            <a:graphicFrameLocks/>
          </p:cNvGraphicFramePr>
          <p:nvPr>
            <p:extLst>
              <p:ext uri="{D42A27DB-BD31-4B8C-83A1-F6EECF244321}">
                <p14:modId xmlns:p14="http://schemas.microsoft.com/office/powerpoint/2010/main" val="1947199218"/>
              </p:ext>
            </p:extLst>
          </p:nvPr>
        </p:nvGraphicFramePr>
        <p:xfrm>
          <a:off x="5691173" y="416824"/>
          <a:ext cx="6495444" cy="60243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ruta 1">
            <a:extLst>
              <a:ext uri="{FF2B5EF4-FFF2-40B4-BE49-F238E27FC236}">
                <a16:creationId xmlns:a16="http://schemas.microsoft.com/office/drawing/2014/main" id="{BB7A4CC6-8C41-4FF8-22F3-E3D2D485894E}"/>
              </a:ext>
            </a:extLst>
          </p:cNvPr>
          <p:cNvSpPr txBox="1"/>
          <p:nvPr/>
        </p:nvSpPr>
        <p:spPr>
          <a:xfrm>
            <a:off x="11815842" y="172956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E222BF65-4E74-5A9A-941F-B231429E1DA6}"/>
              </a:ext>
            </a:extLst>
          </p:cNvPr>
          <p:cNvSpPr txBox="1"/>
          <p:nvPr/>
        </p:nvSpPr>
        <p:spPr>
          <a:xfrm>
            <a:off x="11815841" y="448940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D7106B48-09CD-F59D-6E63-D0241CBDC72C}"/>
              </a:ext>
            </a:extLst>
          </p:cNvPr>
          <p:cNvSpPr txBox="1"/>
          <p:nvPr/>
        </p:nvSpPr>
        <p:spPr>
          <a:xfrm>
            <a:off x="11815842" y="256007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2" name="Rak koppling 11">
            <a:extLst>
              <a:ext uri="{FF2B5EF4-FFF2-40B4-BE49-F238E27FC236}">
                <a16:creationId xmlns:a16="http://schemas.microsoft.com/office/drawing/2014/main" id="{C6D0410B-3F93-3F64-F41E-A9F9E00F5AA6}"/>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886828AA-377A-4747-CCC1-5DD4E0F59D5B}"/>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AABB4B-F1F2-4DB6-BA14-AEF8562649C1}"/>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844054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726379" y="643467"/>
            <a:ext cx="7160821"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Östersund svarade 552 elever från årskurs 9 (256 flickor och 275 pojkar) och 741 elever som gick år 2 på gymnasiet (339 flickor och 373 pojkar).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extLst>
              <p:ext uri="{D42A27DB-BD31-4B8C-83A1-F6EECF244321}">
                <p14:modId xmlns:p14="http://schemas.microsoft.com/office/powerpoint/2010/main" val="3152784434"/>
              </p:ext>
            </p:extLst>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extLst>
              <p:ext uri="{D42A27DB-BD31-4B8C-83A1-F6EECF244321}">
                <p14:modId xmlns:p14="http://schemas.microsoft.com/office/powerpoint/2010/main" val="1889752696"/>
              </p:ext>
            </p:extLst>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987032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28E073C4-17F0-0C83-C3A4-6723EFD50531}"/>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1067800" y="331345"/>
            <a:ext cx="4181382"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33351" y="1184840"/>
            <a:ext cx="4015832" cy="5341815"/>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en signifikant större andel pojkar än flickor i båda årskurserna i kommunen som vanligtvis är nöjd med sin hälsa och med sig själv. </a:t>
            </a:r>
          </a:p>
          <a:p>
            <a:r>
              <a:rPr lang="sv-SE" sz="1600" dirty="0">
                <a:solidFill>
                  <a:schemeClr val="accent2">
                    <a:lumMod val="75000"/>
                  </a:schemeClr>
                </a:solidFill>
              </a:rPr>
              <a:t>Det är en mindre andel elever åk 9 i kommunen som vanligtvis är nöjd med sin hälsa jämfört med riket, det är främst andelen flickor som är lägre i kommunen.  </a:t>
            </a:r>
          </a:p>
          <a:p>
            <a:r>
              <a:rPr lang="sv-SE" sz="1600" dirty="0">
                <a:solidFill>
                  <a:schemeClr val="accent2">
                    <a:lumMod val="75000"/>
                  </a:schemeClr>
                </a:solidFill>
              </a:rPr>
              <a:t>Det är en mindre andel flickor åk 9 i kommunen som vanligtvis är nöjd med sig själv jämfört med flickor i riket.</a:t>
            </a:r>
          </a:p>
          <a:p>
            <a:r>
              <a:rPr lang="sv-SE" sz="1600" dirty="0">
                <a:solidFill>
                  <a:schemeClr val="accent2">
                    <a:lumMod val="75000"/>
                  </a:schemeClr>
                </a:solidFill>
              </a:rPr>
              <a:t>24 % av eleverna i åk 9 i kommunen skolkar minst en gång per månad, motsvarande andel bland eleverna år 2 på gymnasiet är 15 %.  </a:t>
            </a:r>
          </a:p>
          <a:p>
            <a:r>
              <a:rPr lang="sv-SE" sz="1600" dirty="0">
                <a:solidFill>
                  <a:schemeClr val="accent2">
                    <a:lumMod val="75000"/>
                  </a:schemeClr>
                </a:solidFill>
              </a:rPr>
              <a:t>Sedan 2015 har andelen elever i åk 9 som är nöjd med sin hälsa, sig själv, trivs bra i skolan och skolkar ofta haft en negativ utveckling, framför allt flickorna. </a:t>
            </a:r>
          </a:p>
          <a:p>
            <a:r>
              <a:rPr lang="sv-SE" sz="1600" dirty="0">
                <a:solidFill>
                  <a:schemeClr val="accent2">
                    <a:lumMod val="75000"/>
                  </a:schemeClr>
                </a:solidFill>
              </a:rPr>
              <a:t>Utvecklingen bland elever år 2 på gymnasiet i kommunen i fråga om hälsa och skoltrivsel har varit mer stabil över tid. </a:t>
            </a:r>
          </a:p>
        </p:txBody>
      </p:sp>
      <p:cxnSp>
        <p:nvCxnSpPr>
          <p:cNvPr id="3" name="Rak koppling 2">
            <a:extLst>
              <a:ext uri="{FF2B5EF4-FFF2-40B4-BE49-F238E27FC236}">
                <a16:creationId xmlns:a16="http://schemas.microsoft.com/office/drawing/2014/main" id="{DD48ECC2-EC17-B5FE-2CA4-603EBB03AAD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7" name="Diagram 6">
            <a:extLst>
              <a:ext uri="{FF2B5EF4-FFF2-40B4-BE49-F238E27FC236}">
                <a16:creationId xmlns:a16="http://schemas.microsoft.com/office/drawing/2014/main" id="{32815749-F6EE-D413-2ADB-61647B3D39A8}"/>
              </a:ext>
            </a:extLst>
          </p:cNvPr>
          <p:cNvGraphicFramePr>
            <a:graphicFrameLocks/>
          </p:cNvGraphicFramePr>
          <p:nvPr>
            <p:extLst>
              <p:ext uri="{D42A27DB-BD31-4B8C-83A1-F6EECF244321}">
                <p14:modId xmlns:p14="http://schemas.microsoft.com/office/powerpoint/2010/main" val="2530164966"/>
              </p:ext>
            </p:extLst>
          </p:nvPr>
        </p:nvGraphicFramePr>
        <p:xfrm>
          <a:off x="5637123" y="1043213"/>
          <a:ext cx="6435012" cy="548344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ruta 3">
            <a:extLst>
              <a:ext uri="{FF2B5EF4-FFF2-40B4-BE49-F238E27FC236}">
                <a16:creationId xmlns:a16="http://schemas.microsoft.com/office/drawing/2014/main" id="{3DB3095C-0EED-219C-3610-76B5967FDD8F}"/>
              </a:ext>
            </a:extLst>
          </p:cNvPr>
          <p:cNvSpPr txBox="1"/>
          <p:nvPr/>
        </p:nvSpPr>
        <p:spPr>
          <a:xfrm>
            <a:off x="7039719" y="648398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729E5789-DA17-9C4B-1B45-B858CCB6E5EF}"/>
              </a:ext>
            </a:extLst>
          </p:cNvPr>
          <p:cNvSpPr txBox="1"/>
          <p:nvPr/>
        </p:nvSpPr>
        <p:spPr>
          <a:xfrm>
            <a:off x="7258094" y="6483982"/>
            <a:ext cx="4304834" cy="276999"/>
          </a:xfrm>
          <a:prstGeom prst="rect">
            <a:avLst/>
          </a:prstGeom>
          <a:noFill/>
        </p:spPr>
        <p:txBody>
          <a:bodyPr wrap="square" rtlCol="0">
            <a:spAutoFit/>
          </a:bodyPr>
          <a:lstStyle/>
          <a:p>
            <a:r>
              <a:rPr lang="sv-SE" sz="1200" dirty="0">
                <a:solidFill>
                  <a:schemeClr val="tx1">
                    <a:lumMod val="65000"/>
                    <a:lumOff val="35000"/>
                  </a:schemeClr>
                </a:solidFill>
              </a:rPr>
              <a:t>Andelen flickor och pojkar i årskursen skiljer sig signifikant.</a:t>
            </a:r>
          </a:p>
        </p:txBody>
      </p:sp>
      <p:sp>
        <p:nvSpPr>
          <p:cNvPr id="12" name="textruta 11">
            <a:extLst>
              <a:ext uri="{FF2B5EF4-FFF2-40B4-BE49-F238E27FC236}">
                <a16:creationId xmlns:a16="http://schemas.microsoft.com/office/drawing/2014/main" id="{4627DF9F-9ED5-904A-A192-A7AD5E021AAC}"/>
              </a:ext>
            </a:extLst>
          </p:cNvPr>
          <p:cNvSpPr txBox="1"/>
          <p:nvPr/>
        </p:nvSpPr>
        <p:spPr>
          <a:xfrm>
            <a:off x="9385303" y="20750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5BC89843-8A6E-CE8C-3E77-BE86D85035B3}"/>
              </a:ext>
            </a:extLst>
          </p:cNvPr>
          <p:cNvSpPr txBox="1"/>
          <p:nvPr/>
        </p:nvSpPr>
        <p:spPr>
          <a:xfrm>
            <a:off x="7942819" y="20750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8027E52F-C16D-654C-FB0F-7D1574392E86}"/>
              </a:ext>
            </a:extLst>
          </p:cNvPr>
          <p:cNvSpPr txBox="1"/>
          <p:nvPr/>
        </p:nvSpPr>
        <p:spPr>
          <a:xfrm>
            <a:off x="6500335" y="207501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BB6DCA30-D846-C927-6B08-11A1FC5541F7}"/>
              </a:ext>
            </a:extLst>
          </p:cNvPr>
          <p:cNvSpPr txBox="1"/>
          <p:nvPr/>
        </p:nvSpPr>
        <p:spPr>
          <a:xfrm>
            <a:off x="7074461" y="207501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15">
            <a:extLst>
              <a:ext uri="{FF2B5EF4-FFF2-40B4-BE49-F238E27FC236}">
                <a16:creationId xmlns:a16="http://schemas.microsoft.com/office/drawing/2014/main" id="{19CC947F-99B9-7FFC-21BF-37750FB15737}"/>
              </a:ext>
            </a:extLst>
          </p:cNvPr>
          <p:cNvSpPr txBox="1"/>
          <p:nvPr/>
        </p:nvSpPr>
        <p:spPr>
          <a:xfrm>
            <a:off x="8511799" y="20750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92289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extLst>
              <p:ext uri="{D42A27DB-BD31-4B8C-83A1-F6EECF244321}">
                <p14:modId xmlns:p14="http://schemas.microsoft.com/office/powerpoint/2010/main" val="1928113211"/>
              </p:ext>
            </p:extLst>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extLst>
              <p:ext uri="{D42A27DB-BD31-4B8C-83A1-F6EECF244321}">
                <p14:modId xmlns:p14="http://schemas.microsoft.com/office/powerpoint/2010/main" val="1771735441"/>
              </p:ext>
            </p:extLst>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167858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extLst>
              <p:ext uri="{D42A27DB-BD31-4B8C-83A1-F6EECF244321}">
                <p14:modId xmlns:p14="http://schemas.microsoft.com/office/powerpoint/2010/main" val="2710252714"/>
              </p:ext>
            </p:extLst>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863520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CACBEED4-767D-2B7C-7EF0-3A0CD02AE8C0}"/>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998096" y="331345"/>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233351" y="1239254"/>
            <a:ext cx="3967020" cy="5618746"/>
          </a:xfrm>
          <a:prstGeom prst="rect">
            <a:avLst/>
          </a:prstGeom>
          <a:no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båda årskurserna är det en signifikant större andel pojkar än flickor som är fysisk aktiva 7 timmar eller mer per vecka.  </a:t>
            </a:r>
          </a:p>
          <a:p>
            <a:r>
              <a:rPr lang="sv-SE" sz="1600" dirty="0">
                <a:solidFill>
                  <a:schemeClr val="accent2">
                    <a:lumMod val="75000"/>
                  </a:schemeClr>
                </a:solidFill>
              </a:rPr>
              <a:t>Det är en större andel elever i åk 9 än år 2 på gymnasiet i kommunen som är medlem i förening med fokus fysisk aktivitet. </a:t>
            </a:r>
          </a:p>
          <a:p>
            <a:r>
              <a:rPr lang="sv-SE" sz="1600" dirty="0">
                <a:solidFill>
                  <a:schemeClr val="accent2">
                    <a:lumMod val="75000"/>
                  </a:schemeClr>
                </a:solidFill>
              </a:rPr>
              <a:t>Det är en mindre elever år 2 på gymnasiet, främst pojkar, i kommun jämfört med riket som är medlem i förening med fokus fysisk aktivitet. </a:t>
            </a:r>
          </a:p>
          <a:p>
            <a:r>
              <a:rPr lang="sv-SE" sz="1600" dirty="0">
                <a:solidFill>
                  <a:schemeClr val="accent2">
                    <a:lumMod val="75000"/>
                  </a:schemeClr>
                </a:solidFill>
              </a:rPr>
              <a:t>I Östersund är det ingen signifikant skillnad i fråga om andel flickor respektive pojkar och 3 timmar eller mer skärmtid, oavsett vardag eller helg. Det är vanligare att elever år 2 på gymnasiet än åk 9 som har 3 timmar eller mer skärmtid per dag på vardagar. </a:t>
            </a:r>
          </a:p>
          <a:p>
            <a:r>
              <a:rPr lang="sv-SE" sz="1600" dirty="0">
                <a:solidFill>
                  <a:schemeClr val="accent2">
                    <a:lumMod val="75000"/>
                  </a:schemeClr>
                </a:solidFill>
              </a:rPr>
              <a:t>Att ha 3 timmar eller mer skärmtid per vardag är vanligare i länet än i riket, det gäller dels pojkar i åk 9 och även år 2 på gymnasiet. </a:t>
            </a:r>
          </a:p>
        </p:txBody>
      </p:sp>
      <p:cxnSp>
        <p:nvCxnSpPr>
          <p:cNvPr id="7" name="Rak koppling 6">
            <a:extLst>
              <a:ext uri="{FF2B5EF4-FFF2-40B4-BE49-F238E27FC236}">
                <a16:creationId xmlns:a16="http://schemas.microsoft.com/office/drawing/2014/main" id="{7375E05C-BC1B-CA2B-9CE5-7104DFD0295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4" name="Diagram 3">
            <a:extLst>
              <a:ext uri="{FF2B5EF4-FFF2-40B4-BE49-F238E27FC236}">
                <a16:creationId xmlns:a16="http://schemas.microsoft.com/office/drawing/2014/main" id="{4A843882-C9F6-6A35-1D59-F16475764E23}"/>
              </a:ext>
            </a:extLst>
          </p:cNvPr>
          <p:cNvGraphicFramePr>
            <a:graphicFrameLocks/>
          </p:cNvGraphicFramePr>
          <p:nvPr>
            <p:extLst>
              <p:ext uri="{D42A27DB-BD31-4B8C-83A1-F6EECF244321}">
                <p14:modId xmlns:p14="http://schemas.microsoft.com/office/powerpoint/2010/main" val="923224125"/>
              </p:ext>
            </p:extLst>
          </p:nvPr>
        </p:nvGraphicFramePr>
        <p:xfrm>
          <a:off x="5637122" y="1043213"/>
          <a:ext cx="6554878" cy="53164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a:extLst>
              <a:ext uri="{FF2B5EF4-FFF2-40B4-BE49-F238E27FC236}">
                <a16:creationId xmlns:a16="http://schemas.microsoft.com/office/drawing/2014/main" id="{C64BCBF1-FC2C-4994-9131-FDB6FA2C8C72}"/>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87B991B0-4714-BCE1-7969-E58E80848407}"/>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56C1024F-6F1D-58F2-FA68-EAC57511F267}"/>
              </a:ext>
            </a:extLst>
          </p:cNvPr>
          <p:cNvSpPr txBox="1"/>
          <p:nvPr/>
        </p:nvSpPr>
        <p:spPr>
          <a:xfrm>
            <a:off x="6509981" y="315685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D6BF627D-3343-E430-83E5-35DE701C672B}"/>
              </a:ext>
            </a:extLst>
          </p:cNvPr>
          <p:cNvSpPr txBox="1"/>
          <p:nvPr/>
        </p:nvSpPr>
        <p:spPr>
          <a:xfrm>
            <a:off x="6946732" y="324321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298210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2868409897"/>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8105F56C-4297-33C4-E44A-9538A04D52F6}"/>
              </a:ext>
            </a:extLst>
          </p:cNvPr>
          <p:cNvSpPr/>
          <p:nvPr/>
        </p:nvSpPr>
        <p:spPr>
          <a:xfrm>
            <a:off x="961185" y="-1"/>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233350" y="1346369"/>
            <a:ext cx="5039859" cy="5353846"/>
          </a:xfrm>
          <a:prstGeom prst="rect">
            <a:avLst/>
          </a:prstGeom>
          <a:noFill/>
        </p:spPr>
        <p:txBody>
          <a:bodyPr vert="horz" lIns="91440" tIns="45720" rIns="91440" bIns="45720" rtlCol="0" anchor="t">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6400" b="1" dirty="0">
                <a:solidFill>
                  <a:srgbClr val="C00000"/>
                </a:solidFill>
              </a:rPr>
              <a:t>Läkemedel, snus och spel om pengar</a:t>
            </a:r>
          </a:p>
          <a:p>
            <a:pPr marL="265113" lvl="1" indent="-265113"/>
            <a:r>
              <a:rPr lang="sv-SE" sz="6400" dirty="0">
                <a:solidFill>
                  <a:srgbClr val="C00000"/>
                </a:solidFill>
              </a:rPr>
              <a:t>Ökning av att någon gång använt läkemedel (åk 9). </a:t>
            </a:r>
          </a:p>
          <a:p>
            <a:pPr marL="265113" lvl="1" indent="-265113"/>
            <a:r>
              <a:rPr lang="sv-SE" sz="6400" dirty="0">
                <a:solidFill>
                  <a:srgbClr val="C00000"/>
                </a:solidFill>
              </a:rPr>
              <a:t>Ökning av snusare (åk 9 främst flickor).  </a:t>
            </a:r>
          </a:p>
          <a:p>
            <a:pPr marL="265113" lvl="1" indent="-265113"/>
            <a:r>
              <a:rPr lang="sv-SE" sz="6400" dirty="0">
                <a:solidFill>
                  <a:srgbClr val="C00000"/>
                </a:solidFill>
              </a:rPr>
              <a:t>Ökning i fråga om spel om pengar. </a:t>
            </a:r>
          </a:p>
          <a:p>
            <a:pPr marL="0" lvl="1" indent="0">
              <a:buNone/>
            </a:pPr>
            <a:r>
              <a:rPr lang="sv-SE" sz="6400" b="1" dirty="0">
                <a:solidFill>
                  <a:srgbClr val="C00000"/>
                </a:solidFill>
              </a:rPr>
              <a:t>Tillgänglighet</a:t>
            </a:r>
          </a:p>
          <a:p>
            <a:pPr marL="273050" lvl="3" indent="-273050"/>
            <a:r>
              <a:rPr lang="sv-SE" sz="6400" dirty="0">
                <a:solidFill>
                  <a:srgbClr val="C00000"/>
                </a:solidFill>
              </a:rPr>
              <a:t>Vanligare att få tag på alkohol jmf med riket (åk 9).  </a:t>
            </a:r>
          </a:p>
          <a:p>
            <a:pPr marL="273050" lvl="3" indent="-273050"/>
            <a:r>
              <a:rPr lang="sv-SE" sz="6400" dirty="0">
                <a:solidFill>
                  <a:srgbClr val="C00000"/>
                </a:solidFill>
              </a:rPr>
              <a:t>Vanligare att få tag på folköl och cigaretter (år 2 </a:t>
            </a:r>
            <a:r>
              <a:rPr lang="sv-SE" sz="6400" dirty="0" err="1">
                <a:solidFill>
                  <a:srgbClr val="C00000"/>
                </a:solidFill>
              </a:rPr>
              <a:t>gy</a:t>
            </a:r>
            <a:r>
              <a:rPr lang="sv-SE" sz="6400" dirty="0">
                <a:solidFill>
                  <a:srgbClr val="C00000"/>
                </a:solidFill>
              </a:rPr>
              <a:t>). </a:t>
            </a:r>
          </a:p>
          <a:p>
            <a:pPr marL="273050" lvl="3" indent="-273050"/>
            <a:r>
              <a:rPr lang="sv-SE" sz="6400" dirty="0">
                <a:solidFill>
                  <a:srgbClr val="C00000"/>
                </a:solidFill>
              </a:rPr>
              <a:t>Ökning som kan få tag på alkohol starkare än 3,5 % och anabola steroider (åk 9). </a:t>
            </a:r>
          </a:p>
          <a:p>
            <a:pPr marL="0" lvl="1" indent="0">
              <a:buNone/>
            </a:pPr>
            <a:r>
              <a:rPr lang="sv-SE" sz="6400" b="1" dirty="0">
                <a:solidFill>
                  <a:srgbClr val="C00000"/>
                </a:solidFill>
              </a:rPr>
              <a:t>Låg riskuppfattning	</a:t>
            </a:r>
          </a:p>
          <a:p>
            <a:pPr marL="265113" lvl="3"/>
            <a:r>
              <a:rPr lang="sv-SE" sz="6400" dirty="0">
                <a:solidFill>
                  <a:srgbClr val="C00000"/>
                </a:solidFill>
              </a:rPr>
              <a:t>Generell ökning av elever som har låg riskuppfattning. </a:t>
            </a:r>
          </a:p>
          <a:p>
            <a:pPr marL="265113" lvl="2" indent="-265113"/>
            <a:r>
              <a:rPr lang="sv-SE" sz="6400" dirty="0">
                <a:solidFill>
                  <a:srgbClr val="C00000"/>
                </a:solidFill>
              </a:rPr>
              <a:t>Vanligare jmf med riket att uppleva låg risk med att berusa sig på alkohol varje helg och att prova sniffa/boffa (pojkar i åk 9).</a:t>
            </a:r>
          </a:p>
          <a:p>
            <a:pPr marL="0" lvl="2" indent="0">
              <a:buNone/>
            </a:pPr>
            <a:r>
              <a:rPr lang="sv-SE" sz="6400" b="1" dirty="0">
                <a:solidFill>
                  <a:srgbClr val="C00000"/>
                </a:solidFill>
              </a:rPr>
              <a:t>Hälsa</a:t>
            </a:r>
          </a:p>
          <a:p>
            <a:pPr marL="265113" lvl="2" indent="-265113"/>
            <a:r>
              <a:rPr lang="sv-SE" sz="6400" dirty="0">
                <a:solidFill>
                  <a:srgbClr val="C00000"/>
                </a:solidFill>
              </a:rPr>
              <a:t>Minskning av elever som är nöjd med sig själv, nöjd med sin hälsa, trivs bra i skolan och en ökad andel som skolkar ofta (åk 9 främst flickor). </a:t>
            </a:r>
          </a:p>
          <a:p>
            <a:pPr marL="265113" lvl="2" indent="-265113"/>
            <a:r>
              <a:rPr lang="sv-SE" sz="6400" dirty="0">
                <a:solidFill>
                  <a:srgbClr val="C00000"/>
                </a:solidFill>
              </a:rPr>
              <a:t>Mindre vanligt jmf med riket att vanligtvis vara nöjd med sin hälsa och med sig själv (åk 9 flickor). </a:t>
            </a:r>
          </a:p>
          <a:p>
            <a:pPr marL="0" lvl="1" indent="0">
              <a:buNone/>
            </a:pPr>
            <a:r>
              <a:rPr lang="sv-SE" sz="6400" b="1" dirty="0">
                <a:solidFill>
                  <a:srgbClr val="C00000"/>
                </a:solidFill>
              </a:rPr>
              <a:t>Fritid</a:t>
            </a:r>
          </a:p>
          <a:p>
            <a:pPr marL="273050" lvl="2" indent="-273050"/>
            <a:r>
              <a:rPr lang="sv-SE" sz="6400" dirty="0">
                <a:solidFill>
                  <a:srgbClr val="C00000"/>
                </a:solidFill>
              </a:rPr>
              <a:t>Mindre vanligt jmf med riket att vara medlem i förening med fokus fysisk aktivitet (år 2 </a:t>
            </a:r>
            <a:r>
              <a:rPr lang="sv-SE" sz="6400" dirty="0" err="1">
                <a:solidFill>
                  <a:srgbClr val="C00000"/>
                </a:solidFill>
              </a:rPr>
              <a:t>gy</a:t>
            </a:r>
            <a:r>
              <a:rPr lang="sv-SE" sz="6400" dirty="0">
                <a:solidFill>
                  <a:srgbClr val="C00000"/>
                </a:solidFill>
              </a:rPr>
              <a:t> främst pojkar). </a:t>
            </a:r>
          </a:p>
          <a:p>
            <a:pPr marL="273050" lvl="2" indent="-273050"/>
            <a:r>
              <a:rPr lang="sv-SE" sz="6400" dirty="0">
                <a:solidFill>
                  <a:srgbClr val="C00000"/>
                </a:solidFill>
              </a:rPr>
              <a:t>Vanligare med skärmtid på vardagar jmf med riket (pojkar åk 9 och år 2 </a:t>
            </a:r>
            <a:r>
              <a:rPr lang="sv-SE" sz="6400" dirty="0" err="1">
                <a:solidFill>
                  <a:srgbClr val="C00000"/>
                </a:solidFill>
              </a:rPr>
              <a:t>gy</a:t>
            </a:r>
            <a:r>
              <a:rPr lang="sv-SE" sz="6400" dirty="0">
                <a:solidFill>
                  <a:srgbClr val="C00000"/>
                </a:solidFill>
              </a:rPr>
              <a:t>). </a:t>
            </a:r>
          </a:p>
          <a:p>
            <a:pPr marL="628650" lvl="1" indent="-171450"/>
            <a:endParaRPr lang="sv-SE" sz="1600" dirty="0">
              <a:solidFill>
                <a:srgbClr val="FF0000"/>
              </a:solidFill>
            </a:endParaRPr>
          </a:p>
          <a:p>
            <a:endParaRPr lang="sv-SE" sz="1600" dirty="0">
              <a:solidFill>
                <a:schemeClr val="accent2">
                  <a:lumMod val="75000"/>
                </a:schemeClr>
              </a:solidFill>
            </a:endParaRPr>
          </a:p>
        </p:txBody>
      </p:sp>
      <p:sp>
        <p:nvSpPr>
          <p:cNvPr id="3" name="textruta 2">
            <a:extLst>
              <a:ext uri="{FF2B5EF4-FFF2-40B4-BE49-F238E27FC236}">
                <a16:creationId xmlns:a16="http://schemas.microsoft.com/office/drawing/2014/main" id="{CBCD989F-E2BC-5B7E-580E-FF8C9E8FD97F}"/>
              </a:ext>
            </a:extLst>
          </p:cNvPr>
          <p:cNvSpPr txBox="1"/>
          <p:nvPr/>
        </p:nvSpPr>
        <p:spPr>
          <a:xfrm>
            <a:off x="6824545" y="1223990"/>
            <a:ext cx="5367455" cy="5515356"/>
          </a:xfrm>
          <a:prstGeom prst="rect">
            <a:avLst/>
          </a:prstGeom>
          <a:noFill/>
        </p:spPr>
        <p:txBody>
          <a:bodyPr wrap="square" rtlCol="0">
            <a:spAutoFit/>
          </a:bodyPr>
          <a:lstStyle/>
          <a:p>
            <a:pPr marL="6350" lvl="1">
              <a:lnSpc>
                <a:spcPct val="90000"/>
              </a:lnSpc>
              <a:spcBef>
                <a:spcPts val="500"/>
              </a:spcBef>
            </a:pPr>
            <a:r>
              <a:rPr lang="sv-SE" sz="1600" b="1" dirty="0">
                <a:solidFill>
                  <a:schemeClr val="accent2">
                    <a:lumMod val="75000"/>
                  </a:schemeClr>
                </a:solidFill>
              </a:rPr>
              <a:t>Alkohol</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Minskning av alkoholkonsumtion.</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med tidig debutålder av att dricka alkohol jmf med riket (flickor åk 9). </a:t>
            </a:r>
          </a:p>
          <a:p>
            <a:pPr marL="6350" lvl="1">
              <a:lnSpc>
                <a:spcPct val="90000"/>
              </a:lnSpc>
              <a:spcBef>
                <a:spcPts val="500"/>
              </a:spcBef>
            </a:pPr>
            <a:r>
              <a:rPr lang="sv-SE" sz="1600" b="1" dirty="0">
                <a:solidFill>
                  <a:schemeClr val="accent2">
                    <a:lumMod val="75000"/>
                  </a:schemeClr>
                </a:solidFill>
              </a:rPr>
              <a:t>Rökning</a:t>
            </a:r>
            <a:r>
              <a:rPr lang="sv-SE" sz="1600" dirty="0">
                <a:solidFill>
                  <a:schemeClr val="accent2">
                    <a:lumMod val="75000"/>
                  </a:schemeClr>
                </a:solidFill>
              </a:rPr>
              <a:t>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Minskning av rökare.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med tidig debutålder i fråga om att röka cigarett jmf med riket (flickor åk 9). </a:t>
            </a:r>
          </a:p>
          <a:p>
            <a:pPr marL="6350" lvl="1">
              <a:lnSpc>
                <a:spcPct val="90000"/>
              </a:lnSpc>
              <a:spcBef>
                <a:spcPts val="500"/>
              </a:spcBef>
            </a:pPr>
            <a:r>
              <a:rPr lang="sv-SE" sz="1600" b="1" dirty="0">
                <a:solidFill>
                  <a:schemeClr val="accent2">
                    <a:lumMod val="75000"/>
                  </a:schemeClr>
                </a:solidFill>
              </a:rPr>
              <a:t>Föräldrars attityder</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Ökning av elever upplever restriktivitet från föräldrarna gällande att dricka alkohol och att röka cigaretter (år 2 </a:t>
            </a:r>
            <a:r>
              <a:rPr lang="sv-SE" sz="1600" dirty="0" err="1">
                <a:solidFill>
                  <a:schemeClr val="accent2">
                    <a:lumMod val="75000"/>
                  </a:schemeClr>
                </a:solidFill>
              </a:rPr>
              <a:t>gy</a:t>
            </a:r>
            <a:r>
              <a:rPr lang="sv-SE" sz="1600" dirty="0">
                <a:solidFill>
                  <a:schemeClr val="accent2">
                    <a:lumMod val="75000"/>
                  </a:schemeClr>
                </a:solidFill>
              </a:rPr>
              <a:t>).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Vanligare jmf med riket med elever som upplever föräldrarestriktivitet gällande att dricka alkohol (åk 9).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Vanligare jmf med riket med elever som upplever föräldrarestriktivitet gällande att röka hasch eller marijuana (år 2 på </a:t>
            </a:r>
            <a:r>
              <a:rPr lang="sv-SE" sz="1600" dirty="0" err="1">
                <a:solidFill>
                  <a:schemeClr val="accent2">
                    <a:lumMod val="75000"/>
                  </a:schemeClr>
                </a:solidFill>
              </a:rPr>
              <a:t>gy</a:t>
            </a:r>
            <a:r>
              <a:rPr lang="sv-SE" sz="1600" dirty="0">
                <a:solidFill>
                  <a:schemeClr val="accent2">
                    <a:lumMod val="75000"/>
                  </a:schemeClr>
                </a:solidFill>
              </a:rPr>
              <a:t>). </a:t>
            </a:r>
          </a:p>
          <a:p>
            <a:pPr marL="177800" lvl="1" indent="-171450">
              <a:lnSpc>
                <a:spcPct val="90000"/>
              </a:lnSpc>
              <a:spcBef>
                <a:spcPts val="500"/>
              </a:spcBef>
            </a:pPr>
            <a:r>
              <a:rPr lang="sv-SE" sz="1600" b="1" dirty="0">
                <a:solidFill>
                  <a:schemeClr val="accent2">
                    <a:lumMod val="75000"/>
                  </a:schemeClr>
                </a:solidFill>
              </a:rPr>
              <a:t>Tillgänglighet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Minskning år 2 på gymnasiet som kan få tag på alkohol och hasch eller marijuana. </a:t>
            </a:r>
          </a:p>
          <a:p>
            <a:pPr marL="29210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bland elever i kommunen jmf med riket att få tag på hasch/marijuana (år 2 </a:t>
            </a:r>
            <a:r>
              <a:rPr lang="sv-SE" sz="1600" dirty="0" err="1">
                <a:solidFill>
                  <a:schemeClr val="accent2">
                    <a:lumMod val="75000"/>
                  </a:schemeClr>
                </a:solidFill>
              </a:rPr>
              <a:t>gy</a:t>
            </a:r>
            <a:r>
              <a:rPr lang="sv-SE" sz="1600" dirty="0">
                <a:solidFill>
                  <a:schemeClr val="accent2">
                    <a:lumMod val="75000"/>
                  </a:schemeClr>
                </a:solidFill>
              </a:rPr>
              <a:t>). </a:t>
            </a:r>
          </a:p>
        </p:txBody>
      </p:sp>
      <p:pic>
        <p:nvPicPr>
          <p:cNvPr id="9" name="Bild 8" descr="Tummen upp kontur">
            <a:extLst>
              <a:ext uri="{FF2B5EF4-FFF2-40B4-BE49-F238E27FC236}">
                <a16:creationId xmlns:a16="http://schemas.microsoft.com/office/drawing/2014/main" id="{055430A0-FB20-BB88-AD60-3DA97B104C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314519"/>
            <a:ext cx="1051175" cy="1051175"/>
          </a:xfrm>
          <a:prstGeom prst="rect">
            <a:avLst/>
          </a:prstGeom>
        </p:spPr>
      </p:pic>
      <p:pic>
        <p:nvPicPr>
          <p:cNvPr id="10" name="Bild 9" descr="Tummen ned kontur">
            <a:extLst>
              <a:ext uri="{FF2B5EF4-FFF2-40B4-BE49-F238E27FC236}">
                <a16:creationId xmlns:a16="http://schemas.microsoft.com/office/drawing/2014/main" id="{294B5CB4-C07A-58DA-8DA2-ABA2A51079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cxnSp>
        <p:nvCxnSpPr>
          <p:cNvPr id="19" name="Rak koppling 18">
            <a:extLst>
              <a:ext uri="{FF2B5EF4-FFF2-40B4-BE49-F238E27FC236}">
                <a16:creationId xmlns:a16="http://schemas.microsoft.com/office/drawing/2014/main" id="{95709338-4254-FBD4-154C-8B2055CEA325}"/>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Rubrik 1">
            <a:extLst>
              <a:ext uri="{FF2B5EF4-FFF2-40B4-BE49-F238E27FC236}">
                <a16:creationId xmlns:a16="http://schemas.microsoft.com/office/drawing/2014/main" id="{13A3D25C-3DBC-5802-9AE5-FFC7D2A52560}"/>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2912406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extLst>
              <p:ext uri="{D42A27DB-BD31-4B8C-83A1-F6EECF244321}">
                <p14:modId xmlns:p14="http://schemas.microsoft.com/office/powerpoint/2010/main" val="831370206"/>
              </p:ext>
            </p:extLst>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780876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1340538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ellen.kristiansson@ostersund.se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0A5EC353-2619-6BD2-9A9D-51A2050DF67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1264554" y="365328"/>
            <a:ext cx="4095540" cy="630758"/>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42958"/>
            <a:ext cx="3991792" cy="5415297"/>
          </a:xfrm>
          <a:solidFill>
            <a:schemeClr val="accent2">
              <a:lumMod val="40000"/>
              <a:lumOff val="60000"/>
            </a:schemeClr>
          </a:solidFill>
        </p:spPr>
        <p:txBody>
          <a:bodyPr>
            <a:noAutofit/>
          </a:bodyPr>
          <a:lstStyle/>
          <a:p>
            <a:r>
              <a:rPr lang="sv-SE" sz="1600" dirty="0">
                <a:solidFill>
                  <a:schemeClr val="accent2">
                    <a:lumMod val="75000"/>
                  </a:schemeClr>
                </a:solidFill>
              </a:rPr>
              <a:t>Det är en signifikant mindre andel elever i åk 9 än år 2 på gymnasiet som druckit alkohol senaste 12 månaderna och som haft intensivkonsumtion ofta. </a:t>
            </a:r>
          </a:p>
          <a:p>
            <a:r>
              <a:rPr lang="sv-SE" sz="1600" dirty="0">
                <a:solidFill>
                  <a:schemeClr val="accent2">
                    <a:lumMod val="75000"/>
                  </a:schemeClr>
                </a:solidFill>
              </a:rPr>
              <a:t>Det är ingen signifikant skillnad mellan flickor i pojkar i någon av årskurserna. </a:t>
            </a:r>
          </a:p>
          <a:p>
            <a:r>
              <a:rPr lang="sv-SE" sz="1600" dirty="0">
                <a:solidFill>
                  <a:schemeClr val="accent2">
                    <a:lumMod val="75000"/>
                  </a:schemeClr>
                </a:solidFill>
              </a:rPr>
              <a:t>Över tid är det en signifikant minskning av andelen elever i kommunen som druckit alkohol senaste 12 månaderna och som ofta haft intensivkonsumtion.</a:t>
            </a:r>
          </a:p>
          <a:p>
            <a:r>
              <a:rPr lang="sv-SE" sz="1600" dirty="0">
                <a:solidFill>
                  <a:schemeClr val="accent2">
                    <a:lumMod val="75000"/>
                  </a:schemeClr>
                </a:solidFill>
              </a:rPr>
              <a:t>Andel elever i kommunen är på samma nivå som länet och riket i fråga om att ha druckit senaste året och intensivkonsumtion. </a:t>
            </a:r>
          </a:p>
          <a:p>
            <a:r>
              <a:rPr lang="sv-SE" sz="1600" dirty="0">
                <a:solidFill>
                  <a:schemeClr val="accent2">
                    <a:lumMod val="75000"/>
                  </a:schemeClr>
                </a:solidFill>
              </a:rPr>
              <a:t>Den totala årskonsumtionen mätt i        100-procentig alkohol är något lägre i kommunen jämfört med länet.</a:t>
            </a:r>
          </a:p>
          <a:p>
            <a:r>
              <a:rPr lang="sv-SE" sz="1600" dirty="0">
                <a:solidFill>
                  <a:schemeClr val="accent2">
                    <a:lumMod val="75000"/>
                  </a:schemeClr>
                </a:solidFill>
              </a:rPr>
              <a:t>I åk 9 är det främst starköl som dricks i mindre utsträckning jämfört med länssnittet. Bland elever år 2 på gymnasiet är det främst starköl men också blanddryck som dricks i mindre mängd i kommunen. </a:t>
            </a:r>
          </a:p>
        </p:txBody>
      </p:sp>
      <p:sp>
        <p:nvSpPr>
          <p:cNvPr id="5" name="Rubrik 1">
            <a:extLst>
              <a:ext uri="{FF2B5EF4-FFF2-40B4-BE49-F238E27FC236}">
                <a16:creationId xmlns:a16="http://schemas.microsoft.com/office/drawing/2014/main" id="{5A6B897F-B0D7-FF0C-9B46-8C9D23FFF8B5}"/>
              </a:ext>
            </a:extLst>
          </p:cNvPr>
          <p:cNvSpPr txBox="1">
            <a:spLocks/>
          </p:cNvSpPr>
          <p:nvPr/>
        </p:nvSpPr>
        <p:spPr>
          <a:xfrm>
            <a:off x="43650" y="-162560"/>
            <a:ext cx="961185" cy="702055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graphicFrame>
        <p:nvGraphicFramePr>
          <p:cNvPr id="9" name="Diagram 8">
            <a:extLst>
              <a:ext uri="{FF2B5EF4-FFF2-40B4-BE49-F238E27FC236}">
                <a16:creationId xmlns:a16="http://schemas.microsoft.com/office/drawing/2014/main" id="{D17DE946-98FD-BBB0-CF67-F543C3ECEE74}"/>
              </a:ext>
            </a:extLst>
          </p:cNvPr>
          <p:cNvGraphicFramePr>
            <a:graphicFrameLocks/>
          </p:cNvGraphicFramePr>
          <p:nvPr>
            <p:extLst>
              <p:ext uri="{D42A27DB-BD31-4B8C-83A1-F6EECF244321}">
                <p14:modId xmlns:p14="http://schemas.microsoft.com/office/powerpoint/2010/main" val="4145847587"/>
              </p:ext>
            </p:extLst>
          </p:nvPr>
        </p:nvGraphicFramePr>
        <p:xfrm>
          <a:off x="5637124" y="3881120"/>
          <a:ext cx="6511226" cy="29768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7B1D3E64-D21D-7096-9EB5-8D8170844469}"/>
              </a:ext>
            </a:extLst>
          </p:cNvPr>
          <p:cNvGraphicFramePr>
            <a:graphicFrameLocks/>
          </p:cNvGraphicFramePr>
          <p:nvPr>
            <p:extLst>
              <p:ext uri="{D42A27DB-BD31-4B8C-83A1-F6EECF244321}">
                <p14:modId xmlns:p14="http://schemas.microsoft.com/office/powerpoint/2010/main" val="3519450138"/>
              </p:ext>
            </p:extLst>
          </p:nvPr>
        </p:nvGraphicFramePr>
        <p:xfrm>
          <a:off x="5637123" y="91362"/>
          <a:ext cx="6199277" cy="3276600"/>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Rak koppling 7">
            <a:extLst>
              <a:ext uri="{FF2B5EF4-FFF2-40B4-BE49-F238E27FC236}">
                <a16:creationId xmlns:a16="http://schemas.microsoft.com/office/drawing/2014/main" id="{6AC6C6CE-D371-22D7-83B7-5AF271949E1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1DD5395B-0A84-F225-DE8B-3B776EB5B6AA}"/>
              </a:ext>
            </a:extLst>
          </p:cNvPr>
          <p:cNvCxnSpPr>
            <a:cxnSpLocks/>
          </p:cNvCxnSpPr>
          <p:nvPr/>
        </p:nvCxnSpPr>
        <p:spPr>
          <a:xfrm>
            <a:off x="5853110" y="375060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ruta 1">
            <a:extLst>
              <a:ext uri="{FF2B5EF4-FFF2-40B4-BE49-F238E27FC236}">
                <a16:creationId xmlns:a16="http://schemas.microsoft.com/office/drawing/2014/main" id="{A1A4D745-1F57-B65C-54B0-7DD0724DAFB0}"/>
              </a:ext>
            </a:extLst>
          </p:cNvPr>
          <p:cNvSpPr txBox="1"/>
          <p:nvPr/>
        </p:nvSpPr>
        <p:spPr>
          <a:xfrm>
            <a:off x="6203187" y="342146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F596EBAD-BFF4-871E-1490-9B22B3587B69}"/>
              </a:ext>
            </a:extLst>
          </p:cNvPr>
          <p:cNvSpPr txBox="1"/>
          <p:nvPr/>
        </p:nvSpPr>
        <p:spPr>
          <a:xfrm>
            <a:off x="6421562" y="3421464"/>
            <a:ext cx="5063146"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könen i de två årskurserna.</a:t>
            </a:r>
          </a:p>
        </p:txBody>
      </p:sp>
      <p:sp>
        <p:nvSpPr>
          <p:cNvPr id="12" name="textruta 1">
            <a:extLst>
              <a:ext uri="{FF2B5EF4-FFF2-40B4-BE49-F238E27FC236}">
                <a16:creationId xmlns:a16="http://schemas.microsoft.com/office/drawing/2014/main" id="{7E034FCA-F460-02F1-954A-41399D219395}"/>
              </a:ext>
            </a:extLst>
          </p:cNvPr>
          <p:cNvSpPr txBox="1"/>
          <p:nvPr/>
        </p:nvSpPr>
        <p:spPr>
          <a:xfrm>
            <a:off x="6639938" y="92110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99B2CB0F-E5A2-4648-4C93-F63918775F55}"/>
              </a:ext>
            </a:extLst>
          </p:cNvPr>
          <p:cNvSpPr txBox="1"/>
          <p:nvPr/>
        </p:nvSpPr>
        <p:spPr>
          <a:xfrm>
            <a:off x="7873796" y="92110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AE97957B-CAE3-3040-C8E4-862A97D019AE}"/>
              </a:ext>
            </a:extLst>
          </p:cNvPr>
          <p:cNvSpPr txBox="1"/>
          <p:nvPr/>
        </p:nvSpPr>
        <p:spPr>
          <a:xfrm>
            <a:off x="9006509" y="172966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84681996-A9FA-3D2F-A255-8AD019154514}"/>
              </a:ext>
            </a:extLst>
          </p:cNvPr>
          <p:cNvSpPr txBox="1"/>
          <p:nvPr/>
        </p:nvSpPr>
        <p:spPr>
          <a:xfrm>
            <a:off x="10203078" y="172947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30680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p>
          <a:p>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665D791-A988-C0D0-E486-90612FCB3CC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712021" y="140464"/>
            <a:ext cx="5039360" cy="1325563"/>
          </a:xfrm>
        </p:spPr>
        <p:txBody>
          <a:bodyPr>
            <a:normAutofit/>
          </a:bodyPr>
          <a:lstStyle/>
          <a:p>
            <a:pPr algn="ctr"/>
            <a:r>
              <a:rPr lang="sv-SE" sz="3200" dirty="0">
                <a:solidFill>
                  <a:schemeClr val="accent2">
                    <a:lumMod val="75000"/>
                  </a:schemeClr>
                </a:solidFill>
              </a:rPr>
              <a:t>Narkotika och läkemedel* </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195232" y="1339464"/>
            <a:ext cx="4297490" cy="4953052"/>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Ungefär 1 av 4 elever i kommunen har senaste 12 månaderna blivit erbjuden att prova eller köpa narkotika. </a:t>
            </a:r>
          </a:p>
          <a:p>
            <a:r>
              <a:rPr lang="sv-SE" sz="1600" dirty="0">
                <a:solidFill>
                  <a:schemeClr val="accent2">
                    <a:lumMod val="75000"/>
                  </a:schemeClr>
                </a:solidFill>
              </a:rPr>
              <a:t>I kommunen förekommer inga signifikanta skillnader mellan flickor och pojkar i någon av årskurserna. </a:t>
            </a:r>
          </a:p>
          <a:p>
            <a:r>
              <a:rPr lang="sv-SE" sz="1600" dirty="0">
                <a:solidFill>
                  <a:schemeClr val="accent2">
                    <a:lumMod val="75000"/>
                  </a:schemeClr>
                </a:solidFill>
              </a:rPr>
              <a:t>Den enda signifikanta skillnaden över tid i kommunen är bland elever åk 9, att andelen som använt läkemedel utan recept har ökat.</a:t>
            </a:r>
          </a:p>
          <a:p>
            <a:r>
              <a:rPr lang="sv-SE" sz="1600" dirty="0">
                <a:solidFill>
                  <a:schemeClr val="accent2">
                    <a:lumMod val="75000"/>
                  </a:schemeClr>
                </a:solidFill>
              </a:rPr>
              <a:t>Det är en signifikant större andel elever i den äldre än den yngre årskursen som blivit erbjuden att prova eller köpa narkotika. </a:t>
            </a:r>
          </a:p>
          <a:p>
            <a:r>
              <a:rPr lang="sv-SE" sz="1600" dirty="0">
                <a:solidFill>
                  <a:schemeClr val="accent2">
                    <a:lumMod val="75000"/>
                  </a:schemeClr>
                </a:solidFill>
              </a:rPr>
              <a:t>Det är en signifikant större andel elever i åk 9 jämfört med år 2 på gymnasiet som använt läkemedel.  </a:t>
            </a:r>
          </a:p>
          <a:p>
            <a:r>
              <a:rPr lang="sv-SE" sz="1600" dirty="0">
                <a:solidFill>
                  <a:schemeClr val="accent2">
                    <a:lumMod val="75000"/>
                  </a:schemeClr>
                </a:solidFill>
              </a:rPr>
              <a:t>Det är inga signifikanta skillnader mellan elever i åk 9 eller år 2 på gymnasiet i kommunen i jämförelse med länet eller riket när det kommer till narkotika och läkemedel. </a:t>
            </a:r>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cxnSp>
        <p:nvCxnSpPr>
          <p:cNvPr id="9" name="Rak koppling 8">
            <a:extLst>
              <a:ext uri="{FF2B5EF4-FFF2-40B4-BE49-F238E27FC236}">
                <a16:creationId xmlns:a16="http://schemas.microsoft.com/office/drawing/2014/main" id="{D73656C8-9E14-EDFD-D7B9-7BF1FDC86EE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4" name="Diagram 3">
            <a:extLst>
              <a:ext uri="{FF2B5EF4-FFF2-40B4-BE49-F238E27FC236}">
                <a16:creationId xmlns:a16="http://schemas.microsoft.com/office/drawing/2014/main" id="{818C8D19-F49D-0589-2B93-3B505222E15B}"/>
              </a:ext>
            </a:extLst>
          </p:cNvPr>
          <p:cNvGraphicFramePr>
            <a:graphicFrameLocks/>
          </p:cNvGraphicFramePr>
          <p:nvPr>
            <p:extLst>
              <p:ext uri="{D42A27DB-BD31-4B8C-83A1-F6EECF244321}">
                <p14:modId xmlns:p14="http://schemas.microsoft.com/office/powerpoint/2010/main" val="3661067509"/>
              </p:ext>
            </p:extLst>
          </p:nvPr>
        </p:nvGraphicFramePr>
        <p:xfrm>
          <a:off x="5637122" y="1043212"/>
          <a:ext cx="6511227" cy="52492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2">
            <a:extLst>
              <a:ext uri="{FF2B5EF4-FFF2-40B4-BE49-F238E27FC236}">
                <a16:creationId xmlns:a16="http://schemas.microsoft.com/office/drawing/2014/main" id="{C55EFB35-A6BE-CF1D-B668-7F9519A1DEC4}"/>
              </a:ext>
            </a:extLst>
          </p:cNvPr>
          <p:cNvSpPr txBox="1"/>
          <p:nvPr/>
        </p:nvSpPr>
        <p:spPr>
          <a:xfrm>
            <a:off x="524242" y="6488668"/>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94030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569720"/>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626928C8-3BE5-FDCB-24D2-A0CF1120D1C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204086" y="2449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204086" y="1276641"/>
            <a:ext cx="3908809" cy="4633285"/>
          </a:xfrm>
          <a:solidFill>
            <a:schemeClr val="accent2">
              <a:lumMod val="40000"/>
              <a:lumOff val="60000"/>
            </a:schemeClr>
          </a:solidFill>
        </p:spPr>
        <p:txBody>
          <a:bodyPr anchor="t">
            <a:noAutofit/>
          </a:bodyPr>
          <a:lstStyle/>
          <a:p>
            <a:r>
              <a:rPr lang="sv-SE" sz="1600" dirty="0">
                <a:solidFill>
                  <a:schemeClr val="accent2">
                    <a:lumMod val="75000"/>
                  </a:schemeClr>
                </a:solidFill>
              </a:rPr>
              <a:t>I kommunen är det lika vanligt i båda årskurserna att vara </a:t>
            </a:r>
            <a:r>
              <a:rPr lang="sv-SE" sz="1600" dirty="0" err="1">
                <a:solidFill>
                  <a:schemeClr val="accent2">
                    <a:lumMod val="75000"/>
                  </a:schemeClr>
                </a:solidFill>
              </a:rPr>
              <a:t>vejpare</a:t>
            </a:r>
            <a:r>
              <a:rPr lang="sv-SE" sz="1600" dirty="0">
                <a:solidFill>
                  <a:schemeClr val="accent2">
                    <a:lumMod val="75000"/>
                  </a:schemeClr>
                </a:solidFill>
              </a:rPr>
              <a:t>. Att vara rökare, snusare av tobakssnus och vitt snus är det en större andel elever år 2 på gymnasiet än i åk 9 som är. </a:t>
            </a:r>
          </a:p>
          <a:p>
            <a:r>
              <a:rPr lang="sv-SE" sz="1600" dirty="0">
                <a:solidFill>
                  <a:schemeClr val="accent2">
                    <a:lumMod val="75000"/>
                  </a:schemeClr>
                </a:solidFill>
              </a:rPr>
              <a:t>I år 2 på gymnasiet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i övrigt är det inga könsskillnader i någon årskurs.  </a:t>
            </a:r>
          </a:p>
          <a:p>
            <a:r>
              <a:rPr lang="sv-SE" sz="1600" dirty="0">
                <a:solidFill>
                  <a:schemeClr val="accent2">
                    <a:lumMod val="75000"/>
                  </a:schemeClr>
                </a:solidFill>
              </a:rPr>
              <a:t>Över tid har andelen elever i kommunen som är rökare minskat signifikant i båda årskurserna. </a:t>
            </a:r>
          </a:p>
          <a:p>
            <a:r>
              <a:rPr lang="sv-SE" sz="1600" dirty="0">
                <a:solidFill>
                  <a:schemeClr val="accent2">
                    <a:lumMod val="75000"/>
                  </a:schemeClr>
                </a:solidFill>
              </a:rPr>
              <a:t>Andelen elever i kommunen som är rökare, </a:t>
            </a:r>
            <a:r>
              <a:rPr lang="sv-SE" sz="1600" dirty="0" err="1">
                <a:solidFill>
                  <a:schemeClr val="accent2">
                    <a:lumMod val="75000"/>
                  </a:schemeClr>
                </a:solidFill>
              </a:rPr>
              <a:t>vejpare</a:t>
            </a:r>
            <a:r>
              <a:rPr lang="sv-SE" sz="1600" dirty="0">
                <a:solidFill>
                  <a:schemeClr val="accent2">
                    <a:lumMod val="75000"/>
                  </a:schemeClr>
                </a:solidFill>
              </a:rPr>
              <a:t>, snusare av tobakssnus eller vitt snus skiljer sig inte signifikant mot länet eller riket. </a:t>
            </a:r>
          </a:p>
          <a:p>
            <a:r>
              <a:rPr lang="sv-SE" sz="1600" dirty="0">
                <a:solidFill>
                  <a:schemeClr val="accent2">
                    <a:lumMod val="75000"/>
                  </a:schemeClr>
                </a:solidFill>
              </a:rPr>
              <a:t>I åk 9 är det en signifikant ökning av elever sedan 2019, främst flickor, som är snusare. Andelen elever år 2 på gymnasiet har varit på samma nivå sedan 2012. </a:t>
            </a:r>
          </a:p>
        </p:txBody>
      </p:sp>
      <p:sp>
        <p:nvSpPr>
          <p:cNvPr id="6" name="Rubrik 1">
            <a:extLst>
              <a:ext uri="{FF2B5EF4-FFF2-40B4-BE49-F238E27FC236}">
                <a16:creationId xmlns:a16="http://schemas.microsoft.com/office/drawing/2014/main" id="{38D5893F-C3E2-42DB-8F17-C9024764190B}"/>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ÖSTERSUND</a:t>
            </a:r>
          </a:p>
        </p:txBody>
      </p:sp>
      <p:cxnSp>
        <p:nvCxnSpPr>
          <p:cNvPr id="9" name="Rak koppling 8">
            <a:extLst>
              <a:ext uri="{FF2B5EF4-FFF2-40B4-BE49-F238E27FC236}">
                <a16:creationId xmlns:a16="http://schemas.microsoft.com/office/drawing/2014/main" id="{95DAD379-E8DC-128D-5710-01AB3827E580}"/>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4">
            <a:extLst>
              <a:ext uri="{FF2B5EF4-FFF2-40B4-BE49-F238E27FC236}">
                <a16:creationId xmlns:a16="http://schemas.microsoft.com/office/drawing/2014/main" id="{BF5CC7B5-2A36-F0F2-6CD6-87DEAB5DB4E8}"/>
              </a:ext>
            </a:extLst>
          </p:cNvPr>
          <p:cNvSpPr txBox="1"/>
          <p:nvPr/>
        </p:nvSpPr>
        <p:spPr>
          <a:xfrm>
            <a:off x="6690561" y="6362861"/>
            <a:ext cx="5008843"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flickor och pojkar i årskursen.</a:t>
            </a:r>
          </a:p>
        </p:txBody>
      </p:sp>
      <p:graphicFrame>
        <p:nvGraphicFramePr>
          <p:cNvPr id="10" name="Diagram 9">
            <a:extLst>
              <a:ext uri="{FF2B5EF4-FFF2-40B4-BE49-F238E27FC236}">
                <a16:creationId xmlns:a16="http://schemas.microsoft.com/office/drawing/2014/main" id="{7BB8B96A-7603-1C39-35D1-4A85DFEC9125}"/>
              </a:ext>
            </a:extLst>
          </p:cNvPr>
          <p:cNvGraphicFramePr>
            <a:graphicFrameLocks/>
          </p:cNvGraphicFramePr>
          <p:nvPr>
            <p:extLst>
              <p:ext uri="{D42A27DB-BD31-4B8C-83A1-F6EECF244321}">
                <p14:modId xmlns:p14="http://schemas.microsoft.com/office/powerpoint/2010/main" val="812287720"/>
              </p:ext>
            </p:extLst>
          </p:nvPr>
        </p:nvGraphicFramePr>
        <p:xfrm>
          <a:off x="5637124" y="1031712"/>
          <a:ext cx="6402476" cy="516128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ruta 1">
            <a:extLst>
              <a:ext uri="{FF2B5EF4-FFF2-40B4-BE49-F238E27FC236}">
                <a16:creationId xmlns:a16="http://schemas.microsoft.com/office/drawing/2014/main" id="{7DA037E2-5240-9B60-0522-DD33373306EB}"/>
              </a:ext>
            </a:extLst>
          </p:cNvPr>
          <p:cNvSpPr txBox="1"/>
          <p:nvPr/>
        </p:nvSpPr>
        <p:spPr>
          <a:xfrm>
            <a:off x="9240253" y="3273906"/>
            <a:ext cx="480827" cy="63635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8F49E4D2-D061-02BA-C089-FB413A650D56}"/>
              </a:ext>
            </a:extLst>
          </p:cNvPr>
          <p:cNvSpPr txBox="1"/>
          <p:nvPr/>
        </p:nvSpPr>
        <p:spPr>
          <a:xfrm>
            <a:off x="6472186" y="632595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56435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184D5D-FA0E-436A-A309-2AC6BC79A5F1}">
  <ds:schemaRefs>
    <ds:schemaRef ds:uri="http://schemas.microsoft.com/sharepoint/v3/contenttype/forms"/>
  </ds:schemaRefs>
</ds:datastoreItem>
</file>

<file path=customXml/itemProps2.xml><?xml version="1.0" encoding="utf-8"?>
<ds:datastoreItem xmlns:ds="http://schemas.openxmlformats.org/officeDocument/2006/customXml" ds:itemID="{2E61B20D-1391-4B98-882B-3B687056E298}">
  <ds:schemaRefs>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purl.org/dc/elements/1.1/"/>
    <ds:schemaRef ds:uri="9b125538-e953-4cca-a0a9-3d133e5beb07"/>
    <ds:schemaRef ds:uri="http://schemas.microsoft.com/office/infopath/2007/PartnerControls"/>
    <ds:schemaRef ds:uri="04bea24c-a9a5-4b42-9311-a1e0a452b1ff"/>
    <ds:schemaRef ds:uri="http://purl.org/dc/dcmitype/"/>
    <ds:schemaRef ds:uri="http://purl.org/dc/terms/"/>
  </ds:schemaRefs>
</ds:datastoreItem>
</file>

<file path=customXml/itemProps3.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10444</Words>
  <Application>Microsoft Office PowerPoint</Application>
  <PresentationFormat>Bredbild</PresentationFormat>
  <Paragraphs>752</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 </vt:lpstr>
      <vt:lpstr>LÄNSNIVÅ</vt:lpstr>
      <vt:lpstr>Tobak och nikotin</vt:lpstr>
      <vt:lpstr>LÄNSNIVÅ</vt:lpstr>
      <vt:lpstr>LÄNSNIVÅ</vt:lpstr>
      <vt:lpstr>Spel om pengar</vt:lpstr>
      <vt:lpstr>Spel om pengar</vt:lpstr>
      <vt:lpstr>Tidig debutålder</vt:lpstr>
      <vt:lpstr>Tidig debutålder</vt:lpstr>
      <vt:lpstr>Tillgänglighet </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6</cp:revision>
  <dcterms:created xsi:type="dcterms:W3CDTF">2024-04-10T10:53:49Z</dcterms:created>
  <dcterms:modified xsi:type="dcterms:W3CDTF">2024-09-13T12:36:50Z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